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8288000" cy="10287000"/>
  <p:notesSz cx="6858000" cy="9144000"/>
  <p:embeddedFontLst>
    <p:embeddedFont>
      <p:font typeface="Arimo" panose="020B0604020202020204" charset="0"/>
      <p:regular r:id="rId31"/>
    </p:embeddedFont>
    <p:embeddedFont>
      <p:font typeface="Arimo Bold" panose="020B0604020202020204" charset="0"/>
      <p:regular r:id="rId32"/>
      <p:bold r:id="rId33"/>
    </p:embeddedFont>
    <p:embeddedFont>
      <p:font typeface="Arimo Bold Italics" panose="020B0604020202020204" charset="0"/>
      <p:regular r:id="rId34"/>
      <p:bold r:id="rId35"/>
      <p:italic r:id="rId36"/>
      <p:boldItalic r:id="rId37"/>
    </p:embeddedFont>
    <p:embeddedFont>
      <p:font typeface="Montserrat Bold" panose="020B0604020202020204" charset="0"/>
      <p:regular r:id="rId38"/>
      <p:bold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1986C-B917-4BE2-81B4-842F25FA6C33}" v="225" dt="2026-02-02T14:25:36.198"/>
    <p1510:client id="{D3AEB16C-7E12-44CD-BC02-895FED24B03D}" v="11" dt="2026-02-02T14:57:28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7208" autoAdjust="0"/>
  </p:normalViewPr>
  <p:slideViewPr>
    <p:cSldViewPr>
      <p:cViewPr varScale="1">
        <p:scale>
          <a:sx n="55" d="100"/>
          <a:sy n="55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Anderson" userId="2c43341c-4029-4c43-b363-086bfffbdfb1" providerId="ADAL" clId="{40345D11-0FA2-4464-9C18-75A20E9C8339}"/>
    <pc:docChg chg="undo custSel modSld">
      <pc:chgData name="Karen Anderson" userId="2c43341c-4029-4c43-b363-086bfffbdfb1" providerId="ADAL" clId="{40345D11-0FA2-4464-9C18-75A20E9C8339}" dt="2026-02-02T14:57:33.553" v="5" actId="12"/>
      <pc:docMkLst>
        <pc:docMk/>
      </pc:docMkLst>
      <pc:sldChg chg="addSp delSp mod modNotesTx">
        <pc:chgData name="Karen Anderson" userId="2c43341c-4029-4c43-b363-086bfffbdfb1" providerId="ADAL" clId="{40345D11-0FA2-4464-9C18-75A20E9C8339}" dt="2026-02-02T14:56:11.444" v="2" actId="20577"/>
        <pc:sldMkLst>
          <pc:docMk/>
          <pc:sldMk cId="0" sldId="268"/>
        </pc:sldMkLst>
        <pc:spChg chg="add del">
          <ac:chgData name="Karen Anderson" userId="2c43341c-4029-4c43-b363-086bfffbdfb1" providerId="ADAL" clId="{40345D11-0FA2-4464-9C18-75A20E9C8339}" dt="2026-02-02T14:56:07.523" v="1" actId="22"/>
          <ac:spMkLst>
            <pc:docMk/>
            <pc:sldMk cId="0" sldId="268"/>
            <ac:spMk id="6" creationId="{86498AB3-A3A1-55BF-03BA-69CE94D86D8F}"/>
          </ac:spMkLst>
        </pc:spChg>
      </pc:sldChg>
      <pc:sldChg chg="modNotesTx">
        <pc:chgData name="Karen Anderson" userId="2c43341c-4029-4c43-b363-086bfffbdfb1" providerId="ADAL" clId="{40345D11-0FA2-4464-9C18-75A20E9C8339}" dt="2026-02-02T14:56:39.412" v="3" actId="5793"/>
        <pc:sldMkLst>
          <pc:docMk/>
          <pc:sldMk cId="0" sldId="273"/>
        </pc:sldMkLst>
      </pc:sldChg>
      <pc:sldChg chg="modNotesTx">
        <pc:chgData name="Karen Anderson" userId="2c43341c-4029-4c43-b363-086bfffbdfb1" providerId="ADAL" clId="{40345D11-0FA2-4464-9C18-75A20E9C8339}" dt="2026-02-02T14:57:04.486" v="4" actId="5793"/>
        <pc:sldMkLst>
          <pc:docMk/>
          <pc:sldMk cId="0" sldId="277"/>
        </pc:sldMkLst>
      </pc:sldChg>
      <pc:sldChg chg="modNotesTx">
        <pc:chgData name="Karen Anderson" userId="2c43341c-4029-4c43-b363-086bfffbdfb1" providerId="ADAL" clId="{40345D11-0FA2-4464-9C18-75A20E9C8339}" dt="2026-02-02T14:57:33.553" v="5" actId="12"/>
        <pc:sldMkLst>
          <pc:docMk/>
          <pc:sldMk cId="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1A2AC-0D0F-4F46-8FD8-DAEC19A60C30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C943-36F6-4652-98A2-EDAA74F9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 understand the different learning interventions available to support growth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 learn what coaching is and isn’t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 recognise when to coach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 understand the principles of coaching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 understand and begin to develop the key skills required to coach effectively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Learn the GROW model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To think differently when approaching development conversations with individuals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1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and movement – 5 minutes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5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Effective coaching</a:t>
            </a: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Principles of coaching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Environment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Open Questions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Listening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8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Comfort Zones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0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 Tendencies: Explore with the group first to get their input before talking through the slide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 rtl="0" fontAlgn="base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Undoing our habits: trying to fix, comparing, taking responsibility, wanting to offer ideas and advice; our judgements – applying our view of the world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8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Brene Brown – Empathy vs Sympathy: Play YouTube video 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25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Discussion: How effective are your listening skills?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remember from the first conversation that you had during this session?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with listening assessment exercise 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8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Introduction to the GROW Model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425"/>
              </a:lnSpc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Goal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425"/>
              </a:lnSpc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Reality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425"/>
              </a:lnSpc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Options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425"/>
              </a:lnSpc>
              <a:buFont typeface="Courier New" panose="02070309020205020404" pitchFamily="49" charset="0"/>
              <a:buChar char="o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Will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8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of Coaching from the facilitators 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and movement (5 minutes)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0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lnSpc>
                <a:spcPts val="1425"/>
              </a:lnSpc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Put into breakout rooms of 3 people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Coach, Coachee, Observer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Take it in turns to play each role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Focus on trying to use GROW and apply the principles using a real goal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Use the workbook for both the GROW model and supporting questions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Capture observations, learnings, and any questions/challenges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Bring back together for feedback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3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Rooms: In pairs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 paired chat on what has been used from the first modules and check in on objectives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93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down 2-3 actionable steps you plan to put into practice before the next session based on today’s learning. Encourage them to keep it realistic and specific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your actionable steps with the group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81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slide with key points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91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Activity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down 2-3 actionable steps you plan to put into practice before the next session based on today’s learning. Encourage them to keep it realistic and specific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your actionable steps with the group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Next module signpost and pre-work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WUN feedback QR code / link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Poll 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Time </a:t>
            </a: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for any questions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None/>
            </a:pPr>
            <a:r>
              <a:rPr lang="en-US" sz="12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Poll: Who’s experienced coaching before?</a:t>
            </a: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Yes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No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Unsure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None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Breakout Rooms: In pairs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Person 1: talks for 1 minute about something that is important to them – personal or business 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 startAt="2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Person 2: just listen as you normally listen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 startAt="3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STOP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 startAt="4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Now Swap and repeat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 startAt="5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STOP 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425"/>
              </a:lnSpc>
              <a:buFont typeface="+mj-lt"/>
              <a:buAutoNum type="arabicPeriod" startAt="6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Consider what you’ve learnt and noticed about one another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6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What is Coaching? Explore with the group first – one by one and check their understanding and experience before sharing definitions</a:t>
            </a: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Talk about mentoring, counselling, and consulting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Talk about feedback 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Talk about coaching 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5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8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Coaching as a Manager</a:t>
            </a: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Situational Leadership – share the concept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Explore when to coach, and when not to coach 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3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– What could get in the way of coaching?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C943-36F6-4652-98A2-EDAA74F968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KZBTYViDPlQ?si=aUblVIR2rOmt3kSx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5.sv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D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17063" y="8380935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48930" y="2799251"/>
            <a:ext cx="11590140" cy="5694612"/>
          </a:xfrm>
          <a:custGeom>
            <a:avLst/>
            <a:gdLst/>
            <a:ahLst/>
            <a:cxnLst/>
            <a:rect l="l" t="t" r="r" b="b"/>
            <a:pathLst>
              <a:path w="11590140" h="5694612">
                <a:moveTo>
                  <a:pt x="0" y="0"/>
                </a:moveTo>
                <a:lnTo>
                  <a:pt x="11590140" y="0"/>
                </a:lnTo>
                <a:lnTo>
                  <a:pt x="11590140" y="5694612"/>
                </a:lnTo>
                <a:lnTo>
                  <a:pt x="0" y="569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5" r="-725"/>
            </a:stretch>
          </a:blipFill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28955" y="393519"/>
            <a:ext cx="15230090" cy="221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1"/>
              </a:lnSpc>
            </a:pPr>
            <a:r>
              <a:rPr lang="en-US" sz="8001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Welcome Back to </a:t>
            </a:r>
          </a:p>
          <a:p>
            <a:pPr algn="ctr">
              <a:lnSpc>
                <a:spcPts val="8641"/>
              </a:lnSpc>
            </a:pPr>
            <a:r>
              <a:rPr lang="en-US" sz="8001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WUN Drive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28B91-EC60-5B22-F262-1F358054C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2139" y="8336219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558152" y="2373774"/>
            <a:ext cx="10135992" cy="7099777"/>
          </a:xfrm>
          <a:custGeom>
            <a:avLst/>
            <a:gdLst/>
            <a:ahLst/>
            <a:cxnLst/>
            <a:rect l="l" t="t" r="r" b="b"/>
            <a:pathLst>
              <a:path w="10135992" h="7099777">
                <a:moveTo>
                  <a:pt x="0" y="0"/>
                </a:moveTo>
                <a:lnTo>
                  <a:pt x="10135992" y="0"/>
                </a:lnTo>
                <a:lnTo>
                  <a:pt x="10135992" y="7099777"/>
                </a:lnTo>
                <a:lnTo>
                  <a:pt x="0" y="709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60" b="-3491"/>
            </a:stretch>
          </a:blipFill>
          <a:ln w="19050" cap="sq">
            <a:solidFill>
              <a:srgbClr val="737373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When to Coach: Situational Leadership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70044" y="9435451"/>
            <a:ext cx="3824100" cy="22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46"/>
              </a:lnSpc>
            </a:pPr>
            <a:r>
              <a:rPr lang="en-US" sz="1247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guntergroup.com</a:t>
            </a:r>
          </a:p>
        </p:txBody>
      </p:sp>
      <p:sp>
        <p:nvSpPr>
          <p:cNvPr id="6" name="Freeform 6"/>
          <p:cNvSpPr/>
          <p:nvPr/>
        </p:nvSpPr>
        <p:spPr>
          <a:xfrm>
            <a:off x="265910" y="8135171"/>
            <a:ext cx="1813165" cy="1826676"/>
          </a:xfrm>
          <a:custGeom>
            <a:avLst/>
            <a:gdLst/>
            <a:ahLst/>
            <a:cxnLst/>
            <a:rect l="l" t="t" r="r" b="b"/>
            <a:pathLst>
              <a:path w="1813165" h="1826676">
                <a:moveTo>
                  <a:pt x="0" y="0"/>
                </a:moveTo>
                <a:lnTo>
                  <a:pt x="1813165" y="0"/>
                </a:lnTo>
                <a:lnTo>
                  <a:pt x="1813165" y="1826675"/>
                </a:lnTo>
                <a:lnTo>
                  <a:pt x="0" y="182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D9562-2D82-F3E0-91DE-91C0D49A8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92800" y="8319754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8898" y="4534287"/>
            <a:ext cx="9877583" cy="5329251"/>
          </a:xfrm>
          <a:custGeom>
            <a:avLst/>
            <a:gdLst/>
            <a:ahLst/>
            <a:cxnLst/>
            <a:rect l="l" t="t" r="r" b="b"/>
            <a:pathLst>
              <a:path w="9877583" h="5329251">
                <a:moveTo>
                  <a:pt x="0" y="0"/>
                </a:moveTo>
                <a:lnTo>
                  <a:pt x="9877582" y="0"/>
                </a:lnTo>
                <a:lnTo>
                  <a:pt x="9877582" y="5329251"/>
                </a:lnTo>
                <a:lnTo>
                  <a:pt x="0" y="5329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18855" y="3827913"/>
            <a:ext cx="12689451" cy="145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Q: What could get in the way of coaching someone at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6D32D-A49E-6CFB-88C5-F0430EEA6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11" b="-9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59613" y="8537267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48740" y="7000198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 Minute Comfort Break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98110" y="8360124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501330" y="2276991"/>
            <a:ext cx="7285339" cy="7260038"/>
            <a:chOff x="0" y="0"/>
            <a:chExt cx="9713785" cy="9680051"/>
          </a:xfrm>
        </p:grpSpPr>
        <p:grpSp>
          <p:nvGrpSpPr>
            <p:cNvPr id="4" name="Group 4"/>
            <p:cNvGrpSpPr/>
            <p:nvPr/>
          </p:nvGrpSpPr>
          <p:grpSpPr>
            <a:xfrm>
              <a:off x="33636" y="116"/>
              <a:ext cx="9679936" cy="967993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3737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8"/>
                  </a:lnSpc>
                </a:pPr>
                <a:endParaRPr/>
              </a:p>
            </p:txBody>
          </p:sp>
        </p:grpSp>
        <p:sp>
          <p:nvSpPr>
            <p:cNvPr id="7" name="AutoShape 7"/>
            <p:cNvSpPr/>
            <p:nvPr/>
          </p:nvSpPr>
          <p:spPr>
            <a:xfrm flipV="1">
              <a:off x="214" y="4840084"/>
              <a:ext cx="9713357" cy="62296"/>
            </a:xfrm>
            <a:prstGeom prst="line">
              <a:avLst/>
            </a:prstGeom>
            <a:ln w="66843" cap="flat">
              <a:solidFill>
                <a:srgbClr val="FEFEF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4873603" y="116"/>
              <a:ext cx="33421" cy="9651003"/>
            </a:xfrm>
            <a:prstGeom prst="line">
              <a:avLst/>
            </a:prstGeom>
            <a:ln w="66843" cap="flat">
              <a:solidFill>
                <a:srgbClr val="FEFEF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7554" y="2677700"/>
              <a:ext cx="3892628" cy="771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9"/>
                </a:lnSpc>
              </a:pPr>
              <a:r>
                <a:rPr lang="en-US" sz="3421" b="1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Principles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196218" y="2677700"/>
              <a:ext cx="3892628" cy="771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9"/>
                </a:lnSpc>
              </a:pPr>
              <a:r>
                <a:rPr lang="en-US" sz="3421" b="1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Environment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96218" y="5621571"/>
              <a:ext cx="3892628" cy="1574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9"/>
                </a:lnSpc>
              </a:pPr>
              <a:r>
                <a:rPr lang="en-US" sz="3421" b="1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Open Questions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47554" y="6022627"/>
              <a:ext cx="3892628" cy="771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9"/>
                </a:lnSpc>
              </a:pPr>
              <a:r>
                <a:rPr lang="en-US" sz="3421" b="1">
                  <a:solidFill>
                    <a:srgbClr val="FEFE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Listening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2538" y="2210316"/>
            <a:ext cx="5183939" cy="365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Ask, don’t tell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Focus on solutions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Performance and potential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Grow awareness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Increase personal responsibility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Support self-reliance</a:t>
            </a:r>
          </a:p>
          <a:p>
            <a:pPr algn="l">
              <a:lnSpc>
                <a:spcPts val="3640"/>
              </a:lnSpc>
            </a:pPr>
            <a:endParaRPr lang="en-US" sz="2600" dirty="0">
              <a:solidFill>
                <a:srgbClr val="73737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86670" y="2210316"/>
            <a:ext cx="4757946" cy="274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Choose the right space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Choose the right time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Consider noise and distractions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Be relaxed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Be present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86670" y="6003053"/>
            <a:ext cx="5584406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What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Where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When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How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Who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2538" y="6003053"/>
            <a:ext cx="5584406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Have an open mind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Be silent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Listen to understand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Be curious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737373"/>
                </a:solidFill>
                <a:latin typeface="Arimo"/>
                <a:ea typeface="Arimo"/>
                <a:cs typeface="Arimo"/>
                <a:sym typeface="Arimo"/>
              </a:rPr>
              <a:t>Share what you’ve heard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2371" y="8374691"/>
            <a:ext cx="1946851" cy="1749733"/>
          </a:xfrm>
          <a:custGeom>
            <a:avLst/>
            <a:gdLst/>
            <a:ahLst/>
            <a:cxnLst/>
            <a:rect l="l" t="t" r="r" b="b"/>
            <a:pathLst>
              <a:path w="1946851" h="1749733">
                <a:moveTo>
                  <a:pt x="0" y="0"/>
                </a:moveTo>
                <a:lnTo>
                  <a:pt x="1946851" y="0"/>
                </a:lnTo>
                <a:lnTo>
                  <a:pt x="1946851" y="1749732"/>
                </a:lnTo>
                <a:lnTo>
                  <a:pt x="0" y="1749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Effective Coaching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87926A-F46B-9FB8-0B67-33D1CCA4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 build="p" bldLvl="2"/>
      <p:bldP spid="15" grpId="0" build="p" bldLvl="2"/>
      <p:bldP spid="16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08049" y="8434612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 to Aid Growth</a:t>
            </a:r>
          </a:p>
        </p:txBody>
      </p:sp>
      <p:sp>
        <p:nvSpPr>
          <p:cNvPr id="4" name="Freeform 4"/>
          <p:cNvSpPr/>
          <p:nvPr/>
        </p:nvSpPr>
        <p:spPr>
          <a:xfrm>
            <a:off x="189178" y="8783294"/>
            <a:ext cx="2678870" cy="1349872"/>
          </a:xfrm>
          <a:custGeom>
            <a:avLst/>
            <a:gdLst/>
            <a:ahLst/>
            <a:cxnLst/>
            <a:rect l="l" t="t" r="r" b="b"/>
            <a:pathLst>
              <a:path w="2678870" h="1349872">
                <a:moveTo>
                  <a:pt x="0" y="0"/>
                </a:moveTo>
                <a:lnTo>
                  <a:pt x="2678870" y="0"/>
                </a:lnTo>
                <a:lnTo>
                  <a:pt x="2678870" y="1349872"/>
                </a:lnTo>
                <a:lnTo>
                  <a:pt x="0" y="134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10164" y="2114352"/>
            <a:ext cx="8576497" cy="7847495"/>
          </a:xfrm>
          <a:custGeom>
            <a:avLst/>
            <a:gdLst/>
            <a:ahLst/>
            <a:cxnLst/>
            <a:rect l="l" t="t" r="r" b="b"/>
            <a:pathLst>
              <a:path w="8576497" h="7847495">
                <a:moveTo>
                  <a:pt x="0" y="0"/>
                </a:moveTo>
                <a:lnTo>
                  <a:pt x="8576497" y="0"/>
                </a:lnTo>
                <a:lnTo>
                  <a:pt x="8576497" y="7847494"/>
                </a:lnTo>
                <a:lnTo>
                  <a:pt x="0" y="7847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0888" y="2905622"/>
            <a:ext cx="6070416" cy="53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Move out of the comfort zone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Test and challenge the fear zone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Explore and experience the learning zone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Achieve the growth zone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567831" y="1928322"/>
            <a:ext cx="3533080" cy="1053500"/>
          </a:xfrm>
          <a:custGeom>
            <a:avLst/>
            <a:gdLst/>
            <a:ahLst/>
            <a:cxnLst/>
            <a:rect l="l" t="t" r="r" b="b"/>
            <a:pathLst>
              <a:path w="3533080" h="1053500">
                <a:moveTo>
                  <a:pt x="0" y="0"/>
                </a:moveTo>
                <a:lnTo>
                  <a:pt x="3533080" y="0"/>
                </a:lnTo>
                <a:lnTo>
                  <a:pt x="3533080" y="1053500"/>
                </a:lnTo>
                <a:lnTo>
                  <a:pt x="0" y="105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36273-37F3-B26D-C67E-54612128F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2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65343"/>
            <a:ext cx="18288000" cy="2016416"/>
            <a:chOff x="0" y="0"/>
            <a:chExt cx="29909878" cy="329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9877" cy="3297832"/>
            </a:xfrm>
            <a:custGeom>
              <a:avLst/>
              <a:gdLst/>
              <a:ahLst/>
              <a:cxnLst/>
              <a:rect l="l" t="t" r="r" b="b"/>
              <a:pathLst>
                <a:path w="29909877" h="3297832">
                  <a:moveTo>
                    <a:pt x="29785416" y="3297832"/>
                  </a:moveTo>
                  <a:lnTo>
                    <a:pt x="124460" y="3297832"/>
                  </a:lnTo>
                  <a:cubicBezTo>
                    <a:pt x="55880" y="3297832"/>
                    <a:pt x="0" y="3241952"/>
                    <a:pt x="0" y="31733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85419" y="0"/>
                  </a:lnTo>
                  <a:cubicBezTo>
                    <a:pt x="29853998" y="0"/>
                    <a:pt x="29909877" y="55880"/>
                    <a:pt x="29909877" y="124460"/>
                  </a:cubicBezTo>
                  <a:lnTo>
                    <a:pt x="29909877" y="3173372"/>
                  </a:lnTo>
                  <a:cubicBezTo>
                    <a:pt x="29909877" y="3241952"/>
                    <a:pt x="29853998" y="3297832"/>
                    <a:pt x="29785419" y="3297832"/>
                  </a:cubicBez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 Human Tendencies</a:t>
            </a:r>
          </a:p>
        </p:txBody>
      </p:sp>
      <p:sp>
        <p:nvSpPr>
          <p:cNvPr id="6" name="Freeform 6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3145845"/>
            <a:ext cx="426365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Relating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3679" y="4288671"/>
            <a:ext cx="426365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Fixing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0280" y="5121910"/>
            <a:ext cx="426365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Comparing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74247" y="6746001"/>
            <a:ext cx="5236221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Taking responsibility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81949" y="3145845"/>
            <a:ext cx="4263658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Judging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06457" y="5121910"/>
            <a:ext cx="4189229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Feeling sorry for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3778" y="6746001"/>
            <a:ext cx="5045522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Offering ideas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B3BF87-8067-C3F3-C2CE-6319DFD0A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30911">
            <a:off x="5966754" y="-1686550"/>
            <a:ext cx="16452093" cy="15165838"/>
          </a:xfrm>
          <a:custGeom>
            <a:avLst/>
            <a:gdLst/>
            <a:ahLst/>
            <a:cxnLst/>
            <a:rect l="l" t="t" r="r" b="b"/>
            <a:pathLst>
              <a:path w="16452093" h="15165838">
                <a:moveTo>
                  <a:pt x="0" y="0"/>
                </a:moveTo>
                <a:lnTo>
                  <a:pt x="16452092" y="0"/>
                </a:lnTo>
                <a:lnTo>
                  <a:pt x="16452092" y="15165838"/>
                </a:lnTo>
                <a:lnTo>
                  <a:pt x="0" y="15165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Empathy vs. Sympathy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30888" y="2201732"/>
            <a:ext cx="13109675" cy="736843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0" y="8264693"/>
            <a:ext cx="3142776" cy="1987215"/>
          </a:xfrm>
          <a:custGeom>
            <a:avLst/>
            <a:gdLst/>
            <a:ahLst/>
            <a:cxnLst/>
            <a:rect l="l" t="t" r="r" b="b"/>
            <a:pathLst>
              <a:path w="3142776" h="1987215">
                <a:moveTo>
                  <a:pt x="0" y="0"/>
                </a:moveTo>
                <a:lnTo>
                  <a:pt x="3142776" y="0"/>
                </a:lnTo>
                <a:lnTo>
                  <a:pt x="3142776" y="1987214"/>
                </a:lnTo>
                <a:lnTo>
                  <a:pt x="0" y="1987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DF919-CE13-B445-4DE3-2A178BBC8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79800" y="7977835"/>
            <a:ext cx="4489579" cy="1869847"/>
          </a:xfrm>
          <a:custGeom>
            <a:avLst/>
            <a:gdLst/>
            <a:ahLst/>
            <a:cxnLst/>
            <a:rect l="l" t="t" r="r" b="b"/>
            <a:pathLst>
              <a:path w="4489579" h="1869847">
                <a:moveTo>
                  <a:pt x="0" y="0"/>
                </a:moveTo>
                <a:lnTo>
                  <a:pt x="4489579" y="0"/>
                </a:lnTo>
                <a:lnTo>
                  <a:pt x="4489579" y="1869846"/>
                </a:lnTo>
                <a:lnTo>
                  <a:pt x="0" y="1869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8898" y="3454908"/>
            <a:ext cx="16770402" cy="340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What do you remember from the conversation you had in your pairs at the start of this session? </a:t>
            </a:r>
          </a:p>
          <a:p>
            <a:pPr algn="l">
              <a:lnSpc>
                <a:spcPts val="4428"/>
              </a:lnSpc>
            </a:pPr>
            <a:endParaRPr lang="en-US" sz="41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What did you learn about yourself from completing the listening assessment in your pre-work?</a:t>
            </a:r>
          </a:p>
          <a:p>
            <a:pPr algn="l">
              <a:lnSpc>
                <a:spcPts val="4428"/>
              </a:lnSpc>
            </a:pPr>
            <a:endParaRPr lang="en-US" sz="41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6B5E5-5E02-5A7E-C48F-07DB0329A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9613" y="8537267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GROW Model</a:t>
            </a:r>
          </a:p>
        </p:txBody>
      </p:sp>
      <p:sp>
        <p:nvSpPr>
          <p:cNvPr id="4" name="Freeform 4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882231" y="2755009"/>
            <a:ext cx="2523539" cy="25235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GOAL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95577" y="5278548"/>
            <a:ext cx="2523539" cy="252353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REALITY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82231" y="7254085"/>
            <a:ext cx="2523539" cy="252353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OPTIONS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25308" y="5278548"/>
            <a:ext cx="2523539" cy="252353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r>
                <a:rPr lang="en-US" sz="33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W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WILL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26615" y="707222"/>
            <a:ext cx="1714782" cy="17147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9700" y="73025"/>
              <a:ext cx="5334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SMART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73999" y="3266664"/>
            <a:ext cx="1913303" cy="191330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Strengths &amp; Blockers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5130" y="6526959"/>
            <a:ext cx="1913303" cy="191330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If you could do anything..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8898" y="2090078"/>
            <a:ext cx="2482232" cy="1547808"/>
            <a:chOff x="0" y="0"/>
            <a:chExt cx="812800" cy="5068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506826"/>
            </a:xfrm>
            <a:custGeom>
              <a:avLst/>
              <a:gdLst/>
              <a:ahLst/>
              <a:cxnLst/>
              <a:rect l="l" t="t" r="r" b="b"/>
              <a:pathLst>
                <a:path w="812800" h="506826">
                  <a:moveTo>
                    <a:pt x="406400" y="0"/>
                  </a:moveTo>
                  <a:lnTo>
                    <a:pt x="466396" y="54599"/>
                  </a:lnTo>
                  <a:lnTo>
                    <a:pt x="553838" y="17259"/>
                  </a:lnTo>
                  <a:lnTo>
                    <a:pt x="578287" y="81744"/>
                  </a:lnTo>
                  <a:lnTo>
                    <a:pt x="681363" y="66706"/>
                  </a:lnTo>
                  <a:lnTo>
                    <a:pt x="666963" y="132368"/>
                  </a:lnTo>
                  <a:lnTo>
                    <a:pt x="771752" y="141663"/>
                  </a:lnTo>
                  <a:lnTo>
                    <a:pt x="720448" y="199632"/>
                  </a:lnTo>
                  <a:lnTo>
                    <a:pt x="812800" y="232006"/>
                  </a:lnTo>
                  <a:lnTo>
                    <a:pt x="731520" y="274455"/>
                  </a:lnTo>
                  <a:lnTo>
                    <a:pt x="798961" y="325534"/>
                  </a:lnTo>
                  <a:lnTo>
                    <a:pt x="698682" y="346730"/>
                  </a:lnTo>
                  <a:lnTo>
                    <a:pt x="732104" y="409616"/>
                  </a:lnTo>
                  <a:lnTo>
                    <a:pt x="626370" y="406694"/>
                  </a:lnTo>
                  <a:lnTo>
                    <a:pt x="621259" y="472894"/>
                  </a:lnTo>
                  <a:lnTo>
                    <a:pt x="524350" y="446252"/>
                  </a:lnTo>
                  <a:lnTo>
                    <a:pt x="481396" y="506826"/>
                  </a:lnTo>
                  <a:lnTo>
                    <a:pt x="406400" y="460060"/>
                  </a:lnTo>
                  <a:lnTo>
                    <a:pt x="331404" y="506826"/>
                  </a:lnTo>
                  <a:lnTo>
                    <a:pt x="288450" y="446252"/>
                  </a:lnTo>
                  <a:lnTo>
                    <a:pt x="191541" y="472894"/>
                  </a:lnTo>
                  <a:lnTo>
                    <a:pt x="186430" y="406694"/>
                  </a:lnTo>
                  <a:lnTo>
                    <a:pt x="80696" y="409616"/>
                  </a:lnTo>
                  <a:lnTo>
                    <a:pt x="114118" y="346730"/>
                  </a:lnTo>
                  <a:lnTo>
                    <a:pt x="13839" y="325534"/>
                  </a:lnTo>
                  <a:lnTo>
                    <a:pt x="81280" y="274455"/>
                  </a:lnTo>
                  <a:lnTo>
                    <a:pt x="0" y="232006"/>
                  </a:lnTo>
                  <a:lnTo>
                    <a:pt x="92352" y="199632"/>
                  </a:lnTo>
                  <a:lnTo>
                    <a:pt x="41047" y="141663"/>
                  </a:lnTo>
                  <a:lnTo>
                    <a:pt x="145837" y="132368"/>
                  </a:lnTo>
                  <a:lnTo>
                    <a:pt x="131437" y="66706"/>
                  </a:lnTo>
                  <a:lnTo>
                    <a:pt x="234513" y="81744"/>
                  </a:lnTo>
                  <a:lnTo>
                    <a:pt x="258962" y="17259"/>
                  </a:lnTo>
                  <a:lnTo>
                    <a:pt x="346404" y="5459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700" y="39486"/>
              <a:ext cx="533400" cy="380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Commitment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326234">
            <a:off x="10564426" y="3556976"/>
            <a:ext cx="2395831" cy="1332681"/>
          </a:xfrm>
          <a:custGeom>
            <a:avLst/>
            <a:gdLst/>
            <a:ahLst/>
            <a:cxnLst/>
            <a:rect l="l" t="t" r="r" b="b"/>
            <a:pathLst>
              <a:path w="2395831" h="1332681">
                <a:moveTo>
                  <a:pt x="0" y="0"/>
                </a:moveTo>
                <a:lnTo>
                  <a:pt x="2395830" y="0"/>
                </a:lnTo>
                <a:lnTo>
                  <a:pt x="2395830" y="1332680"/>
                </a:lnTo>
                <a:lnTo>
                  <a:pt x="0" y="133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91716">
            <a:off x="10421306" y="8071213"/>
            <a:ext cx="2395831" cy="1332681"/>
          </a:xfrm>
          <a:custGeom>
            <a:avLst/>
            <a:gdLst/>
            <a:ahLst/>
            <a:cxnLst/>
            <a:rect l="l" t="t" r="r" b="b"/>
            <a:pathLst>
              <a:path w="2395831" h="1332681">
                <a:moveTo>
                  <a:pt x="0" y="0"/>
                </a:moveTo>
                <a:lnTo>
                  <a:pt x="2395830" y="0"/>
                </a:lnTo>
                <a:lnTo>
                  <a:pt x="2395830" y="1332681"/>
                </a:lnTo>
                <a:lnTo>
                  <a:pt x="0" y="13326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634548">
            <a:off x="5417748" y="8071213"/>
            <a:ext cx="2395831" cy="1332681"/>
          </a:xfrm>
          <a:custGeom>
            <a:avLst/>
            <a:gdLst/>
            <a:ahLst/>
            <a:cxnLst/>
            <a:rect l="l" t="t" r="r" b="b"/>
            <a:pathLst>
              <a:path w="2395831" h="1332681">
                <a:moveTo>
                  <a:pt x="0" y="0"/>
                </a:moveTo>
                <a:lnTo>
                  <a:pt x="2395830" y="0"/>
                </a:lnTo>
                <a:lnTo>
                  <a:pt x="2395830" y="1332681"/>
                </a:lnTo>
                <a:lnTo>
                  <a:pt x="0" y="13326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3210531">
            <a:off x="5148425" y="3556976"/>
            <a:ext cx="2395831" cy="1332681"/>
          </a:xfrm>
          <a:custGeom>
            <a:avLst/>
            <a:gdLst/>
            <a:ahLst/>
            <a:cxnLst/>
            <a:rect l="l" t="t" r="r" b="b"/>
            <a:pathLst>
              <a:path w="2395831" h="1332681">
                <a:moveTo>
                  <a:pt x="0" y="0"/>
                </a:moveTo>
                <a:lnTo>
                  <a:pt x="2395831" y="0"/>
                </a:lnTo>
                <a:lnTo>
                  <a:pt x="2395831" y="1332680"/>
                </a:lnTo>
                <a:lnTo>
                  <a:pt x="0" y="133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0082260" y="2099712"/>
            <a:ext cx="4950173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AutoNum type="arabicPeriod"/>
            </a:pPr>
            <a:r>
              <a:rPr lang="en-US" sz="3600" b="1" dirty="0">
                <a:solidFill>
                  <a:srgbClr val="696969"/>
                </a:solidFill>
                <a:latin typeface="Arimo Bold"/>
                <a:ea typeface="Arimo Bold"/>
                <a:cs typeface="Arimo Bold"/>
                <a:sym typeface="Arimo Bold"/>
              </a:rPr>
              <a:t>Goal - What do you want to achieve?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32052" y="5048250"/>
            <a:ext cx="4183281" cy="319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696969"/>
                </a:solidFill>
                <a:latin typeface="Arimo Bold"/>
                <a:ea typeface="Arimo Bold"/>
                <a:cs typeface="Arimo Bold"/>
                <a:sym typeface="Arimo Bold"/>
              </a:rPr>
              <a:t>2. Reality - What have you done already? What is happening right now?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47608" y="8345012"/>
            <a:ext cx="4683195" cy="128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696969"/>
                </a:solidFill>
                <a:latin typeface="Arimo Bold"/>
                <a:ea typeface="Arimo Bold"/>
                <a:cs typeface="Arimo Bold"/>
                <a:sym typeface="Arimo Bold"/>
              </a:rPr>
              <a:t>3. Options - What could you do?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0269" y="3602441"/>
            <a:ext cx="4683195" cy="191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696969"/>
                </a:solidFill>
                <a:latin typeface="Arimo Bold"/>
                <a:ea typeface="Arimo Bold"/>
                <a:cs typeface="Arimo Bold"/>
                <a:sym typeface="Arimo Bold"/>
              </a:rPr>
              <a:t>4. Will - What will you do and when will you do it?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678BE45-B6C0-A3ED-4E24-961E4B9BF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30911">
            <a:off x="5966754" y="-1686550"/>
            <a:ext cx="16452093" cy="15165838"/>
          </a:xfrm>
          <a:custGeom>
            <a:avLst/>
            <a:gdLst/>
            <a:ahLst/>
            <a:cxnLst/>
            <a:rect l="l" t="t" r="r" b="b"/>
            <a:pathLst>
              <a:path w="16452093" h="15165838">
                <a:moveTo>
                  <a:pt x="0" y="0"/>
                </a:moveTo>
                <a:lnTo>
                  <a:pt x="16452092" y="0"/>
                </a:lnTo>
                <a:lnTo>
                  <a:pt x="16452092" y="15165838"/>
                </a:lnTo>
                <a:lnTo>
                  <a:pt x="0" y="15165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Coaching in Action!</a:t>
            </a:r>
          </a:p>
        </p:txBody>
      </p:sp>
      <p:sp>
        <p:nvSpPr>
          <p:cNvPr id="5" name="Freeform 5"/>
          <p:cNvSpPr/>
          <p:nvPr/>
        </p:nvSpPr>
        <p:spPr>
          <a:xfrm>
            <a:off x="4307270" y="2014777"/>
            <a:ext cx="8637757" cy="7763184"/>
          </a:xfrm>
          <a:custGeom>
            <a:avLst/>
            <a:gdLst/>
            <a:ahLst/>
            <a:cxnLst/>
            <a:rect l="l" t="t" r="r" b="b"/>
            <a:pathLst>
              <a:path w="8637757" h="7763184">
                <a:moveTo>
                  <a:pt x="0" y="0"/>
                </a:moveTo>
                <a:lnTo>
                  <a:pt x="8637757" y="0"/>
                </a:lnTo>
                <a:lnTo>
                  <a:pt x="8637757" y="7763184"/>
                </a:lnTo>
                <a:lnTo>
                  <a:pt x="0" y="7763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7A425-0582-3B8D-6B7F-4D065ECF4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4517" y="3565274"/>
            <a:ext cx="6245396" cy="6291934"/>
          </a:xfrm>
          <a:custGeom>
            <a:avLst/>
            <a:gdLst/>
            <a:ahLst/>
            <a:cxnLst/>
            <a:rect l="l" t="t" r="r" b="b"/>
            <a:pathLst>
              <a:path w="6245396" h="6291934">
                <a:moveTo>
                  <a:pt x="0" y="0"/>
                </a:moveTo>
                <a:lnTo>
                  <a:pt x="6245396" y="0"/>
                </a:lnTo>
                <a:lnTo>
                  <a:pt x="6245396" y="6291935"/>
                </a:lnTo>
                <a:lnTo>
                  <a:pt x="0" y="6291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526622" y="2884574"/>
            <a:ext cx="8291144" cy="461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3"/>
              </a:lnSpc>
            </a:pPr>
            <a:r>
              <a:rPr lang="en-US" sz="823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Three:</a:t>
            </a:r>
          </a:p>
          <a:p>
            <a:pPr algn="l">
              <a:lnSpc>
                <a:spcPts val="8893"/>
              </a:lnSpc>
            </a:pPr>
            <a:r>
              <a:rPr lang="en-US" sz="823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Impactful Conversations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21F6D-67E4-2201-6653-BD1486A0E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11" b="-9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59613" y="8537267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48740" y="7000198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 Minute Comfort Break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76092" y="842445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8898" y="2774177"/>
            <a:ext cx="16770402" cy="677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three’s take it in turns to be the coach, the coachee and the observer to support one another with your personal development goals: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Coach</a:t>
            </a: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Use the GROW model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Use powerful questions to help the coachee find their way forward (refer to your workbook)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Listen, reflect what you hear, and follow the coachee’s interest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Observer</a:t>
            </a: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: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Watch, listen, and record your observations for the coach’s benefit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Share this with them once the session has finished</a:t>
            </a:r>
          </a:p>
          <a:p>
            <a:pPr algn="l">
              <a:lnSpc>
                <a:spcPts val="4428"/>
              </a:lnSpc>
            </a:pPr>
            <a:endParaRPr lang="en-US" sz="4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Activity: Coaching Practice</a:t>
            </a:r>
          </a:p>
        </p:txBody>
      </p:sp>
      <p:sp>
        <p:nvSpPr>
          <p:cNvPr id="5" name="Freeform 5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2DC2-14B0-9D29-F330-869143CCE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062" y="-277986"/>
            <a:ext cx="18372062" cy="10793586"/>
          </a:xfrm>
          <a:custGeom>
            <a:avLst/>
            <a:gdLst/>
            <a:ahLst/>
            <a:cxnLst/>
            <a:rect l="l" t="t" r="r" b="b"/>
            <a:pathLst>
              <a:path w="18372062" h="10793586">
                <a:moveTo>
                  <a:pt x="0" y="0"/>
                </a:moveTo>
                <a:lnTo>
                  <a:pt x="18372062" y="0"/>
                </a:lnTo>
                <a:lnTo>
                  <a:pt x="18372062" y="10793586"/>
                </a:lnTo>
                <a:lnTo>
                  <a:pt x="0" y="10793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41384" y="513814"/>
            <a:ext cx="5679602" cy="567960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Summary &amp; Action Planning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467449" y="3995066"/>
            <a:ext cx="6245396" cy="6291934"/>
          </a:xfrm>
          <a:custGeom>
            <a:avLst/>
            <a:gdLst/>
            <a:ahLst/>
            <a:cxnLst/>
            <a:rect l="l" t="t" r="r" b="b"/>
            <a:pathLst>
              <a:path w="6245396" h="6291934">
                <a:moveTo>
                  <a:pt x="0" y="0"/>
                </a:moveTo>
                <a:lnTo>
                  <a:pt x="6245396" y="0"/>
                </a:lnTo>
                <a:lnTo>
                  <a:pt x="6245396" y="6291934"/>
                </a:lnTo>
                <a:lnTo>
                  <a:pt x="0" y="629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2B156-D5A6-E52C-FE80-48E821878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4" y="0"/>
            <a:ext cx="11651580" cy="8884330"/>
          </a:xfrm>
          <a:custGeom>
            <a:avLst/>
            <a:gdLst/>
            <a:ahLst/>
            <a:cxnLst/>
            <a:rect l="l" t="t" r="r" b="b"/>
            <a:pathLst>
              <a:path w="11651580" h="8884330">
                <a:moveTo>
                  <a:pt x="0" y="0"/>
                </a:moveTo>
                <a:lnTo>
                  <a:pt x="11651579" y="0"/>
                </a:lnTo>
                <a:lnTo>
                  <a:pt x="11651579" y="8884330"/>
                </a:lnTo>
                <a:lnTo>
                  <a:pt x="0" y="888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48055" y="1210688"/>
            <a:ext cx="13234498" cy="9072273"/>
          </a:xfrm>
          <a:custGeom>
            <a:avLst/>
            <a:gdLst/>
            <a:ahLst/>
            <a:cxnLst/>
            <a:rect l="l" t="t" r="r" b="b"/>
            <a:pathLst>
              <a:path w="13234498" h="9072273">
                <a:moveTo>
                  <a:pt x="0" y="0"/>
                </a:moveTo>
                <a:lnTo>
                  <a:pt x="13234497" y="0"/>
                </a:lnTo>
                <a:lnTo>
                  <a:pt x="13234497" y="9072273"/>
                </a:lnTo>
                <a:lnTo>
                  <a:pt x="0" y="907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401385" y="8364022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4188" y="2576792"/>
            <a:ext cx="16994167" cy="6743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Coaching is a critical leadership skill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Being a successful leader means recognising what approach is going to work for your people and adapting to suit their needs to get the best out of them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Coaching supports personal development, growth, accountability, and greater success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Coaching enables greater connection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Listen, be present, stay curious</a:t>
            </a:r>
          </a:p>
          <a:p>
            <a:pPr algn="just">
              <a:lnSpc>
                <a:spcPts val="5880"/>
              </a:lnSpc>
            </a:pPr>
            <a:endParaRPr lang="en-US" sz="42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Summary</a:t>
            </a:r>
          </a:p>
        </p:txBody>
      </p:sp>
      <p:sp>
        <p:nvSpPr>
          <p:cNvPr id="8" name="Freeform 8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E205A-5032-4462-F0BF-B08E55BD6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4" y="0"/>
            <a:ext cx="11651580" cy="8884330"/>
          </a:xfrm>
          <a:custGeom>
            <a:avLst/>
            <a:gdLst/>
            <a:ahLst/>
            <a:cxnLst/>
            <a:rect l="l" t="t" r="r" b="b"/>
            <a:pathLst>
              <a:path w="11651580" h="8884330">
                <a:moveTo>
                  <a:pt x="0" y="0"/>
                </a:moveTo>
                <a:lnTo>
                  <a:pt x="11651579" y="0"/>
                </a:lnTo>
                <a:lnTo>
                  <a:pt x="11651579" y="8884330"/>
                </a:lnTo>
                <a:lnTo>
                  <a:pt x="0" y="888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48055" y="1210688"/>
            <a:ext cx="13234498" cy="9072273"/>
          </a:xfrm>
          <a:custGeom>
            <a:avLst/>
            <a:gdLst/>
            <a:ahLst/>
            <a:cxnLst/>
            <a:rect l="l" t="t" r="r" b="b"/>
            <a:pathLst>
              <a:path w="13234498" h="9072273">
                <a:moveTo>
                  <a:pt x="0" y="0"/>
                </a:moveTo>
                <a:lnTo>
                  <a:pt x="13234497" y="0"/>
                </a:lnTo>
                <a:lnTo>
                  <a:pt x="13234497" y="9072273"/>
                </a:lnTo>
                <a:lnTo>
                  <a:pt x="0" y="907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224269" y="8390675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4188" y="2628900"/>
            <a:ext cx="17639625" cy="593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Write down two or three actionable steps that you will put into practice before our next session based on our work today</a:t>
            </a:r>
            <a:endParaRPr lang="en-US" sz="4200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Review your programme objectives and decide if there’s anything you would like to change or add after this module</a:t>
            </a:r>
            <a:endParaRPr lang="en-US" sz="4200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Share with the group </a:t>
            </a:r>
            <a:endParaRPr lang="en-US" sz="4200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just">
              <a:lnSpc>
                <a:spcPts val="5880"/>
              </a:lnSpc>
            </a:pPr>
            <a:endParaRPr lang="en-US" sz="4200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 Planning</a:t>
            </a:r>
          </a:p>
        </p:txBody>
      </p:sp>
      <p:sp>
        <p:nvSpPr>
          <p:cNvPr id="8" name="Freeform 8"/>
          <p:cNvSpPr/>
          <p:nvPr/>
        </p:nvSpPr>
        <p:spPr>
          <a:xfrm>
            <a:off x="183780" y="8390675"/>
            <a:ext cx="2659536" cy="1735250"/>
          </a:xfrm>
          <a:custGeom>
            <a:avLst/>
            <a:gdLst/>
            <a:ahLst/>
            <a:cxnLst/>
            <a:rect l="l" t="t" r="r" b="b"/>
            <a:pathLst>
              <a:path w="2659536" h="1735250">
                <a:moveTo>
                  <a:pt x="0" y="0"/>
                </a:moveTo>
                <a:lnTo>
                  <a:pt x="2659536" y="0"/>
                </a:lnTo>
                <a:lnTo>
                  <a:pt x="2659536" y="1735250"/>
                </a:lnTo>
                <a:lnTo>
                  <a:pt x="0" y="1735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12DF4-4002-9BE4-95DE-FD5C1BD1C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769089">
            <a:off x="5970293" y="-1889671"/>
            <a:ext cx="16452093" cy="15165838"/>
          </a:xfrm>
          <a:custGeom>
            <a:avLst/>
            <a:gdLst/>
            <a:ahLst/>
            <a:cxnLst/>
            <a:rect l="l" t="t" r="r" b="b"/>
            <a:pathLst>
              <a:path w="16452093" h="15165838">
                <a:moveTo>
                  <a:pt x="0" y="0"/>
                </a:moveTo>
                <a:lnTo>
                  <a:pt x="16452092" y="0"/>
                </a:lnTo>
                <a:lnTo>
                  <a:pt x="16452092" y="15165838"/>
                </a:lnTo>
                <a:lnTo>
                  <a:pt x="0" y="15165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03622" y="7823947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9178" y="8783294"/>
            <a:ext cx="2678870" cy="1349872"/>
          </a:xfrm>
          <a:custGeom>
            <a:avLst/>
            <a:gdLst/>
            <a:ahLst/>
            <a:cxnLst/>
            <a:rect l="l" t="t" r="r" b="b"/>
            <a:pathLst>
              <a:path w="2678870" h="1349872">
                <a:moveTo>
                  <a:pt x="0" y="0"/>
                </a:moveTo>
                <a:lnTo>
                  <a:pt x="2678870" y="0"/>
                </a:lnTo>
                <a:lnTo>
                  <a:pt x="2678870" y="1349872"/>
                </a:lnTo>
                <a:lnTo>
                  <a:pt x="0" y="134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4188" y="1957230"/>
            <a:ext cx="8301961" cy="7499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Next up is Performance Management</a:t>
            </a:r>
            <a:endParaRPr lang="en-US" sz="4200" b="1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l">
              <a:lnSpc>
                <a:spcPts val="5880"/>
              </a:lnSpc>
            </a:pPr>
            <a:endParaRPr lang="en-US" sz="4200" b="1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Please complete the WUN feedback survey – to help us shape future modules and </a:t>
            </a:r>
            <a:r>
              <a:rPr lang="en-US" sz="4200" b="1" dirty="0" err="1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programmes</a:t>
            </a:r>
            <a:endParaRPr lang="en-US" sz="4200" b="1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l">
              <a:lnSpc>
                <a:spcPts val="5880"/>
              </a:lnSpc>
            </a:pPr>
            <a:endParaRPr lang="en-US" sz="4200" b="1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737373"/>
                </a:solidFill>
                <a:latin typeface="Open Sans"/>
                <a:ea typeface="Arimo Bold"/>
                <a:cs typeface="Arimo Bold"/>
                <a:sym typeface="Arimo Bold"/>
              </a:rPr>
              <a:t>Any final questions?</a:t>
            </a:r>
            <a:endParaRPr lang="en-US" sz="4200" b="1" dirty="0">
              <a:solidFill>
                <a:srgbClr val="737373"/>
              </a:solidFill>
              <a:latin typeface="Open Sans"/>
              <a:ea typeface="Arimo Bold"/>
              <a:cs typeface="Arimo Bold"/>
            </a:endParaRPr>
          </a:p>
          <a:p>
            <a:pPr algn="just">
              <a:lnSpc>
                <a:spcPts val="5880"/>
              </a:lnSpc>
            </a:pPr>
            <a:endParaRPr lang="en-US" sz="4200" b="1" dirty="0">
              <a:solidFill>
                <a:srgbClr val="737373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Finally</a:t>
            </a:r>
          </a:p>
        </p:txBody>
      </p:sp>
      <p:pic>
        <p:nvPicPr>
          <p:cNvPr id="7" name="Picture 6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D68E27EE-4096-3005-0606-17C0D9B5A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907" y="1575547"/>
            <a:ext cx="6810375" cy="624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D8345-EE01-AAE2-67EC-0FF3143E6C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b="25632"/>
          <a:stretch>
            <a:fillRect/>
          </a:stretch>
        </p:blipFill>
        <p:spPr>
          <a:xfrm>
            <a:off x="9935613" y="8349858"/>
            <a:ext cx="3691450" cy="178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8898" y="5143500"/>
            <a:ext cx="7094897" cy="4629161"/>
          </a:xfrm>
          <a:custGeom>
            <a:avLst/>
            <a:gdLst/>
            <a:ahLst/>
            <a:cxnLst/>
            <a:rect l="l" t="t" r="r" b="b"/>
            <a:pathLst>
              <a:path w="7094897" h="4629161">
                <a:moveTo>
                  <a:pt x="0" y="0"/>
                </a:moveTo>
                <a:lnTo>
                  <a:pt x="7094897" y="0"/>
                </a:lnTo>
                <a:lnTo>
                  <a:pt x="7094897" y="4629161"/>
                </a:lnTo>
                <a:lnTo>
                  <a:pt x="0" y="4629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77709" y="2334119"/>
            <a:ext cx="10647832" cy="578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Today we’re going to to cover: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How to have impactful conversations using coaching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What coaching is, and isn’t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The key principles of coaching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 err="1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Recognising</a:t>
            </a: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when to coach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Useful coaching tools</a:t>
            </a:r>
          </a:p>
          <a:p>
            <a:pPr marL="885280" lvl="1" indent="-442640" algn="l">
              <a:lnSpc>
                <a:spcPts val="5740"/>
              </a:lnSpc>
              <a:buFont typeface="Arial"/>
              <a:buChar char="•"/>
            </a:pPr>
            <a:r>
              <a:rPr lang="en-US" sz="4100" dirty="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Trying out coaching for yourself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84764"/>
            <a:ext cx="13546451" cy="102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CA81E-ABC6-8DE9-49F7-62EA1FF44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9178" y="8783294"/>
            <a:ext cx="2678870" cy="1349872"/>
          </a:xfrm>
          <a:custGeom>
            <a:avLst/>
            <a:gdLst/>
            <a:ahLst/>
            <a:cxnLst/>
            <a:rect l="l" t="t" r="r" b="b"/>
            <a:pathLst>
              <a:path w="2678870" h="1349872">
                <a:moveTo>
                  <a:pt x="0" y="0"/>
                </a:moveTo>
                <a:lnTo>
                  <a:pt x="2678870" y="0"/>
                </a:lnTo>
                <a:lnTo>
                  <a:pt x="2678870" y="1349872"/>
                </a:lnTo>
                <a:lnTo>
                  <a:pt x="0" y="134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1227" y="1002458"/>
            <a:ext cx="15170983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First, Let’s Check In with Each Other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1904" y="3457141"/>
            <a:ext cx="17784192" cy="361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In your pairs, discuss what you’ve been using from the first two modules (Management Foundations and Speaking Up).</a:t>
            </a:r>
          </a:p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885191" lvl="1" indent="-442595" algn="l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Share an update on how you’re getting on with your own personal objectives for the programme.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31FD5-F619-6B82-42A9-97B64A5A2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5566" y="8318990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2483" y="8844918"/>
            <a:ext cx="2409649" cy="1231228"/>
          </a:xfrm>
          <a:custGeom>
            <a:avLst/>
            <a:gdLst/>
            <a:ahLst/>
            <a:cxnLst/>
            <a:rect l="l" t="t" r="r" b="b"/>
            <a:pathLst>
              <a:path w="2409649" h="1231228">
                <a:moveTo>
                  <a:pt x="0" y="0"/>
                </a:moveTo>
                <a:lnTo>
                  <a:pt x="2409649" y="0"/>
                </a:lnTo>
                <a:lnTo>
                  <a:pt x="2409649" y="1231228"/>
                </a:lnTo>
                <a:lnTo>
                  <a:pt x="0" y="123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888" y="3776377"/>
            <a:ext cx="10861418" cy="595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8"/>
              </a:lnSpc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Who has experienced coaching before?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Quick Poll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888" y="4819364"/>
            <a:ext cx="10861418" cy="171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Yes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No</a:t>
            </a: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Unsure</a:t>
            </a:r>
          </a:p>
        </p:txBody>
      </p:sp>
      <p:sp>
        <p:nvSpPr>
          <p:cNvPr id="7" name="Freeform 7"/>
          <p:cNvSpPr/>
          <p:nvPr/>
        </p:nvSpPr>
        <p:spPr>
          <a:xfrm>
            <a:off x="11011814" y="2318683"/>
            <a:ext cx="6676281" cy="6000307"/>
          </a:xfrm>
          <a:custGeom>
            <a:avLst/>
            <a:gdLst/>
            <a:ahLst/>
            <a:cxnLst/>
            <a:rect l="l" t="t" r="r" b="b"/>
            <a:pathLst>
              <a:path w="6676281" h="6000307">
                <a:moveTo>
                  <a:pt x="0" y="0"/>
                </a:moveTo>
                <a:lnTo>
                  <a:pt x="6676281" y="0"/>
                </a:lnTo>
                <a:lnTo>
                  <a:pt x="6676281" y="6000307"/>
                </a:lnTo>
                <a:lnTo>
                  <a:pt x="0" y="6000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57DE-5E6C-8C0E-8790-24966880A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79800" y="7977835"/>
            <a:ext cx="4489579" cy="1869847"/>
          </a:xfrm>
          <a:custGeom>
            <a:avLst/>
            <a:gdLst/>
            <a:ahLst/>
            <a:cxnLst/>
            <a:rect l="l" t="t" r="r" b="b"/>
            <a:pathLst>
              <a:path w="4489579" h="1869847">
                <a:moveTo>
                  <a:pt x="0" y="0"/>
                </a:moveTo>
                <a:lnTo>
                  <a:pt x="4489579" y="0"/>
                </a:lnTo>
                <a:lnTo>
                  <a:pt x="4489579" y="1869846"/>
                </a:lnTo>
                <a:lnTo>
                  <a:pt x="0" y="1869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8898" y="2892933"/>
            <a:ext cx="16770402" cy="452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pairs, take it in turns to talk about something that is important to you about your work or role for 1 minute.</a:t>
            </a:r>
          </a:p>
          <a:p>
            <a:pPr algn="l">
              <a:lnSpc>
                <a:spcPts val="4428"/>
              </a:lnSpc>
            </a:pPr>
            <a:endParaRPr lang="en-US" sz="4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other person must stay quiet and must not interrupt.</a:t>
            </a:r>
          </a:p>
          <a:p>
            <a:pPr algn="l">
              <a:lnSpc>
                <a:spcPts val="4428"/>
              </a:lnSpc>
            </a:pPr>
            <a:endParaRPr lang="en-US" sz="4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Swap and repeat.</a:t>
            </a:r>
          </a:p>
          <a:p>
            <a:pPr algn="l">
              <a:lnSpc>
                <a:spcPts val="4428"/>
              </a:lnSpc>
            </a:pPr>
            <a:endParaRPr lang="en-US" sz="4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885191" lvl="1" indent="-442595" algn="l">
              <a:lnSpc>
                <a:spcPts val="4428"/>
              </a:lnSpc>
              <a:buFont typeface="Arial"/>
              <a:buChar char="•"/>
            </a:pPr>
            <a:r>
              <a:rPr lang="en-US" sz="4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Consider what you’ve each learnt and noticed about one another.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CDC23-BD7D-6F10-AF58-6B2AA4936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65343"/>
            <a:ext cx="18288000" cy="2016416"/>
            <a:chOff x="0" y="0"/>
            <a:chExt cx="29909878" cy="329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9877" cy="3297832"/>
            </a:xfrm>
            <a:custGeom>
              <a:avLst/>
              <a:gdLst/>
              <a:ahLst/>
              <a:cxnLst/>
              <a:rect l="l" t="t" r="r" b="b"/>
              <a:pathLst>
                <a:path w="29909877" h="3297832">
                  <a:moveTo>
                    <a:pt x="29785416" y="3297832"/>
                  </a:moveTo>
                  <a:lnTo>
                    <a:pt x="124460" y="3297832"/>
                  </a:lnTo>
                  <a:cubicBezTo>
                    <a:pt x="55880" y="3297832"/>
                    <a:pt x="0" y="3241952"/>
                    <a:pt x="0" y="31733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85419" y="0"/>
                  </a:lnTo>
                  <a:cubicBezTo>
                    <a:pt x="29853998" y="0"/>
                    <a:pt x="29909877" y="55880"/>
                    <a:pt x="29909877" y="124460"/>
                  </a:cubicBezTo>
                  <a:lnTo>
                    <a:pt x="29909877" y="3173372"/>
                  </a:lnTo>
                  <a:cubicBezTo>
                    <a:pt x="29909877" y="3241952"/>
                    <a:pt x="29853998" y="3297832"/>
                    <a:pt x="29785419" y="3297832"/>
                  </a:cubicBez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99934" y="3345969"/>
            <a:ext cx="4878667" cy="3658196"/>
            <a:chOff x="0" y="0"/>
            <a:chExt cx="1284916" cy="963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4916" cy="963475"/>
            </a:xfrm>
            <a:custGeom>
              <a:avLst/>
              <a:gdLst/>
              <a:ahLst/>
              <a:cxnLst/>
              <a:rect l="l" t="t" r="r" b="b"/>
              <a:pathLst>
                <a:path w="1284916" h="963475">
                  <a:moveTo>
                    <a:pt x="80932" y="0"/>
                  </a:moveTo>
                  <a:lnTo>
                    <a:pt x="1203985" y="0"/>
                  </a:lnTo>
                  <a:cubicBezTo>
                    <a:pt x="1248682" y="0"/>
                    <a:pt x="1284916" y="36234"/>
                    <a:pt x="1284916" y="80932"/>
                  </a:cubicBezTo>
                  <a:lnTo>
                    <a:pt x="1284916" y="882544"/>
                  </a:lnTo>
                  <a:cubicBezTo>
                    <a:pt x="1284916" y="904008"/>
                    <a:pt x="1276390" y="924594"/>
                    <a:pt x="1261212" y="939771"/>
                  </a:cubicBezTo>
                  <a:cubicBezTo>
                    <a:pt x="1246035" y="954949"/>
                    <a:pt x="1225449" y="963475"/>
                    <a:pt x="1203985" y="963475"/>
                  </a:cubicBezTo>
                  <a:lnTo>
                    <a:pt x="80932" y="963475"/>
                  </a:lnTo>
                  <a:cubicBezTo>
                    <a:pt x="36234" y="963475"/>
                    <a:pt x="0" y="927241"/>
                    <a:pt x="0" y="882544"/>
                  </a:cubicBezTo>
                  <a:lnTo>
                    <a:pt x="0" y="80932"/>
                  </a:lnTo>
                  <a:cubicBezTo>
                    <a:pt x="0" y="36234"/>
                    <a:pt x="36234" y="0"/>
                    <a:pt x="80932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284916" cy="110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00"/>
                </a:lnSpc>
              </a:pPr>
              <a:r>
                <a:rPr lang="en-US" sz="5714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Mentoring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06782" y="3345969"/>
            <a:ext cx="4878667" cy="3658196"/>
            <a:chOff x="0" y="0"/>
            <a:chExt cx="1284916" cy="9634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4916" cy="963475"/>
            </a:xfrm>
            <a:custGeom>
              <a:avLst/>
              <a:gdLst/>
              <a:ahLst/>
              <a:cxnLst/>
              <a:rect l="l" t="t" r="r" b="b"/>
              <a:pathLst>
                <a:path w="1284916" h="963475">
                  <a:moveTo>
                    <a:pt x="80932" y="0"/>
                  </a:moveTo>
                  <a:lnTo>
                    <a:pt x="1203985" y="0"/>
                  </a:lnTo>
                  <a:cubicBezTo>
                    <a:pt x="1248682" y="0"/>
                    <a:pt x="1284916" y="36234"/>
                    <a:pt x="1284916" y="80932"/>
                  </a:cubicBezTo>
                  <a:lnTo>
                    <a:pt x="1284916" y="882544"/>
                  </a:lnTo>
                  <a:cubicBezTo>
                    <a:pt x="1284916" y="904008"/>
                    <a:pt x="1276390" y="924594"/>
                    <a:pt x="1261212" y="939771"/>
                  </a:cubicBezTo>
                  <a:cubicBezTo>
                    <a:pt x="1246035" y="954949"/>
                    <a:pt x="1225449" y="963475"/>
                    <a:pt x="1203985" y="963475"/>
                  </a:cubicBezTo>
                  <a:lnTo>
                    <a:pt x="80932" y="963475"/>
                  </a:lnTo>
                  <a:cubicBezTo>
                    <a:pt x="36234" y="963475"/>
                    <a:pt x="0" y="927241"/>
                    <a:pt x="0" y="882544"/>
                  </a:cubicBezTo>
                  <a:lnTo>
                    <a:pt x="0" y="80932"/>
                  </a:lnTo>
                  <a:cubicBezTo>
                    <a:pt x="0" y="36234"/>
                    <a:pt x="36234" y="0"/>
                    <a:pt x="80932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1284916" cy="110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00"/>
                </a:lnSpc>
              </a:pPr>
              <a:r>
                <a:rPr lang="en-US" sz="5714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Counselling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09399" y="3345969"/>
            <a:ext cx="4878667" cy="3658196"/>
            <a:chOff x="0" y="0"/>
            <a:chExt cx="1284916" cy="9634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4916" cy="963475"/>
            </a:xfrm>
            <a:custGeom>
              <a:avLst/>
              <a:gdLst/>
              <a:ahLst/>
              <a:cxnLst/>
              <a:rect l="l" t="t" r="r" b="b"/>
              <a:pathLst>
                <a:path w="1284916" h="963475">
                  <a:moveTo>
                    <a:pt x="80932" y="0"/>
                  </a:moveTo>
                  <a:lnTo>
                    <a:pt x="1203985" y="0"/>
                  </a:lnTo>
                  <a:cubicBezTo>
                    <a:pt x="1248682" y="0"/>
                    <a:pt x="1284916" y="36234"/>
                    <a:pt x="1284916" y="80932"/>
                  </a:cubicBezTo>
                  <a:lnTo>
                    <a:pt x="1284916" y="882544"/>
                  </a:lnTo>
                  <a:cubicBezTo>
                    <a:pt x="1284916" y="904008"/>
                    <a:pt x="1276390" y="924594"/>
                    <a:pt x="1261212" y="939771"/>
                  </a:cubicBezTo>
                  <a:cubicBezTo>
                    <a:pt x="1246035" y="954949"/>
                    <a:pt x="1225449" y="963475"/>
                    <a:pt x="1203985" y="963475"/>
                  </a:cubicBezTo>
                  <a:lnTo>
                    <a:pt x="80932" y="963475"/>
                  </a:lnTo>
                  <a:cubicBezTo>
                    <a:pt x="36234" y="963475"/>
                    <a:pt x="0" y="927241"/>
                    <a:pt x="0" y="882544"/>
                  </a:cubicBezTo>
                  <a:lnTo>
                    <a:pt x="0" y="80932"/>
                  </a:lnTo>
                  <a:cubicBezTo>
                    <a:pt x="0" y="36234"/>
                    <a:pt x="36234" y="0"/>
                    <a:pt x="80932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1284916" cy="110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00"/>
                </a:lnSpc>
              </a:pPr>
              <a:r>
                <a:rPr lang="en-US" sz="5714" b="1" dirty="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Consulting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Coaching?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C2738-D256-C642-889E-677CA42B1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65" y="0"/>
            <a:ext cx="11651580" cy="8884330"/>
          </a:xfrm>
          <a:custGeom>
            <a:avLst/>
            <a:gdLst/>
            <a:ahLst/>
            <a:cxnLst/>
            <a:rect l="l" t="t" r="r" b="b"/>
            <a:pathLst>
              <a:path w="11651580" h="8884330">
                <a:moveTo>
                  <a:pt x="0" y="0"/>
                </a:moveTo>
                <a:lnTo>
                  <a:pt x="11651579" y="0"/>
                </a:lnTo>
                <a:lnTo>
                  <a:pt x="11651579" y="8884330"/>
                </a:lnTo>
                <a:lnTo>
                  <a:pt x="0" y="888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48055" y="1210688"/>
            <a:ext cx="13234498" cy="9072273"/>
          </a:xfrm>
          <a:custGeom>
            <a:avLst/>
            <a:gdLst/>
            <a:ahLst/>
            <a:cxnLst/>
            <a:rect l="l" t="t" r="r" b="b"/>
            <a:pathLst>
              <a:path w="13234498" h="9072273">
                <a:moveTo>
                  <a:pt x="0" y="0"/>
                </a:moveTo>
                <a:lnTo>
                  <a:pt x="13234497" y="0"/>
                </a:lnTo>
                <a:lnTo>
                  <a:pt x="13234497" y="9072273"/>
                </a:lnTo>
                <a:lnTo>
                  <a:pt x="0" y="907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959613" y="8537267"/>
            <a:ext cx="3879951" cy="1424579"/>
          </a:xfrm>
          <a:custGeom>
            <a:avLst/>
            <a:gdLst/>
            <a:ahLst/>
            <a:cxnLst/>
            <a:rect l="l" t="t" r="r" b="b"/>
            <a:pathLst>
              <a:path w="3879951" h="1424579">
                <a:moveTo>
                  <a:pt x="0" y="0"/>
                </a:moveTo>
                <a:lnTo>
                  <a:pt x="3879951" y="0"/>
                </a:lnTo>
                <a:lnTo>
                  <a:pt x="3879951" y="1424579"/>
                </a:lnTo>
                <a:lnTo>
                  <a:pt x="0" y="1424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76956" y="8559534"/>
            <a:ext cx="2059710" cy="324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3"/>
              </a:lnSpc>
            </a:pPr>
            <a:r>
              <a:rPr lang="en-US" sz="1149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</a:t>
            </a:r>
          </a:p>
        </p:txBody>
      </p:sp>
      <p:sp>
        <p:nvSpPr>
          <p:cNvPr id="6" name="Freeform 6"/>
          <p:cNvSpPr/>
          <p:nvPr/>
        </p:nvSpPr>
        <p:spPr>
          <a:xfrm>
            <a:off x="6709469" y="5910930"/>
            <a:ext cx="4869063" cy="4376070"/>
          </a:xfrm>
          <a:custGeom>
            <a:avLst/>
            <a:gdLst/>
            <a:ahLst/>
            <a:cxnLst/>
            <a:rect l="l" t="t" r="r" b="b"/>
            <a:pathLst>
              <a:path w="4869063" h="4376070">
                <a:moveTo>
                  <a:pt x="0" y="0"/>
                </a:moveTo>
                <a:lnTo>
                  <a:pt x="4869062" y="0"/>
                </a:lnTo>
                <a:lnTo>
                  <a:pt x="4869062" y="4376070"/>
                </a:lnTo>
                <a:lnTo>
                  <a:pt x="0" y="4376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4188" y="2325849"/>
            <a:ext cx="17639625" cy="377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737373"/>
                </a:solidFill>
                <a:latin typeface="Arimo Bold"/>
                <a:ea typeface="Arimo Bold"/>
                <a:cs typeface="Arimo Bold"/>
                <a:sym typeface="Arimo Bold"/>
              </a:rPr>
              <a:t>“Coaching is unlocking a person’s potential to maximise their own performance. It is helping them to learn rather than teaching them…” </a:t>
            </a:r>
          </a:p>
          <a:p>
            <a:pPr algn="ctr">
              <a:lnSpc>
                <a:spcPts val="3920"/>
              </a:lnSpc>
            </a:pPr>
            <a:r>
              <a:rPr lang="en-US" sz="2800" b="1" i="1">
                <a:solidFill>
                  <a:srgbClr val="737373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John Whitmore, Coaching for Performance, NB Publishing, 1992</a:t>
            </a:r>
          </a:p>
          <a:p>
            <a:pPr algn="ctr">
              <a:lnSpc>
                <a:spcPts val="3920"/>
              </a:lnSpc>
            </a:pPr>
            <a:endParaRPr lang="en-US" sz="2800" b="1" i="1">
              <a:solidFill>
                <a:srgbClr val="737373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0DD1D-D09A-1633-8987-A40A2B16A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65343"/>
            <a:ext cx="18288000" cy="2016416"/>
            <a:chOff x="0" y="0"/>
            <a:chExt cx="29909878" cy="329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9877" cy="3297832"/>
            </a:xfrm>
            <a:custGeom>
              <a:avLst/>
              <a:gdLst/>
              <a:ahLst/>
              <a:cxnLst/>
              <a:rect l="l" t="t" r="r" b="b"/>
              <a:pathLst>
                <a:path w="29909877" h="3297832">
                  <a:moveTo>
                    <a:pt x="29785416" y="3297832"/>
                  </a:moveTo>
                  <a:lnTo>
                    <a:pt x="124460" y="3297832"/>
                  </a:lnTo>
                  <a:cubicBezTo>
                    <a:pt x="55880" y="3297832"/>
                    <a:pt x="0" y="3241952"/>
                    <a:pt x="0" y="31733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85419" y="0"/>
                  </a:lnTo>
                  <a:cubicBezTo>
                    <a:pt x="29853998" y="0"/>
                    <a:pt x="29909877" y="55880"/>
                    <a:pt x="29909877" y="124460"/>
                  </a:cubicBezTo>
                  <a:lnTo>
                    <a:pt x="29909877" y="3173372"/>
                  </a:lnTo>
                  <a:cubicBezTo>
                    <a:pt x="29909877" y="3241952"/>
                    <a:pt x="29853998" y="3297832"/>
                    <a:pt x="29785419" y="3297832"/>
                  </a:cubicBezTo>
                  <a:close/>
                </a:path>
              </a:pathLst>
            </a:custGeom>
            <a:solidFill>
              <a:srgbClr val="52D9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3940563" y="8493863"/>
            <a:ext cx="4095200" cy="1528875"/>
          </a:xfrm>
          <a:custGeom>
            <a:avLst/>
            <a:gdLst/>
            <a:ahLst/>
            <a:cxnLst/>
            <a:rect l="l" t="t" r="r" b="b"/>
            <a:pathLst>
              <a:path w="4095200" h="1528875">
                <a:moveTo>
                  <a:pt x="0" y="0"/>
                </a:moveTo>
                <a:lnTo>
                  <a:pt x="4095200" y="0"/>
                </a:lnTo>
                <a:lnTo>
                  <a:pt x="4095200" y="1528874"/>
                </a:lnTo>
                <a:lnTo>
                  <a:pt x="0" y="15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30888" y="1050400"/>
            <a:ext cx="1559052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Coaching?</a:t>
            </a:r>
          </a:p>
        </p:txBody>
      </p:sp>
      <p:sp>
        <p:nvSpPr>
          <p:cNvPr id="6" name="Freeform 6"/>
          <p:cNvSpPr/>
          <p:nvPr/>
        </p:nvSpPr>
        <p:spPr>
          <a:xfrm>
            <a:off x="14659318" y="113389"/>
            <a:ext cx="2928749" cy="2632213"/>
          </a:xfrm>
          <a:custGeom>
            <a:avLst/>
            <a:gdLst/>
            <a:ahLst/>
            <a:cxnLst/>
            <a:rect l="l" t="t" r="r" b="b"/>
            <a:pathLst>
              <a:path w="2928749" h="2632213">
                <a:moveTo>
                  <a:pt x="0" y="0"/>
                </a:moveTo>
                <a:lnTo>
                  <a:pt x="2928748" y="0"/>
                </a:lnTo>
                <a:lnTo>
                  <a:pt x="2928748" y="2632213"/>
                </a:lnTo>
                <a:lnTo>
                  <a:pt x="0" y="263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1498ED-8044-8C7A-3536-149DC5916193}"/>
              </a:ext>
            </a:extLst>
          </p:cNvPr>
          <p:cNvGrpSpPr/>
          <p:nvPr/>
        </p:nvGrpSpPr>
        <p:grpSpPr>
          <a:xfrm>
            <a:off x="830888" y="2090921"/>
            <a:ext cx="6898453" cy="2468303"/>
            <a:chOff x="830888" y="2090921"/>
            <a:chExt cx="6898453" cy="2468303"/>
          </a:xfrm>
        </p:grpSpPr>
        <p:sp>
          <p:nvSpPr>
            <p:cNvPr id="7" name="Freeform 7"/>
            <p:cNvSpPr/>
            <p:nvPr/>
          </p:nvSpPr>
          <p:spPr>
            <a:xfrm>
              <a:off x="830888" y="2090921"/>
              <a:ext cx="2650527" cy="2468303"/>
            </a:xfrm>
            <a:custGeom>
              <a:avLst/>
              <a:gdLst/>
              <a:ahLst/>
              <a:cxnLst/>
              <a:rect l="l" t="t" r="r" b="b"/>
              <a:pathLst>
                <a:path w="2650527" h="2468303">
                  <a:moveTo>
                    <a:pt x="0" y="0"/>
                  </a:moveTo>
                  <a:lnTo>
                    <a:pt x="2650527" y="0"/>
                  </a:lnTo>
                  <a:lnTo>
                    <a:pt x="2650527" y="2468303"/>
                  </a:lnTo>
                  <a:lnTo>
                    <a:pt x="0" y="246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36419" y="3051745"/>
              <a:ext cx="4092922" cy="69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1" dirty="0">
                  <a:solidFill>
                    <a:srgbClr val="737373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Forward focused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B22BB0-353A-8FCE-1DA4-E67DE0A45E75}"/>
              </a:ext>
            </a:extLst>
          </p:cNvPr>
          <p:cNvGrpSpPr/>
          <p:nvPr/>
        </p:nvGrpSpPr>
        <p:grpSpPr>
          <a:xfrm>
            <a:off x="3802339" y="4476091"/>
            <a:ext cx="5222974" cy="3672724"/>
            <a:chOff x="3802339" y="4476091"/>
            <a:chExt cx="5222974" cy="3672724"/>
          </a:xfrm>
        </p:grpSpPr>
        <p:sp>
          <p:nvSpPr>
            <p:cNvPr id="9" name="Freeform 9"/>
            <p:cNvSpPr/>
            <p:nvPr/>
          </p:nvSpPr>
          <p:spPr>
            <a:xfrm>
              <a:off x="5034392" y="4476091"/>
              <a:ext cx="2758869" cy="2758869"/>
            </a:xfrm>
            <a:custGeom>
              <a:avLst/>
              <a:gdLst/>
              <a:ahLst/>
              <a:cxnLst/>
              <a:rect l="l" t="t" r="r" b="b"/>
              <a:pathLst>
                <a:path w="2758869" h="2758869">
                  <a:moveTo>
                    <a:pt x="0" y="0"/>
                  </a:moveTo>
                  <a:lnTo>
                    <a:pt x="2758869" y="0"/>
                  </a:lnTo>
                  <a:lnTo>
                    <a:pt x="2758869" y="2758869"/>
                  </a:lnTo>
                  <a:lnTo>
                    <a:pt x="0" y="2758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02339" y="7450316"/>
              <a:ext cx="5222974" cy="69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1">
                  <a:solidFill>
                    <a:srgbClr val="737373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Goal/Objective driven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F08C37-F2BD-D22B-323E-C94C15BE3FD3}"/>
              </a:ext>
            </a:extLst>
          </p:cNvPr>
          <p:cNvGrpSpPr/>
          <p:nvPr/>
        </p:nvGrpSpPr>
        <p:grpSpPr>
          <a:xfrm>
            <a:off x="9345836" y="1843826"/>
            <a:ext cx="6102700" cy="2715398"/>
            <a:chOff x="9345836" y="1843826"/>
            <a:chExt cx="6102700" cy="2715398"/>
          </a:xfrm>
        </p:grpSpPr>
        <p:sp>
          <p:nvSpPr>
            <p:cNvPr id="8" name="Freeform 8"/>
            <p:cNvSpPr/>
            <p:nvPr/>
          </p:nvSpPr>
          <p:spPr>
            <a:xfrm>
              <a:off x="9345836" y="1843826"/>
              <a:ext cx="2078250" cy="2715398"/>
            </a:xfrm>
            <a:custGeom>
              <a:avLst/>
              <a:gdLst/>
              <a:ahLst/>
              <a:cxnLst/>
              <a:rect l="l" t="t" r="r" b="b"/>
              <a:pathLst>
                <a:path w="2078250" h="2715398">
                  <a:moveTo>
                    <a:pt x="0" y="0"/>
                  </a:moveTo>
                  <a:lnTo>
                    <a:pt x="2078250" y="0"/>
                  </a:lnTo>
                  <a:lnTo>
                    <a:pt x="2078250" y="2715398"/>
                  </a:lnTo>
                  <a:lnTo>
                    <a:pt x="0" y="271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920268" y="3051745"/>
              <a:ext cx="3528268" cy="69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1" dirty="0">
                  <a:solidFill>
                    <a:srgbClr val="737373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Ask, Don’t Tell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43CAB-8F41-C098-FF95-DE33A4822022}"/>
              </a:ext>
            </a:extLst>
          </p:cNvPr>
          <p:cNvGrpSpPr/>
          <p:nvPr/>
        </p:nvGrpSpPr>
        <p:grpSpPr>
          <a:xfrm>
            <a:off x="10631665" y="4559224"/>
            <a:ext cx="6617797" cy="3589591"/>
            <a:chOff x="10631665" y="4559224"/>
            <a:chExt cx="6617797" cy="3589591"/>
          </a:xfrm>
        </p:grpSpPr>
        <p:sp>
          <p:nvSpPr>
            <p:cNvPr id="10" name="Freeform 10"/>
            <p:cNvSpPr/>
            <p:nvPr/>
          </p:nvSpPr>
          <p:spPr>
            <a:xfrm>
              <a:off x="12625292" y="4559224"/>
              <a:ext cx="2630542" cy="2715398"/>
            </a:xfrm>
            <a:custGeom>
              <a:avLst/>
              <a:gdLst/>
              <a:ahLst/>
              <a:cxnLst/>
              <a:rect l="l" t="t" r="r" b="b"/>
              <a:pathLst>
                <a:path w="2630542" h="2715398">
                  <a:moveTo>
                    <a:pt x="0" y="0"/>
                  </a:moveTo>
                  <a:lnTo>
                    <a:pt x="2630542" y="0"/>
                  </a:lnTo>
                  <a:lnTo>
                    <a:pt x="2630542" y="2715398"/>
                  </a:lnTo>
                  <a:lnTo>
                    <a:pt x="0" y="271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631665" y="7450316"/>
              <a:ext cx="6617797" cy="69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1">
                  <a:solidFill>
                    <a:srgbClr val="737373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Focused on the individual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6F389-9EB2-5551-DEB4-88DFD96897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5785" r="9144" b="51015"/>
          <a:stretch>
            <a:fillRect/>
          </a:stretch>
        </p:blipFill>
        <p:spPr>
          <a:xfrm>
            <a:off x="13639800" y="9622971"/>
            <a:ext cx="4648200" cy="66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d1f061-722f-45f3-ba4e-535a9b2ca3f9" xsi:nil="true"/>
    <lcf76f155ced4ddcb4097134ff3c332f xmlns="e2215168-83d6-4acb-9ca9-51d9063d84b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1378CFEA90F4E9E7592A51837E73F" ma:contentTypeVersion="13" ma:contentTypeDescription="Create a new document." ma:contentTypeScope="" ma:versionID="b9a2716b46aa9d9df41f82890da169b1">
  <xsd:schema xmlns:xsd="http://www.w3.org/2001/XMLSchema" xmlns:xs="http://www.w3.org/2001/XMLSchema" xmlns:p="http://schemas.microsoft.com/office/2006/metadata/properties" xmlns:ns2="e2215168-83d6-4acb-9ca9-51d9063d84b7" xmlns:ns3="2bd1f061-722f-45f3-ba4e-535a9b2ca3f9" targetNamespace="http://schemas.microsoft.com/office/2006/metadata/properties" ma:root="true" ma:fieldsID="8626bdb441209523c30f8a1dfa38a271" ns2:_="" ns3:_="">
    <xsd:import namespace="e2215168-83d6-4acb-9ca9-51d9063d84b7"/>
    <xsd:import namespace="2bd1f061-722f-45f3-ba4e-535a9b2ca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5168-83d6-4acb-9ca9-51d9063d8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9cc5acd-d7e8-492b-a9f8-5c75d95ff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1f061-722f-45f3-ba4e-535a9b2ca3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c677a2-764a-4904-a948-2d9b13b9a438}" ma:internalName="TaxCatchAll" ma:showField="CatchAllData" ma:web="2bd1f061-722f-45f3-ba4e-535a9b2ca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3AC50-0DB8-4070-AB4C-33A4DC6AC8DB}">
  <ds:schemaRefs>
    <ds:schemaRef ds:uri="2bd1f061-722f-45f3-ba4e-535a9b2ca3f9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2215168-83d6-4acb-9ca9-51d9063d84b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52DAE2-B7CD-4374-A00A-37736EE9BCE4}">
  <ds:schemaRefs>
    <ds:schemaRef ds:uri="2bd1f061-722f-45f3-ba4e-535a9b2ca3f9"/>
    <ds:schemaRef ds:uri="e2215168-83d6-4acb-9ca9-51d9063d8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D1B59E-54AC-4DCF-AE05-8C6BE9C556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Custom</PresentationFormat>
  <Paragraphs>229</Paragraphs>
  <Slides>25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Segoe UI</vt:lpstr>
      <vt:lpstr>Aptos</vt:lpstr>
      <vt:lpstr>Courier New</vt:lpstr>
      <vt:lpstr>Open Sans</vt:lpstr>
      <vt:lpstr>Arimo Bold</vt:lpstr>
      <vt:lpstr>Arial</vt:lpstr>
      <vt:lpstr>Arimo Bold Italics</vt:lpstr>
      <vt:lpstr>Montserrat Bold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Karen Anderson</cp:lastModifiedBy>
  <cp:revision>31</cp:revision>
  <dcterms:created xsi:type="dcterms:W3CDTF">2006-08-16T00:00:00Z</dcterms:created>
  <dcterms:modified xsi:type="dcterms:W3CDTF">2026-02-02T14:57:41Z</dcterms:modified>
  <dc:identifier>DAGbmmFfxGk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0x01010028D1378CFEA90F4E9E7592A51837E73F</vt:lpwstr>
  </property>
  <property fmtid="{D5CDD505-2E9C-101B-9397-08002B2CF9AE}" pid="3" name="Order">
    <vt:r8>70600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