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slideLayouts/slideLayout4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image103.jpg" ContentType="image/jpeg"/>
  <Override PartName="/ppt/media/image104.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0" r:id="rId3"/>
    <p:sldMasterId id="2147483709" r:id="rId4"/>
    <p:sldMasterId id="2147483716" r:id="rId5"/>
  </p:sldMasterIdLst>
  <p:notesMasterIdLst>
    <p:notesMasterId r:id="rId45"/>
  </p:notesMasterIdLst>
  <p:sldIdLst>
    <p:sldId id="2147469651" r:id="rId6"/>
    <p:sldId id="2147469634" r:id="rId7"/>
    <p:sldId id="2147469636" r:id="rId8"/>
    <p:sldId id="2147469637" r:id="rId9"/>
    <p:sldId id="2147469638" r:id="rId10"/>
    <p:sldId id="2147469639" r:id="rId11"/>
    <p:sldId id="2147469644" r:id="rId12"/>
    <p:sldId id="2147469645" r:id="rId13"/>
    <p:sldId id="2147469646" r:id="rId14"/>
    <p:sldId id="2147469647" r:id="rId15"/>
    <p:sldId id="2147469648" r:id="rId16"/>
    <p:sldId id="2147469649" r:id="rId17"/>
    <p:sldId id="2147469650" r:id="rId18"/>
    <p:sldId id="2147469652" r:id="rId19"/>
    <p:sldId id="2147469655" r:id="rId20"/>
    <p:sldId id="2147469658" r:id="rId21"/>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147469656" r:id="rId42"/>
    <p:sldId id="2147469657" r:id="rId43"/>
    <p:sldId id="2147469654" r:id="rId44"/>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56D6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998" y="7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2A20181-375A-478C-A02C-93A01C006DD7}" type="datetimeFigureOut">
              <a:rPr lang="en-GB" smtClean="0"/>
              <a:t>19/01/2026</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E54272B-1A14-4FDC-ACFE-1DC3268A0A66}" type="slidenum">
              <a:rPr lang="en-GB" smtClean="0"/>
              <a:t>‹#›</a:t>
            </a:fld>
            <a:endParaRPr lang="en-GB"/>
          </a:p>
        </p:txBody>
      </p:sp>
    </p:spTree>
    <p:extLst>
      <p:ext uri="{BB962C8B-B14F-4D97-AF65-F5344CB8AC3E}">
        <p14:creationId xmlns:p14="http://schemas.microsoft.com/office/powerpoint/2010/main" val="230016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B7DE9-CCA4-7CFE-0357-DFD67DDA1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3119C-CCAD-4C2C-853D-F6C0B6F924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4201098-698C-F375-D8CF-A6F95BE37A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3E1848-ECEB-E2CD-1969-D50A59E7414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31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7233fe225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37233fe22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7ce1f89da_0_2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e7ce1f89da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7ce1f89da_0_2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2e7ce1f89da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7ce1f89da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e7ce1f89d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996c6dc37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e996c6dc37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3cdb1be3f5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13cdb1be3f5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b466347ea1_1_1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3b466347ea1_1_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b466347ea1_1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3b466347ea1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37233fe225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337233fe225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b52933f6c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3b52933f6c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2fa916779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152fa916779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1" name="Google Shape;231;g152fa916779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b52933f6cc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3b52933f6c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52fa916779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152fa916779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b466347ea1_1_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3b466347ea1_1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b466347ea1_1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3b466347ea1_1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b466347ea1_1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3b466347ea1_1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4a4be49a3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3b4a4be49a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b466347ea1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3b466347ea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C6853-1286-BB6D-1CB5-3E5575D85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64920-F7E7-E4C6-5EAF-E8AF8E49F3C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CC075F-710B-D7D3-529C-394A652CFA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A07B501-D933-42A1-35C6-E8CEF028729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7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e996c6dc3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g2e996c6dc3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a4f779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35a4f7791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1F55-1E5E-84EC-9270-B9BF97903D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C7153D-42E2-838B-5DFA-0AA5D91C9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7542C6-279C-0055-03C9-FAFFCD0FB3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4A7B5D-2266-294B-024D-DE3D29772316}"/>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6" name="Footer Placeholder 5">
            <a:extLst>
              <a:ext uri="{FF2B5EF4-FFF2-40B4-BE49-F238E27FC236}">
                <a16:creationId xmlns:a16="http://schemas.microsoft.com/office/drawing/2014/main" id="{78630A59-47BA-DA1D-C29D-6A7BBC423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EE278F-0F7F-493E-FB87-BC67BF66B62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50128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B535-5390-44A3-EF8E-8807D27DA4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C9A8A1-2AF1-2733-F134-404D8D1678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90050B-E9EC-FFB8-928F-CEAF05AA6A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B1BA53-4E1A-2C1B-86C7-C12D4ACB5D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E999A0-471B-FF04-BAC0-00633FB174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70BDDA-DE7B-5A33-7E6B-375F5F942739}"/>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8" name="Footer Placeholder 7">
            <a:extLst>
              <a:ext uri="{FF2B5EF4-FFF2-40B4-BE49-F238E27FC236}">
                <a16:creationId xmlns:a16="http://schemas.microsoft.com/office/drawing/2014/main" id="{B376DA7B-28D9-97D2-18A1-D08E48EBFB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21BD5B-BC83-F8BD-0D39-3BC62FFB086C}"/>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877210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1089-A39F-D4F2-CA9C-558FC1CB9E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035645-4000-3A00-29B9-7DCFCA74CC70}"/>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4" name="Footer Placeholder 3">
            <a:extLst>
              <a:ext uri="{FF2B5EF4-FFF2-40B4-BE49-F238E27FC236}">
                <a16:creationId xmlns:a16="http://schemas.microsoft.com/office/drawing/2014/main" id="{6C89A820-0A9C-C821-A64D-877F39EDE6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B43B6C-F021-A8D5-5116-7FEB0BD8FFE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392872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7A3D1-BDEA-6885-57C5-CC7B6B003EE5}"/>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3" name="Footer Placeholder 2">
            <a:extLst>
              <a:ext uri="{FF2B5EF4-FFF2-40B4-BE49-F238E27FC236}">
                <a16:creationId xmlns:a16="http://schemas.microsoft.com/office/drawing/2014/main" id="{033B418B-83B7-9131-7C3E-48F6A06789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31AE9C-18E9-4456-F31B-6C0FB6E0107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108051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FAD4-4A45-5012-0A41-39A41858A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675A84-78B6-ADFC-2AFC-3E6DBD855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42DF50-9C33-BF44-B8BC-E03C4F54C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2645C-B51B-4F50-3B14-7FBEBAE5DEBD}"/>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6" name="Footer Placeholder 5">
            <a:extLst>
              <a:ext uri="{FF2B5EF4-FFF2-40B4-BE49-F238E27FC236}">
                <a16:creationId xmlns:a16="http://schemas.microsoft.com/office/drawing/2014/main" id="{F973DFDB-83BB-9A4B-7F36-4BA27DDDD5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2A80BD-3FBC-F178-3864-BF45B579971B}"/>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04728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8429-2506-C58A-D3A2-8710E968CC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71995E-2116-4DF6-76EE-B78669E2B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51EB9D-D705-E92D-6D83-B9320F41B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E4D72-35F4-DD7D-9F7F-12DD70733EA6}"/>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6" name="Footer Placeholder 5">
            <a:extLst>
              <a:ext uri="{FF2B5EF4-FFF2-40B4-BE49-F238E27FC236}">
                <a16:creationId xmlns:a16="http://schemas.microsoft.com/office/drawing/2014/main" id="{2A7B27B1-731D-24A3-DD3F-DD67A7CF0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915BF2-4A30-AEE8-4C95-9D6B620BA7B9}"/>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14895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7370-4C16-8095-F526-3C993A1FA0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783805-B78C-09CD-1BD1-6B2398EF2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4CF43-F192-BA9C-9B61-D74E8744D840}"/>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5" name="Footer Placeholder 4">
            <a:extLst>
              <a:ext uri="{FF2B5EF4-FFF2-40B4-BE49-F238E27FC236}">
                <a16:creationId xmlns:a16="http://schemas.microsoft.com/office/drawing/2014/main" id="{20D89F8C-846F-C9FE-9E1C-DF44D429DA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B23AE-617C-246D-F18D-5DC6808BBCF8}"/>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871336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78806-DD8A-60FF-95E6-0E969FBC5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DA5B44-B4B3-2F48-FD45-1688973BA4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CF025E-D21D-18D1-6B87-8417FB3836BE}"/>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5" name="Footer Placeholder 4">
            <a:extLst>
              <a:ext uri="{FF2B5EF4-FFF2-40B4-BE49-F238E27FC236}">
                <a16:creationId xmlns:a16="http://schemas.microsoft.com/office/drawing/2014/main" id="{FD2A80AC-6745-F404-3110-CC38924AF2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16A5C0-C1DF-F9BF-C746-354FBFFFB616}"/>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870468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59076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5E45-C566-5A18-2403-BDE3565D8A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9B4FFE-BBE9-AFC7-9A7B-61B93C4A8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21F2D8-AA37-98E1-7495-6721AC4C0AB6}"/>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5" name="Footer Placeholder 4">
            <a:extLst>
              <a:ext uri="{FF2B5EF4-FFF2-40B4-BE49-F238E27FC236}">
                <a16:creationId xmlns:a16="http://schemas.microsoft.com/office/drawing/2014/main" id="{F68E1B91-927B-1A42-919C-3CD4754BEC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E7B30-1F43-AA64-99DD-984D29B40CA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67026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CA6F-0975-9D96-3105-D26105A3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43B969-585F-7814-55E4-1B257018A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B4810-7F09-F785-3A59-13D5BC6CFCCA}"/>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5" name="Footer Placeholder 4">
            <a:extLst>
              <a:ext uri="{FF2B5EF4-FFF2-40B4-BE49-F238E27FC236}">
                <a16:creationId xmlns:a16="http://schemas.microsoft.com/office/drawing/2014/main" id="{A341149D-7156-9DD3-CDC9-7B9D276943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C054F-FED3-C23C-739D-C2113585D31D}"/>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34714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032B-2A81-E16A-4D8B-27CEC64730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2B4BFD-1D4E-8043-D4BB-418FA8A32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3A1070-7615-FFE2-0E81-DC68F78B3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F3869C-76D0-9D80-B0C8-92492DF0AB4F}"/>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6" name="Footer Placeholder 5">
            <a:extLst>
              <a:ext uri="{FF2B5EF4-FFF2-40B4-BE49-F238E27FC236}">
                <a16:creationId xmlns:a16="http://schemas.microsoft.com/office/drawing/2014/main" id="{5BCA394F-A449-57D3-7039-3DE4AB493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DFA3CF-7B00-7EF7-5A26-98A4864E8187}"/>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05167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820E-1288-5998-B6DB-FD84CC2A5D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F1FA7-E696-07D8-42BB-9D10C3F34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EB03C-CB22-7206-C2B5-08FBC645A1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D24D20-A67C-E3E3-4916-BB630AC8D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BB9BA-49C0-3238-3D03-0D486FDB2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6FE88C-6241-C35E-0389-6DD1BA6D93E7}"/>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8" name="Footer Placeholder 7">
            <a:extLst>
              <a:ext uri="{FF2B5EF4-FFF2-40B4-BE49-F238E27FC236}">
                <a16:creationId xmlns:a16="http://schemas.microsoft.com/office/drawing/2014/main" id="{1084F490-0E36-ED81-8BEF-FBD2CBB4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897089-334C-CC2D-CE32-0CCB74F0D455}"/>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436343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1850-33C1-BC37-3124-64C94E1CE1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22E6D5-5652-6055-7F64-DD4149A38654}"/>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4" name="Footer Placeholder 3">
            <a:extLst>
              <a:ext uri="{FF2B5EF4-FFF2-40B4-BE49-F238E27FC236}">
                <a16:creationId xmlns:a16="http://schemas.microsoft.com/office/drawing/2014/main" id="{395347D3-4807-7F1A-658F-A1675A300C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D13998-2640-B4A7-8ED7-4B9E36B13726}"/>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595774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4AAAD-AF3B-2EF0-75F4-DC433383ACA6}"/>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3" name="Footer Placeholder 2">
            <a:extLst>
              <a:ext uri="{FF2B5EF4-FFF2-40B4-BE49-F238E27FC236}">
                <a16:creationId xmlns:a16="http://schemas.microsoft.com/office/drawing/2014/main" id="{76187F5A-F386-427B-7E33-1A199E7C04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1A1EB0-24BC-6FC8-29B1-D3722971656F}"/>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110093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365F-53CF-4ED1-A542-61F76AFC1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A12A15-45D1-A9BB-D2B3-2CBC31DA4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323580-26B4-E790-1D0A-63F72B908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1AD6D-614A-5D5B-B67D-62E900F1574A}"/>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6" name="Footer Placeholder 5">
            <a:extLst>
              <a:ext uri="{FF2B5EF4-FFF2-40B4-BE49-F238E27FC236}">
                <a16:creationId xmlns:a16="http://schemas.microsoft.com/office/drawing/2014/main" id="{BBB6B2D1-45C7-846C-4B57-CECCA0EAA6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3BCD70-27F9-A171-8620-4EB6B9B6595B}"/>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225229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7602-1876-EAD8-6C88-F32547F83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C48802-9220-1404-2D6A-3B226F6E5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DFE27D-F0A7-3A53-38B4-BF41D633C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B4472-F665-E86D-F949-F50C273F7298}"/>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6" name="Footer Placeholder 5">
            <a:extLst>
              <a:ext uri="{FF2B5EF4-FFF2-40B4-BE49-F238E27FC236}">
                <a16:creationId xmlns:a16="http://schemas.microsoft.com/office/drawing/2014/main" id="{1368A64C-AFC4-A862-CE8A-B86D2C374C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D2F1C9-0023-37AC-2954-94D937353BC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663974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CA76-A5F4-200B-8840-6030E868F0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1FAF5B-D7BC-27AA-3A89-1AE5BEA6A9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E58075-AA8B-F7FA-A6FF-AFC1DAE787A8}"/>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5" name="Footer Placeholder 4">
            <a:extLst>
              <a:ext uri="{FF2B5EF4-FFF2-40B4-BE49-F238E27FC236}">
                <a16:creationId xmlns:a16="http://schemas.microsoft.com/office/drawing/2014/main" id="{17E185FF-B823-ED48-6C6B-6FE83D814E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51C69F-8AD8-3079-BB25-164B81F0ECF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786216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6785B-2176-4C5C-1E8D-9140B78561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CA09-B0D6-E548-18C3-8E412812A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25F61-6931-F0C2-83F9-90899F9A9197}"/>
              </a:ext>
            </a:extLst>
          </p:cNvPr>
          <p:cNvSpPr>
            <a:spLocks noGrp="1"/>
          </p:cNvSpPr>
          <p:nvPr>
            <p:ph type="dt" sz="half" idx="10"/>
          </p:nvPr>
        </p:nvSpPr>
        <p:spPr/>
        <p:txBody>
          <a:bodyPr/>
          <a:lstStyle/>
          <a:p>
            <a:fld id="{6501B623-43FE-46CE-AD47-688DE93A6428}" type="datetimeFigureOut">
              <a:rPr lang="en-GB" smtClean="0"/>
              <a:t>19/01/2026</a:t>
            </a:fld>
            <a:endParaRPr lang="en-GB"/>
          </a:p>
        </p:txBody>
      </p:sp>
      <p:sp>
        <p:nvSpPr>
          <p:cNvPr id="5" name="Footer Placeholder 4">
            <a:extLst>
              <a:ext uri="{FF2B5EF4-FFF2-40B4-BE49-F238E27FC236}">
                <a16:creationId xmlns:a16="http://schemas.microsoft.com/office/drawing/2014/main" id="{B274F1AB-7E38-174C-28F9-378AE25AF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082BEC-68B8-E126-54B6-FECA6238DF4C}"/>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249908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5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485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4758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712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117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7834-78A6-35DC-4A0C-C69F52296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87A7F1-B30E-EEC8-6CE6-197654BC8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B0C1D9-22E7-2C15-4DCF-CA6FC0B31D7F}"/>
              </a:ext>
            </a:extLst>
          </p:cNvPr>
          <p:cNvSpPr>
            <a:spLocks noGrp="1"/>
          </p:cNvSpPr>
          <p:nvPr>
            <p:ph type="dt" sz="half" idx="10"/>
          </p:nvPr>
        </p:nvSpPr>
        <p:spPr/>
        <p:txBody>
          <a:bodyPr/>
          <a:lstStyle/>
          <a:p>
            <a:fld id="{B198EF67-EEA0-4BF4-9845-471F556C4459}" type="datetimeFigureOut">
              <a:rPr lang="en-GB" smtClean="0"/>
              <a:t>19/01/2026</a:t>
            </a:fld>
            <a:endParaRPr lang="en-GB"/>
          </a:p>
        </p:txBody>
      </p:sp>
      <p:sp>
        <p:nvSpPr>
          <p:cNvPr id="5" name="Footer Placeholder 4">
            <a:extLst>
              <a:ext uri="{FF2B5EF4-FFF2-40B4-BE49-F238E27FC236}">
                <a16:creationId xmlns:a16="http://schemas.microsoft.com/office/drawing/2014/main" id="{7DA8C5CB-BCC1-4210-4BB4-4EA298ABF1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C22D0A-096F-99C7-15C9-A6CA67DA42CA}"/>
              </a:ext>
            </a:extLst>
          </p:cNvPr>
          <p:cNvSpPr>
            <a:spLocks noGrp="1"/>
          </p:cNvSpPr>
          <p:nvPr>
            <p:ph type="sldNum" sz="quarter" idx="12"/>
          </p:nvPr>
        </p:nvSpPr>
        <p:spPr/>
        <p:txBody>
          <a:bodyPr/>
          <a:lstStyle/>
          <a:p>
            <a:fld id="{94A39E20-482D-4A51-B1C0-6B1A768C50D6}" type="slidenum">
              <a:rPr lang="en-GB" smtClean="0"/>
              <a:t>‹#›</a:t>
            </a:fld>
            <a:endParaRPr lang="en-GB"/>
          </a:p>
        </p:txBody>
      </p:sp>
    </p:spTree>
    <p:extLst>
      <p:ext uri="{BB962C8B-B14F-4D97-AF65-F5344CB8AC3E}">
        <p14:creationId xmlns:p14="http://schemas.microsoft.com/office/powerpoint/2010/main" val="233621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914400" y="1122363"/>
            <a:ext cx="103632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6677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6543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831851" y="1709740"/>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831851" y="4589465"/>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59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618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839788"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3"/>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673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1219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2434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5183188" y="987427"/>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6"/>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9261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a:spLocks noGrp="1"/>
          </p:cNvSpPr>
          <p:nvPr>
            <p:ph type="pic" idx="2"/>
          </p:nvPr>
        </p:nvSpPr>
        <p:spPr>
          <a:xfrm>
            <a:off x="5183188" y="987427"/>
            <a:ext cx="6172200" cy="4873500"/>
          </a:xfrm>
          <a:prstGeom prst="rect">
            <a:avLst/>
          </a:prstGeom>
          <a:noFill/>
          <a:ln>
            <a:noFill/>
          </a:ln>
        </p:spPr>
      </p:sp>
      <p:sp>
        <p:nvSpPr>
          <p:cNvPr id="68" name="Google Shape;68;p1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7"/>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9622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8756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7133401"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799401"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168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7834-78A6-35DC-4A0C-C69F52296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87A7F1-B30E-EEC8-6CE6-197654BC8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B0C1D9-22E7-2C15-4DCF-CA6FC0B31D7F}"/>
              </a:ext>
            </a:extLst>
          </p:cNvPr>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B198EF67-EEA0-4BF4-9845-471F556C4459}" type="datetimeFigureOut">
              <a:rPr kumimoji="0" lang="en-GB" sz="1800" b="0" i="0" u="none" strike="noStrike" kern="0" cap="none" spc="0" normalizeH="0" baseline="0" noProof="0" smtClean="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19/01/2026</a:t>
            </a:fld>
            <a:endParaRPr kumimoji="0" lang="en-GB"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7DA8C5CB-BCC1-4210-4BB4-4EA298ABF181}"/>
              </a:ext>
            </a:extLst>
          </p:cNvPr>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tint val="75000"/>
                </a:prstClr>
              </a:solidFill>
              <a:effectLst/>
              <a:uLnTx/>
              <a:uFillTx/>
            </a:endParaRPr>
          </a:p>
        </p:txBody>
      </p:sp>
      <p:sp>
        <p:nvSpPr>
          <p:cNvPr id="6" name="Slide Number Placeholder 5">
            <a:extLst>
              <a:ext uri="{FF2B5EF4-FFF2-40B4-BE49-F238E27FC236}">
                <a16:creationId xmlns:a16="http://schemas.microsoft.com/office/drawing/2014/main" id="{CEC22D0A-096F-99C7-15C9-A6CA67DA42CA}"/>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4A39E20-482D-4A51-B1C0-6B1A768C50D6}" type="slidenum">
              <a:rPr kumimoji="0" lang="en-GB"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32766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18FF-4D0E-6C5F-8247-B522D6BA1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374294-0E4C-8AC8-2B4E-826C3EDF07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390F66-30BE-8337-6AF5-F04F424A5408}"/>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5" name="Footer Placeholder 4">
            <a:extLst>
              <a:ext uri="{FF2B5EF4-FFF2-40B4-BE49-F238E27FC236}">
                <a16:creationId xmlns:a16="http://schemas.microsoft.com/office/drawing/2014/main" id="{C2508E12-F9E3-A9DB-DB45-126593660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F5424-5A61-3A0E-F894-8BA06059BE2F}"/>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81804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C384-0001-AD4A-9ADD-FEBD66EFFF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EAFEB-024F-6BC1-9AE1-AE6F40D667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56FF0-7C68-A060-6EB4-324F975B6BAF}"/>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5" name="Footer Placeholder 4">
            <a:extLst>
              <a:ext uri="{FF2B5EF4-FFF2-40B4-BE49-F238E27FC236}">
                <a16:creationId xmlns:a16="http://schemas.microsoft.com/office/drawing/2014/main" id="{269F62D2-5A54-8324-0EBA-7199F1FBF1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BB0E9-0E89-8BEE-C40B-15FF0DE322FC}"/>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56230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5113-396E-D91D-FCCF-C5A358D0B6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FEE8F7-B806-2BC5-392A-FDD478DD26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C8F8D-CF74-1192-252F-65B2F3B91392}"/>
              </a:ext>
            </a:extLst>
          </p:cNvPr>
          <p:cNvSpPr>
            <a:spLocks noGrp="1"/>
          </p:cNvSpPr>
          <p:nvPr>
            <p:ph type="dt" sz="half" idx="10"/>
          </p:nvPr>
        </p:nvSpPr>
        <p:spPr/>
        <p:txBody>
          <a:bodyPr/>
          <a:lstStyle/>
          <a:p>
            <a:fld id="{D5E28202-49F5-4F8D-8650-174632F3E8B8}" type="datetimeFigureOut">
              <a:rPr lang="en-GB" smtClean="0"/>
              <a:t>19/01/2026</a:t>
            </a:fld>
            <a:endParaRPr lang="en-GB"/>
          </a:p>
        </p:txBody>
      </p:sp>
      <p:sp>
        <p:nvSpPr>
          <p:cNvPr id="5" name="Footer Placeholder 4">
            <a:extLst>
              <a:ext uri="{FF2B5EF4-FFF2-40B4-BE49-F238E27FC236}">
                <a16:creationId xmlns:a16="http://schemas.microsoft.com/office/drawing/2014/main" id="{5E1DCD0D-2056-B100-B675-8A3BF49EE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3AD10-6BF9-C1B6-6E14-6F3A76385050}"/>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1914932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0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3CECE-8576-4305-F732-FE393BA36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53A6CF-0ECA-B0E5-3886-245BD982C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07CB1C-F8F3-9A63-71B0-F2EB83EDC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E28202-49F5-4F8D-8650-174632F3E8B8}" type="datetimeFigureOut">
              <a:rPr lang="en-GB" smtClean="0"/>
              <a:t>19/01/2026</a:t>
            </a:fld>
            <a:endParaRPr lang="en-GB"/>
          </a:p>
        </p:txBody>
      </p:sp>
      <p:sp>
        <p:nvSpPr>
          <p:cNvPr id="5" name="Footer Placeholder 4">
            <a:extLst>
              <a:ext uri="{FF2B5EF4-FFF2-40B4-BE49-F238E27FC236}">
                <a16:creationId xmlns:a16="http://schemas.microsoft.com/office/drawing/2014/main" id="{42539181-9D1F-B4A5-E9F7-A0FBF54FD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D39653D-0FE7-BFF6-A092-9FA1216C4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F86A20-A51F-4B59-AF08-B2B4C7604215}" type="slidenum">
              <a:rPr lang="en-GB" smtClean="0"/>
              <a:t>‹#›</a:t>
            </a:fld>
            <a:endParaRPr lang="en-GB"/>
          </a:p>
        </p:txBody>
      </p:sp>
    </p:spTree>
    <p:extLst>
      <p:ext uri="{BB962C8B-B14F-4D97-AF65-F5344CB8AC3E}">
        <p14:creationId xmlns:p14="http://schemas.microsoft.com/office/powerpoint/2010/main" val="30876244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230D6-9347-281A-6CB0-BACB626F0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94682F-8E1B-9DC4-8933-33D6CB1AE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91403-AC0E-4C69-8FD8-D667A9D52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1B623-43FE-46CE-AD47-688DE93A6428}" type="datetimeFigureOut">
              <a:rPr lang="en-GB" smtClean="0"/>
              <a:t>19/01/2026</a:t>
            </a:fld>
            <a:endParaRPr lang="en-GB"/>
          </a:p>
        </p:txBody>
      </p:sp>
      <p:sp>
        <p:nvSpPr>
          <p:cNvPr id="5" name="Footer Placeholder 4">
            <a:extLst>
              <a:ext uri="{FF2B5EF4-FFF2-40B4-BE49-F238E27FC236}">
                <a16:creationId xmlns:a16="http://schemas.microsoft.com/office/drawing/2014/main" id="{E2C82F47-845A-6E85-6CA7-108516D57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0AF398-DBDE-DD00-28C9-1A5F68F39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B8BD4-6029-4AB7-A116-80EE7435BAC8}" type="slidenum">
              <a:rPr lang="en-GB" smtClean="0"/>
              <a:t>‹#›</a:t>
            </a:fld>
            <a:endParaRPr lang="en-GB"/>
          </a:p>
        </p:txBody>
      </p:sp>
    </p:spTree>
    <p:extLst>
      <p:ext uri="{BB962C8B-B14F-4D97-AF65-F5344CB8AC3E}">
        <p14:creationId xmlns:p14="http://schemas.microsoft.com/office/powerpoint/2010/main" val="28871012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7534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8925719"/>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thewun.co.uk/news-blog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thewun.co.uk/blogs/wun-2025-survey-report-the-power-of-culture/" TargetMode="External"/><Relationship Id="rId4" Type="http://schemas.openxmlformats.org/officeDocument/2006/relationships/image" Target="../media/image9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6" Type="http://schemas.openxmlformats.org/officeDocument/2006/relationships/image" Target="../media/image41.png"/><Relationship Id="rId21" Type="http://schemas.openxmlformats.org/officeDocument/2006/relationships/image" Target="../media/image36.jpeg"/><Relationship Id="rId42" Type="http://schemas.openxmlformats.org/officeDocument/2006/relationships/image" Target="../media/image57.jpeg"/><Relationship Id="rId47" Type="http://schemas.openxmlformats.org/officeDocument/2006/relationships/image" Target="../media/image62.png"/><Relationship Id="rId63" Type="http://schemas.openxmlformats.org/officeDocument/2006/relationships/image" Target="../media/image78.jpeg"/><Relationship Id="rId68" Type="http://schemas.openxmlformats.org/officeDocument/2006/relationships/image" Target="../media/image83.png"/><Relationship Id="rId7" Type="http://schemas.openxmlformats.org/officeDocument/2006/relationships/image" Target="../media/image22.png"/><Relationship Id="rId71" Type="http://schemas.openxmlformats.org/officeDocument/2006/relationships/image" Target="../media/image86.png"/><Relationship Id="rId2" Type="http://schemas.openxmlformats.org/officeDocument/2006/relationships/image" Target="../media/image17.png"/><Relationship Id="rId16" Type="http://schemas.openxmlformats.org/officeDocument/2006/relationships/image" Target="../media/image31.pn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png"/><Relationship Id="rId66" Type="http://schemas.openxmlformats.org/officeDocument/2006/relationships/image" Target="../media/image81.png"/><Relationship Id="rId5" Type="http://schemas.openxmlformats.org/officeDocument/2006/relationships/image" Target="../media/image20.jpeg"/><Relationship Id="rId61" Type="http://schemas.openxmlformats.org/officeDocument/2006/relationships/image" Target="../media/image76.png"/><Relationship Id="rId19" Type="http://schemas.openxmlformats.org/officeDocument/2006/relationships/image" Target="../media/image34.pn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jpeg"/><Relationship Id="rId48" Type="http://schemas.openxmlformats.org/officeDocument/2006/relationships/image" Target="../media/image63.jpeg"/><Relationship Id="rId56" Type="http://schemas.openxmlformats.org/officeDocument/2006/relationships/image" Target="../media/image71.png"/><Relationship Id="rId64" Type="http://schemas.openxmlformats.org/officeDocument/2006/relationships/image" Target="../media/image79.png"/><Relationship Id="rId69" Type="http://schemas.openxmlformats.org/officeDocument/2006/relationships/image" Target="../media/image84.png"/><Relationship Id="rId8" Type="http://schemas.openxmlformats.org/officeDocument/2006/relationships/image" Target="../media/image23.jpeg"/><Relationship Id="rId51" Type="http://schemas.openxmlformats.org/officeDocument/2006/relationships/image" Target="../media/image66.png"/><Relationship Id="rId3" Type="http://schemas.openxmlformats.org/officeDocument/2006/relationships/image" Target="../media/image18.png"/><Relationship Id="rId12" Type="http://schemas.openxmlformats.org/officeDocument/2006/relationships/image" Target="../media/image27.jpe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jpeg"/><Relationship Id="rId67" Type="http://schemas.openxmlformats.org/officeDocument/2006/relationships/image" Target="../media/image82.jpeg"/><Relationship Id="rId20" Type="http://schemas.openxmlformats.org/officeDocument/2006/relationships/image" Target="../media/image35.png"/><Relationship Id="rId41" Type="http://schemas.openxmlformats.org/officeDocument/2006/relationships/image" Target="../media/image56.pn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21.jpe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jpeg"/><Relationship Id="rId49" Type="http://schemas.openxmlformats.org/officeDocument/2006/relationships/image" Target="../media/image64.png"/><Relationship Id="rId57" Type="http://schemas.openxmlformats.org/officeDocument/2006/relationships/image" Target="../media/image72.jpeg"/><Relationship Id="rId10" Type="http://schemas.openxmlformats.org/officeDocument/2006/relationships/image" Target="../media/image25.jpeg"/><Relationship Id="rId31" Type="http://schemas.openxmlformats.org/officeDocument/2006/relationships/image" Target="../media/image46.png"/><Relationship Id="rId44" Type="http://schemas.openxmlformats.org/officeDocument/2006/relationships/image" Target="../media/image59.png"/><Relationship Id="rId52" Type="http://schemas.openxmlformats.org/officeDocument/2006/relationships/image" Target="../media/image67.jpeg"/><Relationship Id="rId60" Type="http://schemas.openxmlformats.org/officeDocument/2006/relationships/image" Target="../media/image75.png"/><Relationship Id="rId65" Type="http://schemas.openxmlformats.org/officeDocument/2006/relationships/image" Target="../media/image80.png"/><Relationship Id="rId4" Type="http://schemas.openxmlformats.org/officeDocument/2006/relationships/image" Target="../media/image19.png"/><Relationship Id="rId9" Type="http://schemas.openxmlformats.org/officeDocument/2006/relationships/image" Target="../media/image24.png"/><Relationship Id="rId13" Type="http://schemas.openxmlformats.org/officeDocument/2006/relationships/image" Target="../media/image28.jpeg"/><Relationship Id="rId18" Type="http://schemas.openxmlformats.org/officeDocument/2006/relationships/image" Target="../media/image33.png"/><Relationship Id="rId39" Type="http://schemas.openxmlformats.org/officeDocument/2006/relationships/image" Target="../media/image54.jpe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104.jpg"/><Relationship Id="rId4" Type="http://schemas.openxmlformats.org/officeDocument/2006/relationships/image" Target="../media/image103.jpg"/></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f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102.pn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111.png"/><Relationship Id="rId5" Type="http://schemas.openxmlformats.org/officeDocument/2006/relationships/image" Target="../media/image102.png"/><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02.png"/><Relationship Id="rId9"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02.png"/><Relationship Id="rId7"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131.png"/><Relationship Id="rId5" Type="http://schemas.openxmlformats.org/officeDocument/2006/relationships/hyperlink" Target="http://www.40swomanandbeyond.co.uk/" TargetMode="External"/><Relationship Id="rId10" Type="http://schemas.openxmlformats.org/officeDocument/2006/relationships/image" Target="../media/image135.png"/><Relationship Id="rId4" Type="http://schemas.openxmlformats.org/officeDocument/2006/relationships/hyperlink" Target="mailto:hello@40swomanandbeyond.co.uk" TargetMode="External"/><Relationship Id="rId9"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6" Type="http://schemas.openxmlformats.org/officeDocument/2006/relationships/image" Target="../media/image41.png"/><Relationship Id="rId21" Type="http://schemas.openxmlformats.org/officeDocument/2006/relationships/image" Target="../media/image36.jpeg"/><Relationship Id="rId42" Type="http://schemas.openxmlformats.org/officeDocument/2006/relationships/image" Target="../media/image57.jpeg"/><Relationship Id="rId47" Type="http://schemas.openxmlformats.org/officeDocument/2006/relationships/image" Target="../media/image62.png"/><Relationship Id="rId63" Type="http://schemas.openxmlformats.org/officeDocument/2006/relationships/image" Target="../media/image78.jpeg"/><Relationship Id="rId68" Type="http://schemas.openxmlformats.org/officeDocument/2006/relationships/image" Target="../media/image83.png"/><Relationship Id="rId7" Type="http://schemas.openxmlformats.org/officeDocument/2006/relationships/image" Target="../media/image22.png"/><Relationship Id="rId71" Type="http://schemas.openxmlformats.org/officeDocument/2006/relationships/image" Target="../media/image86.png"/><Relationship Id="rId2" Type="http://schemas.openxmlformats.org/officeDocument/2006/relationships/image" Target="../media/image17.png"/><Relationship Id="rId16" Type="http://schemas.openxmlformats.org/officeDocument/2006/relationships/image" Target="../media/image31.pn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png"/><Relationship Id="rId66" Type="http://schemas.openxmlformats.org/officeDocument/2006/relationships/image" Target="../media/image81.png"/><Relationship Id="rId5" Type="http://schemas.openxmlformats.org/officeDocument/2006/relationships/image" Target="../media/image20.jpeg"/><Relationship Id="rId61" Type="http://schemas.openxmlformats.org/officeDocument/2006/relationships/image" Target="../media/image76.png"/><Relationship Id="rId19" Type="http://schemas.openxmlformats.org/officeDocument/2006/relationships/image" Target="../media/image34.pn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jpeg"/><Relationship Id="rId48" Type="http://schemas.openxmlformats.org/officeDocument/2006/relationships/image" Target="../media/image63.jpeg"/><Relationship Id="rId56" Type="http://schemas.openxmlformats.org/officeDocument/2006/relationships/image" Target="../media/image71.png"/><Relationship Id="rId64" Type="http://schemas.openxmlformats.org/officeDocument/2006/relationships/image" Target="../media/image79.png"/><Relationship Id="rId69" Type="http://schemas.openxmlformats.org/officeDocument/2006/relationships/image" Target="../media/image84.png"/><Relationship Id="rId8" Type="http://schemas.openxmlformats.org/officeDocument/2006/relationships/image" Target="../media/image23.jpeg"/><Relationship Id="rId51" Type="http://schemas.openxmlformats.org/officeDocument/2006/relationships/image" Target="../media/image66.png"/><Relationship Id="rId3" Type="http://schemas.openxmlformats.org/officeDocument/2006/relationships/image" Target="../media/image18.png"/><Relationship Id="rId12" Type="http://schemas.openxmlformats.org/officeDocument/2006/relationships/image" Target="../media/image27.jpe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jpeg"/><Relationship Id="rId67" Type="http://schemas.openxmlformats.org/officeDocument/2006/relationships/image" Target="../media/image82.jpeg"/><Relationship Id="rId20" Type="http://schemas.openxmlformats.org/officeDocument/2006/relationships/image" Target="../media/image35.png"/><Relationship Id="rId41" Type="http://schemas.openxmlformats.org/officeDocument/2006/relationships/image" Target="../media/image56.pn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21.jpe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jpeg"/><Relationship Id="rId49" Type="http://schemas.openxmlformats.org/officeDocument/2006/relationships/image" Target="../media/image64.png"/><Relationship Id="rId57" Type="http://schemas.openxmlformats.org/officeDocument/2006/relationships/image" Target="../media/image72.jpeg"/><Relationship Id="rId10" Type="http://schemas.openxmlformats.org/officeDocument/2006/relationships/image" Target="../media/image25.jpeg"/><Relationship Id="rId31" Type="http://schemas.openxmlformats.org/officeDocument/2006/relationships/image" Target="../media/image46.png"/><Relationship Id="rId44" Type="http://schemas.openxmlformats.org/officeDocument/2006/relationships/image" Target="../media/image59.png"/><Relationship Id="rId52" Type="http://schemas.openxmlformats.org/officeDocument/2006/relationships/image" Target="../media/image67.jpeg"/><Relationship Id="rId60" Type="http://schemas.openxmlformats.org/officeDocument/2006/relationships/image" Target="../media/image75.png"/><Relationship Id="rId65" Type="http://schemas.openxmlformats.org/officeDocument/2006/relationships/image" Target="../media/image80.png"/><Relationship Id="rId4" Type="http://schemas.openxmlformats.org/officeDocument/2006/relationships/image" Target="../media/image19.png"/><Relationship Id="rId9" Type="http://schemas.openxmlformats.org/officeDocument/2006/relationships/image" Target="../media/image24.png"/><Relationship Id="rId13" Type="http://schemas.openxmlformats.org/officeDocument/2006/relationships/image" Target="../media/image28.jpeg"/><Relationship Id="rId18" Type="http://schemas.openxmlformats.org/officeDocument/2006/relationships/image" Target="../media/image33.png"/><Relationship Id="rId39" Type="http://schemas.openxmlformats.org/officeDocument/2006/relationships/image" Target="../media/image54.jpe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hyperlink" Target="http://www.linkedin.com/" TargetMode="External"/><Relationship Id="rId2" Type="http://schemas.openxmlformats.org/officeDocument/2006/relationships/hyperlink" Target="mailto:info@thewun.co.uk" TargetMode="Externa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6" Type="http://schemas.openxmlformats.org/officeDocument/2006/relationships/image" Target="../media/image41.png"/><Relationship Id="rId21" Type="http://schemas.openxmlformats.org/officeDocument/2006/relationships/image" Target="../media/image36.jpeg"/><Relationship Id="rId42" Type="http://schemas.openxmlformats.org/officeDocument/2006/relationships/image" Target="../media/image57.jpeg"/><Relationship Id="rId47" Type="http://schemas.openxmlformats.org/officeDocument/2006/relationships/image" Target="../media/image62.png"/><Relationship Id="rId63" Type="http://schemas.openxmlformats.org/officeDocument/2006/relationships/image" Target="../media/image78.jpeg"/><Relationship Id="rId68" Type="http://schemas.openxmlformats.org/officeDocument/2006/relationships/image" Target="../media/image83.png"/><Relationship Id="rId7" Type="http://schemas.openxmlformats.org/officeDocument/2006/relationships/image" Target="../media/image22.png"/><Relationship Id="rId71" Type="http://schemas.openxmlformats.org/officeDocument/2006/relationships/image" Target="../media/image86.png"/><Relationship Id="rId2" Type="http://schemas.openxmlformats.org/officeDocument/2006/relationships/image" Target="../media/image17.png"/><Relationship Id="rId16" Type="http://schemas.openxmlformats.org/officeDocument/2006/relationships/image" Target="../media/image31.png"/><Relationship Id="rId29"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image" Target="../media/image73.png"/><Relationship Id="rId66" Type="http://schemas.openxmlformats.org/officeDocument/2006/relationships/image" Target="../media/image81.png"/><Relationship Id="rId5" Type="http://schemas.openxmlformats.org/officeDocument/2006/relationships/image" Target="../media/image20.jpeg"/><Relationship Id="rId61" Type="http://schemas.openxmlformats.org/officeDocument/2006/relationships/image" Target="../media/image76.png"/><Relationship Id="rId19" Type="http://schemas.openxmlformats.org/officeDocument/2006/relationships/image" Target="../media/image34.pn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jpeg"/><Relationship Id="rId48" Type="http://schemas.openxmlformats.org/officeDocument/2006/relationships/image" Target="../media/image63.jpeg"/><Relationship Id="rId56" Type="http://schemas.openxmlformats.org/officeDocument/2006/relationships/image" Target="../media/image71.png"/><Relationship Id="rId64" Type="http://schemas.openxmlformats.org/officeDocument/2006/relationships/image" Target="../media/image79.png"/><Relationship Id="rId69" Type="http://schemas.openxmlformats.org/officeDocument/2006/relationships/image" Target="../media/image84.png"/><Relationship Id="rId8" Type="http://schemas.openxmlformats.org/officeDocument/2006/relationships/image" Target="../media/image23.jpeg"/><Relationship Id="rId51" Type="http://schemas.openxmlformats.org/officeDocument/2006/relationships/image" Target="../media/image66.png"/><Relationship Id="rId3" Type="http://schemas.openxmlformats.org/officeDocument/2006/relationships/image" Target="../media/image18.png"/><Relationship Id="rId12" Type="http://schemas.openxmlformats.org/officeDocument/2006/relationships/image" Target="../media/image27.jpe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jpeg"/><Relationship Id="rId67" Type="http://schemas.openxmlformats.org/officeDocument/2006/relationships/image" Target="../media/image82.jpeg"/><Relationship Id="rId20" Type="http://schemas.openxmlformats.org/officeDocument/2006/relationships/image" Target="../media/image35.png"/><Relationship Id="rId41" Type="http://schemas.openxmlformats.org/officeDocument/2006/relationships/image" Target="../media/image56.pn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jpeg"/><Relationship Id="rId1" Type="http://schemas.openxmlformats.org/officeDocument/2006/relationships/slideLayout" Target="../slideLayouts/slideLayout18.xml"/><Relationship Id="rId6" Type="http://schemas.openxmlformats.org/officeDocument/2006/relationships/image" Target="../media/image21.jpe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jpeg"/><Relationship Id="rId49" Type="http://schemas.openxmlformats.org/officeDocument/2006/relationships/image" Target="../media/image64.png"/><Relationship Id="rId57" Type="http://schemas.openxmlformats.org/officeDocument/2006/relationships/image" Target="../media/image72.jpeg"/><Relationship Id="rId10" Type="http://schemas.openxmlformats.org/officeDocument/2006/relationships/image" Target="../media/image25.jpeg"/><Relationship Id="rId31" Type="http://schemas.openxmlformats.org/officeDocument/2006/relationships/image" Target="../media/image46.png"/><Relationship Id="rId44" Type="http://schemas.openxmlformats.org/officeDocument/2006/relationships/image" Target="../media/image59.png"/><Relationship Id="rId52" Type="http://schemas.openxmlformats.org/officeDocument/2006/relationships/image" Target="../media/image67.jpeg"/><Relationship Id="rId60" Type="http://schemas.openxmlformats.org/officeDocument/2006/relationships/image" Target="../media/image75.png"/><Relationship Id="rId65" Type="http://schemas.openxmlformats.org/officeDocument/2006/relationships/image" Target="../media/image80.png"/><Relationship Id="rId4" Type="http://schemas.openxmlformats.org/officeDocument/2006/relationships/image" Target="../media/image19.png"/><Relationship Id="rId9" Type="http://schemas.openxmlformats.org/officeDocument/2006/relationships/image" Target="../media/image24.png"/><Relationship Id="rId13" Type="http://schemas.openxmlformats.org/officeDocument/2006/relationships/image" Target="../media/image28.jpeg"/><Relationship Id="rId18" Type="http://schemas.openxmlformats.org/officeDocument/2006/relationships/image" Target="../media/image33.png"/><Relationship Id="rId39" Type="http://schemas.openxmlformats.org/officeDocument/2006/relationships/image" Target="../media/image54.jpe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4E98-5536-1ECE-A991-FEBAB2BD324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A3C99D6-0374-D443-45D6-6F66AD29B227}"/>
              </a:ext>
            </a:extLst>
          </p:cNvPr>
          <p:cNvPicPr>
            <a:picLocks noChangeAspect="1"/>
          </p:cNvPicPr>
          <p:nvPr/>
        </p:nvPicPr>
        <p:blipFill>
          <a:blip r:embed="rId3"/>
          <a:srcRect b="19"/>
          <a:stretch/>
        </p:blipFill>
        <p:spPr>
          <a:xfrm>
            <a:off x="-1181" y="1282"/>
            <a:ext cx="12191980" cy="6856718"/>
          </a:xfrm>
          <a:prstGeom prst="rect">
            <a:avLst/>
          </a:prstGeom>
        </p:spPr>
      </p:pic>
      <p:sp>
        <p:nvSpPr>
          <p:cNvPr id="3" name="Rectangle 1">
            <a:extLst>
              <a:ext uri="{FF2B5EF4-FFF2-40B4-BE49-F238E27FC236}">
                <a16:creationId xmlns:a16="http://schemas.microsoft.com/office/drawing/2014/main" id="{9963C8E2-0F6F-489C-1A6A-19F0C087A4D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bject 13">
            <a:extLst>
              <a:ext uri="{FF2B5EF4-FFF2-40B4-BE49-F238E27FC236}">
                <a16:creationId xmlns:a16="http://schemas.microsoft.com/office/drawing/2014/main" id="{9B1BC437-0059-7D59-DE59-19A6EF3CB4AC}"/>
              </a:ext>
            </a:extLst>
          </p:cNvPr>
          <p:cNvSpPr txBox="1"/>
          <p:nvPr/>
        </p:nvSpPr>
        <p:spPr>
          <a:xfrm>
            <a:off x="-3638322" y="7358124"/>
            <a:ext cx="1772285" cy="87884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lang="en-US" sz="2800" b="1" i="0" u="none" strike="noStrike" kern="0" cap="none" spc="330" normalizeH="0" baseline="0" noProof="0" dirty="0">
                <a:ln>
                  <a:noFill/>
                </a:ln>
                <a:solidFill>
                  <a:srgbClr val="FFFFFF"/>
                </a:solidFill>
                <a:effectLst/>
                <a:uLnTx/>
                <a:uFillTx/>
                <a:latin typeface="Monserrat"/>
                <a:cs typeface="Calibri"/>
              </a:rPr>
              <a:t>10,400</a:t>
            </a:r>
            <a:r>
              <a:rPr kumimoji="0" sz="2800" b="1" i="0" u="none" strike="noStrike" kern="0" cap="none" spc="330" normalizeH="0" baseline="0" noProof="0" dirty="0">
                <a:ln>
                  <a:noFill/>
                </a:ln>
                <a:solidFill>
                  <a:srgbClr val="FFFFFF"/>
                </a:solidFill>
                <a:effectLst/>
                <a:uLnTx/>
                <a:uFillTx/>
                <a:latin typeface="Monserrat"/>
                <a:cs typeface="Calibri"/>
              </a:rPr>
              <a:t>+</a:t>
            </a:r>
            <a:endParaRPr kumimoji="0" sz="2800" b="0" i="0" u="none" strike="noStrike" kern="0" cap="none" spc="0" normalizeH="0" baseline="0" noProof="0" dirty="0">
              <a:ln>
                <a:noFill/>
              </a:ln>
              <a:solidFill>
                <a:sysClr val="windowText" lastClr="000000"/>
              </a:solidFill>
              <a:effectLst/>
              <a:uLnTx/>
              <a:uFillTx/>
              <a:latin typeface="Monserrat"/>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800" b="1" i="0" u="none" strike="noStrike" kern="0" cap="none" spc="355" normalizeH="0" baseline="0" noProof="0" dirty="0">
                <a:ln>
                  <a:noFill/>
                </a:ln>
                <a:solidFill>
                  <a:srgbClr val="FFFFFF"/>
                </a:solidFill>
                <a:effectLst/>
                <a:uLnTx/>
                <a:uFillTx/>
                <a:latin typeface="Monserrat"/>
                <a:cs typeface="Calibri"/>
              </a:rPr>
              <a:t>Members</a:t>
            </a:r>
            <a:endParaRPr kumimoji="0" sz="2800" b="0" i="0" u="none" strike="noStrike" kern="0" cap="none" spc="0" normalizeH="0" baseline="0" noProof="0" dirty="0">
              <a:ln>
                <a:noFill/>
              </a:ln>
              <a:solidFill>
                <a:sysClr val="windowText" lastClr="000000"/>
              </a:solidFill>
              <a:effectLst/>
              <a:uLnTx/>
              <a:uFillTx/>
              <a:latin typeface="Monserrat"/>
              <a:cs typeface="Calibri"/>
            </a:endParaRPr>
          </a:p>
        </p:txBody>
      </p:sp>
      <p:sp>
        <p:nvSpPr>
          <p:cNvPr id="19" name="object 14">
            <a:extLst>
              <a:ext uri="{FF2B5EF4-FFF2-40B4-BE49-F238E27FC236}">
                <a16:creationId xmlns:a16="http://schemas.microsoft.com/office/drawing/2014/main" id="{72742B6C-E1E1-FEFC-B68C-D13D0249F3AD}"/>
              </a:ext>
            </a:extLst>
          </p:cNvPr>
          <p:cNvSpPr txBox="1"/>
          <p:nvPr/>
        </p:nvSpPr>
        <p:spPr>
          <a:xfrm>
            <a:off x="3829277" y="4825110"/>
            <a:ext cx="1647825" cy="1306195"/>
          </a:xfrm>
          <a:prstGeom prst="rect">
            <a:avLst/>
          </a:prstGeom>
        </p:spPr>
        <p:txBody>
          <a:bodyPr vert="horz" wrap="square" lIns="0" tIns="12065" rIns="0" bIns="0" rtlCol="0">
            <a:spAutoFit/>
          </a:bodyPr>
          <a:lstStyle/>
          <a:p>
            <a:pPr marL="12700" marR="5080" lvl="0" indent="8382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350" normalizeH="0" baseline="0" noProof="0" dirty="0">
                <a:ln>
                  <a:noFill/>
                </a:ln>
                <a:solidFill>
                  <a:srgbClr val="FFFFFF"/>
                </a:solidFill>
                <a:effectLst/>
                <a:uLnTx/>
                <a:uFillTx/>
                <a:latin typeface="Monserrat"/>
                <a:cs typeface="Calibri"/>
              </a:rPr>
              <a:t>Regular </a:t>
            </a:r>
            <a:r>
              <a:rPr kumimoji="0" sz="2800" b="1" i="0" u="none" strike="noStrike" kern="0" cap="none" spc="370" normalizeH="0" baseline="0" noProof="0" dirty="0">
                <a:ln>
                  <a:noFill/>
                </a:ln>
                <a:solidFill>
                  <a:srgbClr val="FFFFFF"/>
                </a:solidFill>
                <a:effectLst/>
                <a:uLnTx/>
                <a:uFillTx/>
                <a:latin typeface="Monserrat"/>
                <a:cs typeface="Calibri"/>
              </a:rPr>
              <a:t>Events</a:t>
            </a:r>
            <a:r>
              <a:rPr kumimoji="0" sz="2800" b="1" i="0" u="none" strike="noStrike" kern="0" cap="none" spc="165" normalizeH="0" baseline="0" noProof="0" dirty="0">
                <a:ln>
                  <a:noFill/>
                </a:ln>
                <a:solidFill>
                  <a:srgbClr val="FFFFFF"/>
                </a:solidFill>
                <a:effectLst/>
                <a:uLnTx/>
                <a:uFillTx/>
                <a:latin typeface="Monserrat"/>
                <a:cs typeface="Calibri"/>
              </a:rPr>
              <a:t> </a:t>
            </a:r>
            <a:r>
              <a:rPr kumimoji="0" sz="2800" b="1" i="0" u="none" strike="noStrike" kern="0" cap="none" spc="5" normalizeH="0" baseline="0" noProof="0" dirty="0">
                <a:ln>
                  <a:noFill/>
                </a:ln>
                <a:solidFill>
                  <a:srgbClr val="FFFFFF"/>
                </a:solidFill>
                <a:effectLst/>
                <a:uLnTx/>
                <a:uFillTx/>
                <a:latin typeface="Monserrat"/>
                <a:cs typeface="Calibri"/>
              </a:rPr>
              <a:t>&amp; </a:t>
            </a:r>
            <a:r>
              <a:rPr kumimoji="0" sz="2800" b="1" i="0" u="none" strike="noStrike" kern="0" cap="none" spc="350" normalizeH="0" baseline="0" noProof="0" dirty="0">
                <a:ln>
                  <a:noFill/>
                </a:ln>
                <a:solidFill>
                  <a:srgbClr val="FFFFFF"/>
                </a:solidFill>
                <a:effectLst/>
                <a:uLnTx/>
                <a:uFillTx/>
                <a:latin typeface="Monserrat"/>
                <a:cs typeface="Calibri"/>
              </a:rPr>
              <a:t>Content</a:t>
            </a:r>
            <a:endParaRPr kumimoji="0" sz="2800" b="0" i="0" u="none" strike="noStrike" kern="0" cap="none" spc="0" normalizeH="0" baseline="0" noProof="0" dirty="0">
              <a:ln>
                <a:noFill/>
              </a:ln>
              <a:solidFill>
                <a:sysClr val="windowText" lastClr="000000"/>
              </a:solidFill>
              <a:effectLst/>
              <a:uLnTx/>
              <a:uFillTx/>
              <a:latin typeface="Monserrat"/>
              <a:cs typeface="Calibri"/>
            </a:endParaRPr>
          </a:p>
        </p:txBody>
      </p:sp>
      <p:sp>
        <p:nvSpPr>
          <p:cNvPr id="2" name="TextBox 1">
            <a:extLst>
              <a:ext uri="{FF2B5EF4-FFF2-40B4-BE49-F238E27FC236}">
                <a16:creationId xmlns:a16="http://schemas.microsoft.com/office/drawing/2014/main" id="{15F781E8-9335-7FBF-C27C-90D95D0031EF}"/>
              </a:ext>
            </a:extLst>
          </p:cNvPr>
          <p:cNvSpPr txBox="1"/>
          <p:nvPr/>
        </p:nvSpPr>
        <p:spPr>
          <a:xfrm>
            <a:off x="2480357" y="2320554"/>
            <a:ext cx="7391400" cy="333168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Welcome </a:t>
            </a:r>
            <a:r>
              <a:rPr kumimoji="0" lang="en-GB" sz="2800" b="1" i="0" u="none" strike="noStrike" kern="0" cap="none" spc="0" normalizeH="0" baseline="0" noProof="0" dirty="0" err="1">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WUNForWellbeing</a:t>
            </a:r>
            <a:r>
              <a:rPr kumimoji="0" lang="en-GB" sz="280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 The 40s Woman &amp; Beyond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will be starting shortly </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2800" b="1" dirty="0">
              <a:solidFill>
                <a:prstClr val="white">
                  <a:lumMod val="50000"/>
                </a:prst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Disclaimer</a:t>
            </a:r>
            <a:r>
              <a:rPr kumimoji="0" lang="en-US" sz="105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Anna Black &amp; Gen Hallam cannot be held responsible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for any injury or harm caused as a result of participation in any session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or ideas you follow as a result of listening to this podcast/attending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this workshop. You are taking part at your own risks and need to make sensible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decisions. Check in with your GP if you have any concerns and before making changes.</a:t>
            </a:r>
            <a:endParaRPr kumimoji="0" lang="en-GB" sz="105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3" name="TextBox 22">
            <a:extLst>
              <a:ext uri="{FF2B5EF4-FFF2-40B4-BE49-F238E27FC236}">
                <a16:creationId xmlns:a16="http://schemas.microsoft.com/office/drawing/2014/main" id="{D273F23D-14D5-B4F8-61BB-D0D1459DAB37}"/>
              </a:ext>
            </a:extLst>
          </p:cNvPr>
          <p:cNvSpPr txBox="1"/>
          <p:nvPr/>
        </p:nvSpPr>
        <p:spPr>
          <a:xfrm>
            <a:off x="3008671" y="2971489"/>
            <a:ext cx="617465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 </a:t>
            </a:r>
          </a:p>
        </p:txBody>
      </p:sp>
      <p:pic>
        <p:nvPicPr>
          <p:cNvPr id="1026" name="Picture 2">
            <a:extLst>
              <a:ext uri="{FF2B5EF4-FFF2-40B4-BE49-F238E27FC236}">
                <a16:creationId xmlns:a16="http://schemas.microsoft.com/office/drawing/2014/main" id="{468DC263-BD7C-F341-C061-900AB11FD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 y="4995464"/>
            <a:ext cx="2821782" cy="1862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C511A4-F3C6-460F-F3B1-E865A0005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655405" cy="2655405"/>
          </a:xfrm>
          <a:prstGeom prst="rect">
            <a:avLst/>
          </a:prstGeom>
        </p:spPr>
      </p:pic>
      <p:pic>
        <p:nvPicPr>
          <p:cNvPr id="9" name="Picture 8">
            <a:extLst>
              <a:ext uri="{FF2B5EF4-FFF2-40B4-BE49-F238E27FC236}">
                <a16:creationId xmlns:a16="http://schemas.microsoft.com/office/drawing/2014/main" id="{FDD5D809-CA43-4186-21B9-53FB72D9BABF}"/>
              </a:ext>
            </a:extLst>
          </p:cNvPr>
          <p:cNvPicPr>
            <a:picLocks noChangeAspect="1"/>
          </p:cNvPicPr>
          <p:nvPr/>
        </p:nvPicPr>
        <p:blipFill>
          <a:blip r:embed="rId6"/>
          <a:stretch>
            <a:fillRect/>
          </a:stretch>
        </p:blipFill>
        <p:spPr>
          <a:xfrm>
            <a:off x="9532713" y="4198632"/>
            <a:ext cx="2658086" cy="2658086"/>
          </a:xfrm>
          <a:prstGeom prst="rect">
            <a:avLst/>
          </a:prstGeom>
        </p:spPr>
      </p:pic>
    </p:spTree>
    <p:extLst>
      <p:ext uri="{BB962C8B-B14F-4D97-AF65-F5344CB8AC3E}">
        <p14:creationId xmlns:p14="http://schemas.microsoft.com/office/powerpoint/2010/main" val="3285318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0" y="-21771"/>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4">
            <a:extLst>
              <a:ext uri="{FF2B5EF4-FFF2-40B4-BE49-F238E27FC236}">
                <a16:creationId xmlns:a16="http://schemas.microsoft.com/office/drawing/2014/main" id="{7FFFF98C-7E74-395D-7449-9A5E33ED1C46}"/>
              </a:ext>
            </a:extLst>
          </p:cNvPr>
          <p:cNvSpPr txBox="1">
            <a:spLocks/>
          </p:cNvSpPr>
          <p:nvPr/>
        </p:nvSpPr>
        <p:spPr>
          <a:xfrm>
            <a:off x="-228600" y="21772"/>
            <a:ext cx="9699171" cy="1366400"/>
          </a:xfrm>
          <a:prstGeom prst="rect">
            <a:avLst/>
          </a:prstGeom>
        </p:spPr>
        <p:txBody>
          <a:bodyPr vert="horz" wrap="square" lIns="0" tIns="12065" rIns="0" bIns="0" rtlCol="0" anchor="b">
            <a:spAutoFit/>
          </a:bodyPr>
          <a:lstStyle>
            <a:lvl1pPr algn="ctr">
              <a:defRPr sz="6000" b="1" i="0">
                <a:solidFill>
                  <a:schemeClr val="bg1"/>
                </a:solidFill>
                <a:latin typeface="Calibri"/>
                <a:ea typeface="+mj-ea"/>
                <a:cs typeface="Calibri"/>
              </a:defRPr>
            </a:lvl1pPr>
          </a:lstStyle>
          <a:p>
            <a:pPr marL="2341880" marR="5080" lvl="0" indent="617220" algn="ctr" defTabSz="914400" eaLnBrk="1" fontAlgn="auto" latinLnBrk="0" hangingPunct="1">
              <a:lnSpc>
                <a:spcPct val="100000"/>
              </a:lnSpc>
              <a:spcBef>
                <a:spcPts val="95"/>
              </a:spcBef>
              <a:spcAft>
                <a:spcPts val="0"/>
              </a:spcAft>
              <a:buClrTx/>
              <a:buSzTx/>
              <a:buFontTx/>
              <a:buNone/>
              <a:tabLst/>
              <a:defRPr/>
            </a:pPr>
            <a:r>
              <a:rPr kumimoji="0" lang="en-US" sz="4400" b="1" i="0" u="none" strike="noStrike" kern="0" cap="none" spc="525" normalizeH="0" baseline="0" noProof="0">
                <a:ln>
                  <a:noFill/>
                </a:ln>
                <a:solidFill>
                  <a:prstClr val="black">
                    <a:lumMod val="50000"/>
                    <a:lumOff val="50000"/>
                  </a:prstClr>
                </a:solidFill>
                <a:effectLst/>
                <a:uLnTx/>
                <a:uFillTx/>
                <a:latin typeface="Monserrat"/>
                <a:ea typeface="+mj-ea"/>
                <a:cs typeface="Calibri"/>
              </a:rPr>
              <a:t>Join</a:t>
            </a:r>
            <a:r>
              <a:rPr kumimoji="0" lang="en-US" sz="4400" b="1" i="0" u="none" strike="noStrike" kern="0" cap="none" spc="235" normalizeH="0" baseline="0" noProof="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480" normalizeH="0" baseline="0" noProof="0">
                <a:ln>
                  <a:noFill/>
                </a:ln>
                <a:solidFill>
                  <a:prstClr val="black">
                    <a:lumMod val="50000"/>
                    <a:lumOff val="50000"/>
                  </a:prstClr>
                </a:solidFill>
                <a:effectLst/>
                <a:uLnTx/>
                <a:uFillTx/>
                <a:latin typeface="Monserrat"/>
                <a:ea typeface="+mj-ea"/>
                <a:cs typeface="Calibri"/>
              </a:rPr>
              <a:t>the</a:t>
            </a:r>
            <a:r>
              <a:rPr kumimoji="0" lang="en-US" sz="4400" b="1" i="0" u="none" strike="noStrike" kern="0" cap="none" spc="229" normalizeH="0" baseline="0" noProof="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385" normalizeH="0" baseline="0" noProof="0">
                <a:ln>
                  <a:noFill/>
                </a:ln>
                <a:solidFill>
                  <a:prstClr val="black">
                    <a:lumMod val="50000"/>
                    <a:lumOff val="50000"/>
                  </a:prstClr>
                </a:solidFill>
                <a:effectLst/>
                <a:uLnTx/>
                <a:uFillTx/>
                <a:latin typeface="Monserrat"/>
                <a:ea typeface="+mj-ea"/>
                <a:cs typeface="Calibri"/>
              </a:rPr>
              <a:t>free</a:t>
            </a:r>
            <a:r>
              <a:rPr kumimoji="0" lang="en-US" sz="4400" b="1" i="0" u="none" strike="noStrike" kern="0" cap="none" spc="250" normalizeH="0" baseline="0" noProof="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680" normalizeH="0" baseline="0" noProof="0">
                <a:ln>
                  <a:noFill/>
                </a:ln>
                <a:solidFill>
                  <a:prstClr val="black">
                    <a:lumMod val="50000"/>
                    <a:lumOff val="50000"/>
                  </a:prstClr>
                </a:solidFill>
                <a:effectLst/>
                <a:uLnTx/>
                <a:uFillTx/>
                <a:latin typeface="Monserrat"/>
                <a:ea typeface="+mj-ea"/>
                <a:cs typeface="Calibri"/>
              </a:rPr>
              <a:t>WUN </a:t>
            </a:r>
            <a:r>
              <a:rPr kumimoji="0" lang="en-US" sz="4400" b="1" i="0" u="none" strike="noStrike" kern="0" cap="none" spc="470" normalizeH="0" baseline="0" noProof="0">
                <a:ln>
                  <a:noFill/>
                </a:ln>
                <a:solidFill>
                  <a:prstClr val="black">
                    <a:lumMod val="50000"/>
                    <a:lumOff val="50000"/>
                  </a:prstClr>
                </a:solidFill>
                <a:effectLst/>
                <a:uLnTx/>
                <a:uFillTx/>
                <a:latin typeface="Monserrat"/>
                <a:ea typeface="+mj-ea"/>
                <a:cs typeface="Calibri"/>
              </a:rPr>
              <a:t>Mentoring</a:t>
            </a:r>
            <a:r>
              <a:rPr kumimoji="0" lang="en-US" sz="4400" b="1" i="0" u="none" strike="noStrike" kern="0" cap="none" spc="250" normalizeH="0" baseline="0" noProof="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605" normalizeH="0" baseline="0" noProof="0">
                <a:ln>
                  <a:noFill/>
                </a:ln>
                <a:solidFill>
                  <a:prstClr val="black">
                    <a:lumMod val="50000"/>
                    <a:lumOff val="50000"/>
                  </a:prstClr>
                </a:solidFill>
                <a:effectLst/>
                <a:uLnTx/>
                <a:uFillTx/>
                <a:latin typeface="Monserrat"/>
                <a:ea typeface="+mj-ea"/>
                <a:cs typeface="Calibri"/>
              </a:rPr>
              <a:t>Programme</a:t>
            </a:r>
            <a:endParaRPr kumimoji="0" lang="en-US" sz="4400" b="1" i="0" u="none" strike="noStrike" kern="0" cap="none" spc="0" normalizeH="0" baseline="0" noProof="0">
              <a:ln>
                <a:noFill/>
              </a:ln>
              <a:solidFill>
                <a:prstClr val="black">
                  <a:lumMod val="50000"/>
                  <a:lumOff val="50000"/>
                </a:prstClr>
              </a:solidFill>
              <a:effectLst/>
              <a:uLnTx/>
              <a:uFillTx/>
              <a:latin typeface="Monserrat"/>
              <a:ea typeface="+mj-ea"/>
              <a:cs typeface="Calibri"/>
            </a:endParaRPr>
          </a:p>
        </p:txBody>
      </p:sp>
      <p:sp>
        <p:nvSpPr>
          <p:cNvPr id="7" name="TextBox 6">
            <a:extLst>
              <a:ext uri="{FF2B5EF4-FFF2-40B4-BE49-F238E27FC236}">
                <a16:creationId xmlns:a16="http://schemas.microsoft.com/office/drawing/2014/main" id="{BD80791A-B993-1DB1-B6CF-C0EEC48CE8BC}"/>
              </a:ext>
            </a:extLst>
          </p:cNvPr>
          <p:cNvSpPr txBox="1"/>
          <p:nvPr/>
        </p:nvSpPr>
        <p:spPr>
          <a:xfrm>
            <a:off x="4359747" y="1747547"/>
            <a:ext cx="3200400" cy="38164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 offers mentoring to women at any stage of their career in the utilities sectors.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are hugely privileged to have over 180+ fantastic experienced mentors within the WUN mentoring Programme.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With growing numbers of Mentors and Mentees we are delighted with the community and support fostered within the mentoring programme</a:t>
            </a:r>
            <a:r>
              <a:rPr kumimoji="0" lang="en-GB" sz="1800" b="0" i="0" u="none" strike="noStrike" kern="0" cap="none" spc="0" normalizeH="0" baseline="0" noProof="0">
                <a:ln>
                  <a:noFill/>
                </a:ln>
                <a:solidFill>
                  <a:prstClr val="white"/>
                </a:solidFill>
                <a:effectLst/>
                <a:uLnTx/>
                <a:uFillTx/>
              </a:rPr>
              <a:t>.</a:t>
            </a:r>
          </a:p>
        </p:txBody>
      </p:sp>
      <p:sp>
        <p:nvSpPr>
          <p:cNvPr id="8" name="object 3">
            <a:extLst>
              <a:ext uri="{FF2B5EF4-FFF2-40B4-BE49-F238E27FC236}">
                <a16:creationId xmlns:a16="http://schemas.microsoft.com/office/drawing/2014/main" id="{68A54FBF-507D-4EFF-2444-3B55689F9A47}"/>
              </a:ext>
            </a:extLst>
          </p:cNvPr>
          <p:cNvSpPr txBox="1"/>
          <p:nvPr/>
        </p:nvSpPr>
        <p:spPr>
          <a:xfrm>
            <a:off x="1600200" y="6197914"/>
            <a:ext cx="10591800" cy="567463"/>
          </a:xfrm>
          <a:prstGeom prst="rect">
            <a:avLst/>
          </a:prstGeom>
        </p:spPr>
        <p:txBody>
          <a:bodyPr vert="horz" wrap="square" lIns="0" tIns="13335" rIns="0" bIns="0" rtlCol="0">
            <a:spAutoFit/>
          </a:bodyPr>
          <a:lstStyle/>
          <a:p>
            <a:pPr marL="0" marR="2085975"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0" normalizeH="0" baseline="0" noProof="0">
                <a:ln>
                  <a:noFill/>
                </a:ln>
                <a:solidFill>
                  <a:srgbClr val="7E7E7E"/>
                </a:solidFill>
                <a:effectLst/>
                <a:uLnTx/>
                <a:uFillTx/>
                <a:latin typeface="Century Gothic"/>
                <a:ea typeface="Open Sans" panose="020B0606030504020204" pitchFamily="34" charset="0"/>
                <a:cs typeface="Open Sans" panose="020B0606030504020204" pitchFamily="34" charset="0"/>
              </a:rPr>
              <a:t>If</a:t>
            </a:r>
            <a:r>
              <a:rPr kumimoji="0" lang="en-US" sz="1800" b="0" i="0" u="none" strike="noStrike" kern="0" cap="none" spc="100" normalizeH="0" baseline="0" noProof="0">
                <a:ln>
                  <a:noFill/>
                </a:ln>
                <a:solidFill>
                  <a:srgbClr val="FFFFFF"/>
                </a:solidFill>
                <a:effectLst/>
                <a:uLnTx/>
                <a:uFillTx/>
                <a:latin typeface="Century Gothic"/>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are</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interested</a:t>
            </a:r>
            <a:r>
              <a:rPr kumimoji="0" sz="18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18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becoming</a:t>
            </a:r>
            <a:r>
              <a:rPr kumimoji="0" sz="18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20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Mentor</a:t>
            </a:r>
            <a:r>
              <a:rPr kumimoji="0" sz="18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Mentee,</a:t>
            </a:r>
            <a:endPar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2087245" lvl="0" indent="0" algn="ctr" defTabSz="914400" eaLnBrk="1" fontAlgn="auto" latinLnBrk="0" hangingPunct="1">
              <a:lnSpc>
                <a:spcPct val="100000"/>
              </a:lnSpc>
              <a:spcBef>
                <a:spcPts val="5"/>
              </a:spcBef>
              <a:spcAft>
                <a:spcPts val="0"/>
              </a:spcAft>
              <a:buClrTx/>
              <a:buSzTx/>
              <a:buFontTx/>
              <a:buNone/>
              <a:tabLst/>
              <a:defRPr/>
            </a:pP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please</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visit</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9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website:</a:t>
            </a:r>
            <a:r>
              <a:rPr kumimoji="0" sz="18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none" strike="noStrike" kern="0" cap="none" spc="19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https://wun.onpld.com</a:t>
            </a:r>
            <a:endPar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text on a piece of paper&#10;&#10;AI-generated content may be incorrect.">
            <a:extLst>
              <a:ext uri="{FF2B5EF4-FFF2-40B4-BE49-F238E27FC236}">
                <a16:creationId xmlns:a16="http://schemas.microsoft.com/office/drawing/2014/main" id="{E5400FA9-1183-5AA9-634C-841B9C800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971" y="1780204"/>
            <a:ext cx="3986270" cy="3843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s picture on a grey background&#10;&#10;AI-generated content may be incorrect.">
            <a:extLst>
              <a:ext uri="{FF2B5EF4-FFF2-40B4-BE49-F238E27FC236}">
                <a16:creationId xmlns:a16="http://schemas.microsoft.com/office/drawing/2014/main" id="{D613B46C-62A5-32E8-ADB3-184FF9E5E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622" y="1747547"/>
            <a:ext cx="3854301" cy="3854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51459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543" y="-76200"/>
            <a:ext cx="12279086" cy="6934200"/>
            <a:chOff x="0" y="0"/>
            <a:chExt cx="12155805" cy="6858000"/>
          </a:xfrm>
        </p:grpSpPr>
        <p:pic>
          <p:nvPicPr>
            <p:cNvPr id="3" name="object 3"/>
            <p:cNvPicPr/>
            <p:nvPr/>
          </p:nvPicPr>
          <p:blipFill>
            <a:blip r:embed="rId2" cstate="print"/>
            <a:stretch>
              <a:fillRect/>
            </a:stretch>
          </p:blipFill>
          <p:spPr>
            <a:xfrm>
              <a:off x="0" y="0"/>
              <a:ext cx="12155423" cy="6857997"/>
            </a:xfrm>
            <a:prstGeom prst="rect">
              <a:avLst/>
            </a:prstGeom>
          </p:spPr>
        </p:pic>
        <p:pic>
          <p:nvPicPr>
            <p:cNvPr id="4" name="object 4"/>
            <p:cNvPicPr/>
            <p:nvPr/>
          </p:nvPicPr>
          <p:blipFill>
            <a:blip r:embed="rId3" cstate="print"/>
            <a:stretch>
              <a:fillRect/>
            </a:stretch>
          </p:blipFill>
          <p:spPr>
            <a:xfrm>
              <a:off x="9552431" y="5087111"/>
              <a:ext cx="2602992" cy="1770886"/>
            </a:xfrm>
            <a:prstGeom prst="rect">
              <a:avLst/>
            </a:prstGeom>
          </p:spPr>
        </p:pic>
      </p:grpSp>
      <p:sp>
        <p:nvSpPr>
          <p:cNvPr id="5" name="object 5"/>
          <p:cNvSpPr txBox="1">
            <a:spLocks noGrp="1"/>
          </p:cNvSpPr>
          <p:nvPr>
            <p:ph type="title"/>
          </p:nvPr>
        </p:nvSpPr>
        <p:spPr>
          <a:xfrm>
            <a:off x="-20004" y="860824"/>
            <a:ext cx="12231622" cy="1859483"/>
          </a:xfrm>
          <a:prstGeom prst="rect">
            <a:avLst/>
          </a:prstGeom>
        </p:spPr>
        <p:txBody>
          <a:bodyPr vert="horz" wrap="square" lIns="0" tIns="12700" rIns="0" bIns="0" rtlCol="0">
            <a:spAutoFit/>
          </a:bodyPr>
          <a:lstStyle/>
          <a:p>
            <a:pPr marL="12700" algn="ctr">
              <a:lnSpc>
                <a:spcPct val="100000"/>
              </a:lnSpc>
              <a:spcBef>
                <a:spcPts val="100"/>
              </a:spcBef>
            </a:pPr>
            <a:r>
              <a:rPr spc="1305">
                <a:latin typeface="Monserrat"/>
              </a:rPr>
              <a:t>Podcast</a:t>
            </a:r>
            <a:r>
              <a:rPr lang="en-US" spc="1305">
                <a:latin typeface="Monserrat"/>
              </a:rPr>
              <a:t>s, Video </a:t>
            </a:r>
            <a:br>
              <a:rPr lang="en-US" spc="1305">
                <a:latin typeface="Monserrat"/>
              </a:rPr>
            </a:br>
            <a:r>
              <a:rPr lang="en-US" spc="1305">
                <a:latin typeface="Monserrat"/>
              </a:rPr>
              <a:t>Podcasts </a:t>
            </a:r>
            <a:r>
              <a:rPr lang="en-GB" spc="1305">
                <a:latin typeface="Monserrat"/>
              </a:rPr>
              <a:t>&amp; Blogs</a:t>
            </a:r>
            <a:endParaRPr>
              <a:latin typeface="Monserrat"/>
            </a:endParaRPr>
          </a:p>
        </p:txBody>
      </p:sp>
      <p:sp>
        <p:nvSpPr>
          <p:cNvPr id="6" name="object 6"/>
          <p:cNvSpPr txBox="1"/>
          <p:nvPr/>
        </p:nvSpPr>
        <p:spPr>
          <a:xfrm>
            <a:off x="2516148" y="2866833"/>
            <a:ext cx="7159318" cy="2541721"/>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tab pos="584200" algn="l"/>
              </a:tabLst>
              <a:defRPr/>
            </a:pPr>
            <a:r>
              <a:rPr kumimoji="0" sz="3600" b="1" i="0" u="none" strike="noStrike" kern="0" cap="none" spc="409"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Inspiring</a:t>
            </a:r>
            <a:r>
              <a:rPr kumimoji="0" sz="3600" b="1" i="0" u="none" strike="noStrike" kern="0" cap="none" spc="265"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 </a:t>
            </a:r>
            <a:r>
              <a:rPr kumimoji="0" sz="3600" b="1" i="0" u="none" strike="noStrike" kern="0" cap="none" spc="400"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career </a:t>
            </a:r>
            <a:r>
              <a:rPr kumimoji="0" sz="3600" b="1" i="0" u="none" strike="noStrike" kern="0" cap="none" spc="360"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stories</a:t>
            </a:r>
            <a:endParaRPr kumimoji="0" sz="3600" b="0" i="0" u="none" strike="noStrike" kern="0" cap="none" spc="0" normalizeH="0" baseline="0" noProof="0">
              <a:ln>
                <a:noFill/>
              </a:ln>
              <a:solidFill>
                <a:sysClr val="windowText" lastClr="000000"/>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12700" marR="0" lvl="0" indent="0" algn="ctr" defTabSz="914400" eaLnBrk="1" fontAlgn="auto" latinLnBrk="0" hangingPunct="1">
              <a:lnSpc>
                <a:spcPct val="100000"/>
              </a:lnSpc>
              <a:spcBef>
                <a:spcPts val="5"/>
              </a:spcBef>
              <a:spcAft>
                <a:spcPts val="0"/>
              </a:spcAft>
              <a:buClrTx/>
              <a:buSzTx/>
              <a:buFontTx/>
              <a:buNone/>
              <a:tabLst>
                <a:tab pos="584200" algn="l"/>
              </a:tabLst>
              <a:defRPr/>
            </a:pPr>
            <a:r>
              <a:rPr kumimoji="0" sz="3600" b="1" i="0" u="none" strike="noStrike" kern="0" cap="none" spc="415"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Industry</a:t>
            </a:r>
            <a:r>
              <a:rPr kumimoji="0" sz="3600" b="1" i="0" u="none" strike="noStrike" kern="0" cap="none" spc="229"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 </a:t>
            </a:r>
            <a:r>
              <a:rPr kumimoji="0" sz="3600" b="1" i="0" u="none" strike="noStrike" kern="0" cap="none" spc="405"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topics</a:t>
            </a:r>
            <a:endParaRPr kumimoji="0" sz="3600" b="0" i="0" u="none" strike="noStrike" kern="0" cap="none" spc="0" normalizeH="0" baseline="0" noProof="0">
              <a:ln>
                <a:noFill/>
              </a:ln>
              <a:solidFill>
                <a:sysClr val="windowText" lastClr="000000"/>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12065" marR="469900" lvl="0" indent="0" algn="ctr" defTabSz="914400" eaLnBrk="1" fontAlgn="auto" latinLnBrk="0" hangingPunct="1">
              <a:lnSpc>
                <a:spcPct val="100000"/>
              </a:lnSpc>
              <a:spcBef>
                <a:spcPts val="0"/>
              </a:spcBef>
              <a:spcAft>
                <a:spcPts val="0"/>
              </a:spcAft>
              <a:buClrTx/>
              <a:buSzTx/>
              <a:buFontTx/>
              <a:buNone/>
              <a:tabLst>
                <a:tab pos="584200" algn="l"/>
              </a:tabLst>
              <a:defRPr/>
            </a:pPr>
            <a:r>
              <a:rPr kumimoji="0" sz="3600" b="1" i="0" u="none" strike="noStrike" kern="0" cap="none" spc="415"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Personal </a:t>
            </a:r>
            <a:r>
              <a:rPr kumimoji="0" sz="3600" b="1" i="0" u="none" strike="noStrike" kern="0" cap="none" spc="420" normalizeH="0" baseline="0" noProof="0">
                <a:ln>
                  <a:noFill/>
                </a:ln>
                <a:solidFill>
                  <a:srgbClr val="FFFFFF"/>
                </a:solidFill>
                <a:effectLst/>
                <a:uLnTx/>
                <a:uFillTx/>
                <a:latin typeface="Montserrat" panose="00000500000000000000" pitchFamily="2" charset="0"/>
                <a:ea typeface="Open Sans" panose="020B0606030504020204" pitchFamily="34" charset="0"/>
                <a:cs typeface="Open Sans" panose="020B0606030504020204" pitchFamily="34" charset="0"/>
              </a:rPr>
              <a:t>development</a:t>
            </a:r>
            <a:endParaRPr kumimoji="0" sz="3600" b="0" i="0" u="none" strike="noStrike" kern="0" cap="none" spc="0" normalizeH="0" baseline="0" noProof="0">
              <a:ln>
                <a:noFill/>
              </a:ln>
              <a:solidFill>
                <a:sysClr val="windowText" lastClr="000000"/>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420370" marR="0" lvl="0" indent="0" algn="ctr" defTabSz="914400" eaLnBrk="1" fontAlgn="auto" latinLnBrk="0" hangingPunct="1">
              <a:lnSpc>
                <a:spcPct val="100000"/>
              </a:lnSpc>
              <a:spcBef>
                <a:spcPts val="3410"/>
              </a:spcBef>
              <a:spcAft>
                <a:spcPts val="0"/>
              </a:spcAft>
              <a:buClrTx/>
              <a:buSzTx/>
              <a:buFontTx/>
              <a:buNone/>
              <a:tabLst/>
              <a:defRPr/>
            </a:pPr>
            <a:r>
              <a:rPr kumimoji="0" sz="2800" b="1" i="0" u="none" strike="noStrike" kern="0" cap="none" spc="-1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https://thewun.co.uk</a:t>
            </a:r>
            <a:endParaRPr kumimoji="0" sz="2800" b="0" i="0" u="none" strike="noStrike" kern="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object 7"/>
          <p:cNvPicPr/>
          <p:nvPr/>
        </p:nvPicPr>
        <p:blipFill>
          <a:blip r:embed="rId4" cstate="print"/>
          <a:stretch>
            <a:fillRect/>
          </a:stretch>
        </p:blipFill>
        <p:spPr>
          <a:xfrm>
            <a:off x="196595" y="196595"/>
            <a:ext cx="914400" cy="914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9">
            <a:extLst>
              <a:ext uri="{FF2B5EF4-FFF2-40B4-BE49-F238E27FC236}">
                <a16:creationId xmlns:a16="http://schemas.microsoft.com/office/drawing/2014/main" id="{629F7B25-8520-5A79-308F-8079F7B3B6F8}"/>
              </a:ext>
            </a:extLst>
          </p:cNvPr>
          <p:cNvSpPr txBox="1"/>
          <p:nvPr/>
        </p:nvSpPr>
        <p:spPr>
          <a:xfrm>
            <a:off x="1509870" y="5956432"/>
            <a:ext cx="9172258" cy="843821"/>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sz="18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can</a:t>
            </a:r>
            <a:r>
              <a:rPr kumimoji="0" sz="1800" b="0" i="0" u="none" strike="noStrike" kern="0" cap="none" spc="7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follow</a:t>
            </a:r>
            <a:r>
              <a:rPr kumimoji="0" sz="1800" b="0" i="0" u="none" strike="noStrike" kern="0" cap="none" spc="7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7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a:t>
            </a:r>
            <a:r>
              <a:rPr kumimoji="0" sz="1800" b="0" i="0" u="none" strike="noStrike" kern="0" cap="none" spc="7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a:t>
            </a:r>
            <a:r>
              <a:rPr kumimoji="0" sz="18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on</a:t>
            </a:r>
            <a:r>
              <a:rPr kumimoji="0" sz="18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Apple</a:t>
            </a:r>
            <a:r>
              <a:rPr kumimoji="0" sz="1800" b="0" i="0" u="none" strike="noStrike" kern="0" cap="none" spc="8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Podcasts,</a:t>
            </a:r>
            <a:r>
              <a:rPr kumimoji="0" sz="18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Spotify,</a:t>
            </a:r>
            <a:r>
              <a:rPr kumimoji="0" sz="1800" b="0" i="0" u="none" strike="noStrike" kern="0" cap="none" spc="8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Amazon</a:t>
            </a:r>
            <a:r>
              <a:rPr kumimoji="0" sz="18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Music</a:t>
            </a:r>
            <a:r>
              <a:rPr kumimoji="0" sz="1800" b="0" i="0" u="none" strike="noStrike" kern="0" cap="none" spc="7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wherever</a:t>
            </a:r>
            <a:r>
              <a:rPr kumimoji="0" sz="18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else</a:t>
            </a:r>
            <a:r>
              <a:rPr kumimoji="0" sz="18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sz="1800" b="0" i="0" u="none" strike="noStrike" kern="0" cap="none" spc="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get</a:t>
            </a:r>
            <a:r>
              <a:rPr kumimoji="0" sz="18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your</a:t>
            </a:r>
            <a:r>
              <a:rPr kumimoji="0" sz="1800" b="0" i="0" u="none" strike="noStrike" kern="0" cap="none" spc="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podcasts</a:t>
            </a:r>
            <a:r>
              <a:rPr kumimoji="0" sz="18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sz="18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just</a:t>
            </a:r>
            <a:r>
              <a:rPr kumimoji="0" sz="18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search</a:t>
            </a:r>
            <a:r>
              <a:rPr kumimoji="0" sz="18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“WUN4ALL”.</a:t>
            </a:r>
            <a:endPar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sz="18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just</a:t>
            </a:r>
            <a:r>
              <a:rPr kumimoji="0" sz="18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click</a:t>
            </a:r>
            <a:r>
              <a:rPr kumimoji="0" sz="18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8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through</a:t>
            </a:r>
            <a:r>
              <a:rPr kumimoji="0" sz="18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8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from</a:t>
            </a:r>
            <a:r>
              <a:rPr kumimoji="0" sz="18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sz="18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website:</a:t>
            </a:r>
            <a:r>
              <a:rPr kumimoji="0" sz="1800" b="0" i="0" u="none" strike="noStrike" kern="0" cap="none" spc="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heavy" strike="noStrike" kern="0" cap="none" spc="180" normalizeH="0" baseline="0" noProof="0">
                <a:ln>
                  <a:noFill/>
                </a:ln>
                <a:solidFill>
                  <a:prstClr val="black">
                    <a:lumMod val="50000"/>
                    <a:lumOff val="50000"/>
                  </a:prstClr>
                </a:solidFill>
                <a:effectLst/>
                <a:uLnTx/>
                <a:uFill>
                  <a:solidFill>
                    <a:srgbClr val="FFFFFF"/>
                  </a:solidFill>
                </a:u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https://thewun.co.uk/news-blogs/</a:t>
            </a:r>
            <a:endPar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0">
            <a:extLst>
              <a:ext uri="{FF2B5EF4-FFF2-40B4-BE49-F238E27FC236}">
                <a16:creationId xmlns:a16="http://schemas.microsoft.com/office/drawing/2014/main" id="{5B5A2CF5-1CB5-D33B-DF00-E4CB2AD4387D}"/>
              </a:ext>
            </a:extLst>
          </p:cNvPr>
          <p:cNvSpPr txBox="1">
            <a:spLocks/>
          </p:cNvSpPr>
          <p:nvPr/>
        </p:nvSpPr>
        <p:spPr>
          <a:xfrm>
            <a:off x="3211903" y="260216"/>
            <a:ext cx="5768192" cy="1720984"/>
          </a:xfrm>
          <a:prstGeom prst="rect">
            <a:avLst/>
          </a:prstGeom>
        </p:spPr>
        <p:txBody>
          <a:bodyPr vert="horz" wrap="square" lIns="0" tIns="114300" rIns="0" bIns="0" rtlCol="0" anchor="b">
            <a:spAutoFit/>
          </a:bodyPr>
          <a:lstStyle>
            <a:lvl1pPr algn="ctr">
              <a:defRPr sz="6000" b="1" i="0">
                <a:solidFill>
                  <a:schemeClr val="bg1"/>
                </a:solidFill>
                <a:latin typeface="Calibri"/>
                <a:ea typeface="+mj-ea"/>
                <a:cs typeface="Calibri"/>
              </a:defRPr>
            </a:lvl1p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4800" b="1" i="0" u="none" strike="noStrike" kern="0" cap="none" spc="705" normalizeH="0" baseline="0" noProof="0">
                <a:ln>
                  <a:noFill/>
                </a:ln>
                <a:solidFill>
                  <a:prstClr val="black">
                    <a:lumMod val="50000"/>
                    <a:lumOff val="50000"/>
                  </a:prstClr>
                </a:solidFill>
                <a:effectLst/>
                <a:uLnTx/>
                <a:uFillTx/>
                <a:latin typeface="Monserrat"/>
                <a:ea typeface="+mj-ea"/>
                <a:cs typeface="Calibri"/>
              </a:rPr>
              <a:t>WUN</a:t>
            </a:r>
            <a:r>
              <a:rPr kumimoji="0" lang="en-US" sz="4800" b="1" i="0" u="none" strike="noStrike" kern="0" cap="none" spc="254" normalizeH="0" baseline="0" noProof="0">
                <a:ln>
                  <a:noFill/>
                </a:ln>
                <a:solidFill>
                  <a:prstClr val="black">
                    <a:lumMod val="50000"/>
                    <a:lumOff val="50000"/>
                  </a:prstClr>
                </a:solidFill>
                <a:effectLst/>
                <a:uLnTx/>
                <a:uFillTx/>
                <a:latin typeface="Monserrat"/>
                <a:ea typeface="+mj-ea"/>
                <a:cs typeface="Calibri"/>
              </a:rPr>
              <a:t> </a:t>
            </a:r>
            <a:r>
              <a:rPr kumimoji="0" lang="en-US" sz="4800" b="1" i="0" u="none" strike="noStrike" kern="0" cap="none" spc="535" normalizeH="0" baseline="0" noProof="0">
                <a:ln>
                  <a:noFill/>
                </a:ln>
                <a:solidFill>
                  <a:prstClr val="black">
                    <a:lumMod val="50000"/>
                    <a:lumOff val="50000"/>
                  </a:prstClr>
                </a:solidFill>
                <a:effectLst/>
                <a:uLnTx/>
                <a:uFillTx/>
                <a:latin typeface="Monserrat"/>
                <a:ea typeface="+mj-ea"/>
                <a:cs typeface="Calibri"/>
              </a:rPr>
              <a:t>Podcasts</a:t>
            </a:r>
            <a:endParaRPr kumimoji="0" lang="en-US" sz="4800" b="1" i="0" u="none" strike="noStrike" kern="0" cap="none" spc="0" normalizeH="0" baseline="0" noProof="0">
              <a:ln>
                <a:noFill/>
              </a:ln>
              <a:solidFill>
                <a:prstClr val="black">
                  <a:lumMod val="50000"/>
                  <a:lumOff val="50000"/>
                </a:prstClr>
              </a:solidFill>
              <a:effectLst/>
              <a:uLnTx/>
              <a:uFillTx/>
              <a:latin typeface="Monserrat"/>
              <a:ea typeface="+mj-ea"/>
              <a:cs typeface="Calibri"/>
            </a:endParaRPr>
          </a:p>
          <a:p>
            <a:pPr marL="12700" marR="5080" lvl="0" indent="0" algn="ctr" defTabSz="914400" eaLnBrk="1" fontAlgn="auto" latinLnBrk="0" hangingPunct="1">
              <a:lnSpc>
                <a:spcPct val="100000"/>
              </a:lnSpc>
              <a:spcBef>
                <a:spcPts val="484"/>
              </a:spcBef>
              <a:spcAft>
                <a:spcPts val="0"/>
              </a:spcAft>
              <a:buClrTx/>
              <a:buSzTx/>
              <a:buFontTx/>
              <a:buNone/>
              <a:tabLst/>
              <a:defRPr/>
            </a:pPr>
            <a:r>
              <a:rPr kumimoji="0" lang="en-US" sz="2400" b="0" i="0" u="none" strike="noStrike" kern="0" cap="none" spc="1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Listen</a:t>
            </a:r>
            <a:r>
              <a:rPr kumimoji="0" lang="en-US" sz="24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to</a:t>
            </a:r>
            <a:r>
              <a:rPr kumimoji="0" lang="en-US" sz="24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9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a:t>
            </a:r>
            <a:r>
              <a:rPr kumimoji="0" lang="en-US" sz="24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latest</a:t>
            </a:r>
            <a:r>
              <a:rPr kumimoji="0" lang="en-US" sz="24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podcasts</a:t>
            </a:r>
          </a:p>
          <a:p>
            <a:pPr marL="12700" marR="5080" lvl="0" indent="0" algn="ctr" defTabSz="914400" eaLnBrk="1" fontAlgn="auto" latinLnBrk="0" hangingPunct="1">
              <a:lnSpc>
                <a:spcPct val="100000"/>
              </a:lnSpc>
              <a:spcBef>
                <a:spcPts val="484"/>
              </a:spcBef>
              <a:spcAft>
                <a:spcPts val="0"/>
              </a:spcAft>
              <a:buClrTx/>
              <a:buSzTx/>
              <a:buFontTx/>
              <a:buNone/>
              <a:tabLst/>
              <a:defRPr/>
            </a:pPr>
            <a:r>
              <a:rPr kumimoji="0" lang="en-US"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More </a:t>
            </a:r>
            <a:r>
              <a:rPr kumimoji="0" lang="en-US" sz="24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coming</a:t>
            </a:r>
            <a:r>
              <a:rPr kumimoji="0" lang="en-US" sz="24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soon</a:t>
            </a:r>
            <a:r>
              <a:rPr kumimoji="0" lang="en-US" sz="24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96F4EE3D-E54A-7CD4-F4F4-A14A56804E47}"/>
              </a:ext>
            </a:extLst>
          </p:cNvPr>
          <p:cNvSpPr/>
          <p:nvPr/>
        </p:nvSpPr>
        <p:spPr>
          <a:xfrm>
            <a:off x="464083" y="2362200"/>
            <a:ext cx="5495639" cy="3466087"/>
          </a:xfrm>
          <a:prstGeom prst="roundRect">
            <a:avLst>
              <a:gd name="adj" fmla="val 11328"/>
            </a:avLst>
          </a:prstGeom>
          <a:solidFill>
            <a:schemeClr val="bg1">
              <a:lumMod val="8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4D640680-4371-2BC5-928A-26CF4AD3F267}"/>
              </a:ext>
            </a:extLst>
          </p:cNvPr>
          <p:cNvSpPr/>
          <p:nvPr/>
        </p:nvSpPr>
        <p:spPr>
          <a:xfrm>
            <a:off x="6277466" y="2361635"/>
            <a:ext cx="5611847" cy="3466087"/>
          </a:xfrm>
          <a:prstGeom prst="roundRect">
            <a:avLst>
              <a:gd name="adj" fmla="val 10386"/>
            </a:avLst>
          </a:prstGeom>
          <a:solidFill>
            <a:schemeClr val="bg1">
              <a:lumMod val="8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6" descr="A group of women with a microphone&#10;&#10;AI-generated content may be incorrect.">
            <a:extLst>
              <a:ext uri="{FF2B5EF4-FFF2-40B4-BE49-F238E27FC236}">
                <a16:creationId xmlns:a16="http://schemas.microsoft.com/office/drawing/2014/main" id="{7BFB0566-44FF-E0B5-8B64-F10A067BA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4841" y="141949"/>
            <a:ext cx="2356406" cy="235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E57D9C2F-353D-3828-B155-F3AEAB4697DC}"/>
              </a:ext>
            </a:extLst>
          </p:cNvPr>
          <p:cNvSpPr txBox="1"/>
          <p:nvPr/>
        </p:nvSpPr>
        <p:spPr>
          <a:xfrm>
            <a:off x="6514483" y="2716488"/>
            <a:ext cx="5224320" cy="2893100"/>
          </a:xfrm>
          <a:prstGeom prst="rect">
            <a:avLst/>
          </a:prstGeom>
          <a:noFill/>
        </p:spPr>
        <p:txBody>
          <a:bodyPr wrap="square" rtlCol="0">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this latest WUN podcast WUN Co-Founder &amp; Director Hayley Monks speaks to some other inspiring female leaders &amp; role models, Rebecca Sedler, Managing Director of National Grid Interconnectors &amp; former WUN Director and Monica Collins, Chair of Powerful Women and who holds  several Non Exec. roles.</a:t>
            </a:r>
          </a:p>
          <a:p>
            <a:pPr marL="0" marR="0" lvl="0" indent="0"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a far ranging &amp; fascinating discussion they explore the evolving landscape of female leadership and the growing trend of portfolio careers among women. Are we seeing enough women stepping into visible leadership roles? Or are too many opting for flexible, multi-faceted careers that may dilute their influence in traditional leadership spaces?</a:t>
            </a:r>
          </a:p>
        </p:txBody>
      </p:sp>
      <p:pic>
        <p:nvPicPr>
          <p:cNvPr id="9" name="Picture 8">
            <a:extLst>
              <a:ext uri="{FF2B5EF4-FFF2-40B4-BE49-F238E27FC236}">
                <a16:creationId xmlns:a16="http://schemas.microsoft.com/office/drawing/2014/main" id="{241D7448-6941-5218-6692-1ACE5C29E7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100" y="141949"/>
            <a:ext cx="2356406" cy="235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5CC1211D-2646-FCFA-26AC-311C6134DC68}"/>
              </a:ext>
            </a:extLst>
          </p:cNvPr>
          <p:cNvSpPr txBox="1"/>
          <p:nvPr/>
        </p:nvSpPr>
        <p:spPr>
          <a:xfrm>
            <a:off x="609600" y="2647179"/>
            <a:ext cx="5105400" cy="3108543"/>
          </a:xfrm>
          <a:prstGeom prst="rect">
            <a:avLst/>
          </a:prstGeom>
          <a:noFill/>
        </p:spPr>
        <p:txBody>
          <a:bodyPr wrap="square" rtlCol="0">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this episode, WUN Director Sarah McMath, MOSL brings together Emma Baker, Wessex Water, David Black, former Chief Executive of Ofwat and Zoe Morrissey NESO to explore whether current frameworks are fit for purpose – and what must change. They examine how prescriptive, fragmented rules can block innovation and outcomes, and why outcomes‑based regulation, better codes and smarter use of innovation funds matter.</a:t>
            </a:r>
          </a:p>
          <a:p>
            <a:pPr marL="0" marR="0" lvl="0" indent="0"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 panel links this directly to live reforms, including the UK government’s plan to abolish Ofwat and create a new single water regulator by combining functions from Ofwat, the Environment Agency, Natural England and the Drinking Water Inspectorate, in the biggest overhaul of the sector since </a:t>
            </a:r>
            <a:r>
              <a:rPr kumimoji="0" lang="en-US" sz="1400" b="0" i="0" u="none" strike="noStrike" kern="0" cap="none" spc="0" normalizeH="0" baseline="0" noProof="0" err="1">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privatisation</a:t>
            </a:r>
            <a:r>
              <a:rPr kumimoji="0" lang="en-US" sz="1400" b="0" i="0" u="none" strike="noStrike" kern="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707187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object 10">
            <a:extLst>
              <a:ext uri="{FF2B5EF4-FFF2-40B4-BE49-F238E27FC236}">
                <a16:creationId xmlns:a16="http://schemas.microsoft.com/office/drawing/2014/main" id="{1AD7FA9D-62A3-3A66-DEDD-17951ADF6A7D}"/>
              </a:ext>
            </a:extLst>
          </p:cNvPr>
          <p:cNvSpPr txBox="1">
            <a:spLocks/>
          </p:cNvSpPr>
          <p:nvPr/>
        </p:nvSpPr>
        <p:spPr>
          <a:xfrm>
            <a:off x="27432" y="259768"/>
            <a:ext cx="10052119" cy="792525"/>
          </a:xfrm>
          <a:prstGeom prst="rect">
            <a:avLst/>
          </a:prstGeom>
        </p:spPr>
        <p:txBody>
          <a:bodyPr vert="horz" wrap="square" lIns="0" tIns="114300" rIns="0" bIns="0" rtlCol="0" anchor="b">
            <a:spAutoFit/>
          </a:bodyPr>
          <a:lstStyle>
            <a:lvl1pPr algn="ctr">
              <a:defRPr sz="6000" b="1" i="0">
                <a:solidFill>
                  <a:schemeClr val="bg1"/>
                </a:solidFill>
                <a:latin typeface="Calibri"/>
                <a:ea typeface="+mj-ea"/>
                <a:cs typeface="Calibri"/>
              </a:defRPr>
            </a:lvl1p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GB" sz="4400" b="1" i="0" u="none" strike="noStrike" kern="0" cap="none" spc="705" normalizeH="0" baseline="0" noProof="0">
                <a:ln>
                  <a:noFill/>
                </a:ln>
                <a:solidFill>
                  <a:prstClr val="black">
                    <a:lumMod val="50000"/>
                    <a:lumOff val="50000"/>
                  </a:prstClr>
                </a:solidFill>
                <a:effectLst/>
                <a:uLnTx/>
                <a:uFillTx/>
                <a:latin typeface="Monserrat"/>
                <a:ea typeface="+mj-ea"/>
                <a:cs typeface="Calibri"/>
              </a:rPr>
              <a:t>WUN Development </a:t>
            </a:r>
            <a:r>
              <a:rPr kumimoji="0" lang="en-GB" sz="4000" b="1" i="0" u="none" strike="noStrike" kern="0" cap="none" spc="705" normalizeH="0" baseline="0" noProof="0">
                <a:ln>
                  <a:noFill/>
                </a:ln>
                <a:solidFill>
                  <a:prstClr val="black">
                    <a:lumMod val="50000"/>
                    <a:lumOff val="50000"/>
                  </a:prstClr>
                </a:solidFill>
                <a:effectLst/>
                <a:uLnTx/>
                <a:uFillTx/>
                <a:latin typeface="Monserrat"/>
                <a:ea typeface="+mj-ea"/>
                <a:cs typeface="Calibri"/>
              </a:rPr>
              <a:t>Programme</a:t>
            </a:r>
            <a:endParaRPr kumimoji="0" lang="en-GB" sz="4000" b="1" i="0" u="none" strike="noStrike" kern="0" cap="none" spc="0" normalizeH="0" baseline="0" noProof="0">
              <a:ln>
                <a:noFill/>
              </a:ln>
              <a:solidFill>
                <a:prstClr val="black">
                  <a:lumMod val="50000"/>
                  <a:lumOff val="50000"/>
                </a:prstClr>
              </a:solidFill>
              <a:effectLst/>
              <a:uLnTx/>
              <a:uFillTx/>
              <a:latin typeface="Monserrat"/>
              <a:ea typeface="+mj-ea"/>
              <a:cs typeface="Calibri"/>
            </a:endParaRPr>
          </a:p>
        </p:txBody>
      </p:sp>
      <p:sp>
        <p:nvSpPr>
          <p:cNvPr id="7" name="TextBox 6">
            <a:extLst>
              <a:ext uri="{FF2B5EF4-FFF2-40B4-BE49-F238E27FC236}">
                <a16:creationId xmlns:a16="http://schemas.microsoft.com/office/drawing/2014/main" id="{46735394-1719-3ACF-3534-6BD2B634685F}"/>
              </a:ext>
            </a:extLst>
          </p:cNvPr>
          <p:cNvSpPr txBox="1"/>
          <p:nvPr/>
        </p:nvSpPr>
        <p:spPr>
          <a:xfrm>
            <a:off x="307319" y="1348768"/>
            <a:ext cx="11268985"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Changing the future of utilities: Introducing our unique WUN development programmes – designed by and for women in utilities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know that utilities need more women in leadership and, with the fast-changing nature of the sector, this is more important than ever. Changes are being made but the pace isn’t fast enough to make a real difference. We are here to help.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are proud to have created a bespoke development framework to support women at different points in their utilities careers.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Further information </a:t>
            </a:r>
            <a:r>
              <a:rPr kumimoji="0" lang="en-GB" sz="1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https://thewun.co.uk/wun-development-programmes</a:t>
            </a: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descr="A green and white poster with text&#10;&#10;AI-generated content may be incorrect.">
            <a:extLst>
              <a:ext uri="{FF2B5EF4-FFF2-40B4-BE49-F238E27FC236}">
                <a16:creationId xmlns:a16="http://schemas.microsoft.com/office/drawing/2014/main" id="{C271A285-EFDD-38DE-D651-37B34079D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6363" y="3437974"/>
            <a:ext cx="6840052" cy="3420026"/>
          </a:xfrm>
          <a:prstGeom prst="rect">
            <a:avLst/>
          </a:prstGeom>
        </p:spPr>
      </p:pic>
      <p:sp>
        <p:nvSpPr>
          <p:cNvPr id="9" name="TextBox 8">
            <a:extLst>
              <a:ext uri="{FF2B5EF4-FFF2-40B4-BE49-F238E27FC236}">
                <a16:creationId xmlns:a16="http://schemas.microsoft.com/office/drawing/2014/main" id="{E4B5509F-FB49-A010-A17D-05EF9BFEBAC2}"/>
              </a:ext>
            </a:extLst>
          </p:cNvPr>
          <p:cNvSpPr txBox="1"/>
          <p:nvPr/>
        </p:nvSpPr>
        <p:spPr>
          <a:xfrm>
            <a:off x="307319" y="3223576"/>
            <a:ext cx="4798081" cy="33855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 WUN programmes have been created by women in utilities to respond to the challenges and needs reported to us by our members and partner organisations.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Designed to address the unique challenges of utilities, our topics are specifically tailored to support and develop women in the sector.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are also proud to offer a WUN Bursary Scheme for our WUN Drive and WUN Thrive programmes, helping to ensure development opportunities are accessible to women across the sector. </a:t>
            </a:r>
            <a:endPar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50000"/>
                  <a:lumOff val="50000"/>
                </a:prst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Bookings for cohorts starting March 2026 now open</a:t>
            </a:r>
          </a:p>
        </p:txBody>
      </p:sp>
    </p:spTree>
    <p:extLst>
      <p:ext uri="{BB962C8B-B14F-4D97-AF65-F5344CB8AC3E}">
        <p14:creationId xmlns:p14="http://schemas.microsoft.com/office/powerpoint/2010/main" val="1876465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39EE-BE7A-F3EA-E7D0-07072EDFCFA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62FB2A41-DB06-E1D4-EC1E-41A2E35F42BF}"/>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9647EAA9-DDAA-77EC-A65A-45EC18A8E81B}"/>
              </a:ext>
            </a:extLst>
          </p:cNvPr>
          <p:cNvSpPr txBox="1"/>
          <p:nvPr/>
        </p:nvSpPr>
        <p:spPr>
          <a:xfrm>
            <a:off x="319946" y="920621"/>
            <a:ext cx="3476190" cy="501675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rPr>
              <a:t>WUN 2025 Report : </a:t>
            </a:r>
            <a:br>
              <a:rPr kumimoji="0" lang="en-GB" sz="40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rPr>
            </a:br>
            <a:r>
              <a:rPr kumimoji="0" lang="en-GB" sz="40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rPr>
              <a:t>The Power of Culture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rPr>
              <a:t>creating change in the utilities workplace.</a:t>
            </a:r>
          </a:p>
        </p:txBody>
      </p:sp>
      <p:sp>
        <p:nvSpPr>
          <p:cNvPr id="3" name="Rectangle 1">
            <a:extLst>
              <a:ext uri="{FF2B5EF4-FFF2-40B4-BE49-F238E27FC236}">
                <a16:creationId xmlns:a16="http://schemas.microsoft.com/office/drawing/2014/main" id="{BF600721-21C2-5CBC-8B74-BDF959C3C69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person in a head scarf holding a piece of paper&#10;&#10;AI-generated content may be incorrect.">
            <a:extLst>
              <a:ext uri="{FF2B5EF4-FFF2-40B4-BE49-F238E27FC236}">
                <a16:creationId xmlns:a16="http://schemas.microsoft.com/office/drawing/2014/main" id="{A366BF24-DAA1-A5B9-9CBD-4E3DC2334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448" y="1144211"/>
            <a:ext cx="3229777" cy="4569577"/>
          </a:xfrm>
          <a:prstGeom prst="rect">
            <a:avLst/>
          </a:prstGeom>
        </p:spPr>
      </p:pic>
      <p:sp>
        <p:nvSpPr>
          <p:cNvPr id="6" name="TextBox 5">
            <a:extLst>
              <a:ext uri="{FF2B5EF4-FFF2-40B4-BE49-F238E27FC236}">
                <a16:creationId xmlns:a16="http://schemas.microsoft.com/office/drawing/2014/main" id="{1E2617BF-5AB2-52D6-9BC0-4EE4526DFA8F}"/>
              </a:ext>
            </a:extLst>
          </p:cNvPr>
          <p:cNvSpPr txBox="1"/>
          <p:nvPr/>
        </p:nvSpPr>
        <p:spPr>
          <a:xfrm>
            <a:off x="7424058" y="920620"/>
            <a:ext cx="442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Download the report to discover: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What women rate most highly when considering a job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Why some organisational values are seen as little more than 'lip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How leaders and individuals can create real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https://thewun.co.uk/blogs/wun-2025-survey-report-the-power-of-culture/</a:t>
            </a:r>
            <a:endParaRPr kumimoji="0" lang="en-US" sz="20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07730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5" y="0"/>
            <a:ext cx="12192255" cy="6858000"/>
            <a:chOff x="36576" y="0"/>
            <a:chExt cx="12155805" cy="6858000"/>
          </a:xfrm>
        </p:grpSpPr>
        <p:pic>
          <p:nvPicPr>
            <p:cNvPr id="3" name="object 3"/>
            <p:cNvPicPr/>
            <p:nvPr/>
          </p:nvPicPr>
          <p:blipFill>
            <a:blip r:embed="rId2" cstate="print"/>
            <a:stretch>
              <a:fillRect/>
            </a:stretch>
          </p:blipFill>
          <p:spPr>
            <a:xfrm>
              <a:off x="9680523" y="5865020"/>
              <a:ext cx="2287339" cy="759605"/>
            </a:xfrm>
            <a:prstGeom prst="rect">
              <a:avLst/>
            </a:prstGeom>
          </p:spPr>
        </p:pic>
        <p:pic>
          <p:nvPicPr>
            <p:cNvPr id="4" name="object 4"/>
            <p:cNvPicPr/>
            <p:nvPr/>
          </p:nvPicPr>
          <p:blipFill>
            <a:blip r:embed="rId3" cstate="print"/>
            <a:stretch>
              <a:fillRect/>
            </a:stretch>
          </p:blipFill>
          <p:spPr>
            <a:xfrm>
              <a:off x="36576" y="0"/>
              <a:ext cx="12155424" cy="6857997"/>
            </a:xfrm>
            <a:prstGeom prst="rect">
              <a:avLst/>
            </a:prstGeom>
          </p:spPr>
        </p:pic>
      </p:grpSp>
      <p:sp>
        <p:nvSpPr>
          <p:cNvPr id="5" name="object 5"/>
          <p:cNvSpPr txBox="1"/>
          <p:nvPr/>
        </p:nvSpPr>
        <p:spPr>
          <a:xfrm>
            <a:off x="2471166" y="806907"/>
            <a:ext cx="7212965" cy="4078681"/>
          </a:xfrm>
          <a:prstGeom prst="rect">
            <a:avLst/>
          </a:prstGeom>
        </p:spPr>
        <p:txBody>
          <a:bodyPr vert="horz" wrap="square" lIns="0" tIns="15875" rIns="0" bIns="0" rtlCol="0">
            <a:spAutoFit/>
          </a:bodyPr>
          <a:lstStyle/>
          <a:p>
            <a:pPr marL="12700" marR="5080" lvl="0" indent="1905" algn="ctr" defTabSz="914400" eaLnBrk="1" fontAlgn="auto" latinLnBrk="0" hangingPunct="1">
              <a:lnSpc>
                <a:spcPct val="99700"/>
              </a:lnSpc>
              <a:spcBef>
                <a:spcPts val="125"/>
              </a:spcBef>
              <a:spcAft>
                <a:spcPts val="0"/>
              </a:spcAft>
              <a:buClrTx/>
              <a:buSzTx/>
              <a:buFontTx/>
              <a:buNone/>
              <a:tabLst/>
              <a:defRPr/>
            </a:pPr>
            <a:r>
              <a:rPr kumimoji="0" sz="6600" b="1" i="0" u="none" strike="noStrike" kern="0" cap="none" spc="800" normalizeH="0" baseline="0" noProof="0">
                <a:ln>
                  <a:noFill/>
                </a:ln>
                <a:solidFill>
                  <a:srgbClr val="FFFFFF"/>
                </a:solidFill>
                <a:effectLst/>
                <a:uLnTx/>
                <a:uFillTx/>
                <a:latin typeface="Monserrat"/>
                <a:cs typeface="Calibri"/>
              </a:rPr>
              <a:t>For</a:t>
            </a:r>
            <a:r>
              <a:rPr kumimoji="0" sz="6600" b="1" i="0" u="none" strike="noStrike" kern="0" cap="none" spc="380" normalizeH="0" baseline="0" noProof="0">
                <a:ln>
                  <a:noFill/>
                </a:ln>
                <a:solidFill>
                  <a:srgbClr val="FFFFFF"/>
                </a:solidFill>
                <a:effectLst/>
                <a:uLnTx/>
                <a:uFillTx/>
                <a:latin typeface="Monserrat"/>
                <a:cs typeface="Calibri"/>
              </a:rPr>
              <a:t> </a:t>
            </a:r>
            <a:r>
              <a:rPr kumimoji="0" sz="6600" b="1" i="0" u="none" strike="noStrike" kern="0" cap="none" spc="780" normalizeH="0" baseline="0" noProof="0">
                <a:ln>
                  <a:noFill/>
                </a:ln>
                <a:solidFill>
                  <a:srgbClr val="FFFFFF"/>
                </a:solidFill>
                <a:effectLst/>
                <a:uLnTx/>
                <a:uFillTx/>
                <a:latin typeface="Monserrat"/>
                <a:cs typeface="Calibri"/>
              </a:rPr>
              <a:t>Further </a:t>
            </a:r>
            <a:r>
              <a:rPr kumimoji="0" sz="6600" b="1" i="0" u="none" strike="noStrike" kern="0" cap="none" spc="730" normalizeH="0" baseline="0" noProof="0">
                <a:ln>
                  <a:noFill/>
                </a:ln>
                <a:solidFill>
                  <a:srgbClr val="FFFFFF"/>
                </a:solidFill>
                <a:effectLst/>
                <a:uLnTx/>
                <a:uFillTx/>
                <a:latin typeface="Monserrat"/>
                <a:cs typeface="Calibri"/>
              </a:rPr>
              <a:t>information </a:t>
            </a:r>
            <a:r>
              <a:rPr kumimoji="0" sz="6600" b="1" i="0" u="none" strike="noStrike" kern="0" cap="none" spc="805" normalizeH="0" baseline="0" noProof="0">
                <a:ln>
                  <a:noFill/>
                </a:ln>
                <a:solidFill>
                  <a:srgbClr val="FFFFFF"/>
                </a:solidFill>
                <a:effectLst/>
                <a:uLnTx/>
                <a:uFillTx/>
                <a:latin typeface="Monserrat"/>
                <a:cs typeface="Calibri"/>
              </a:rPr>
              <a:t>about</a:t>
            </a:r>
            <a:r>
              <a:rPr kumimoji="0" sz="6600" b="1" i="0" u="none" strike="noStrike" kern="0" cap="none" spc="385" normalizeH="0" baseline="0" noProof="0">
                <a:ln>
                  <a:noFill/>
                </a:ln>
                <a:solidFill>
                  <a:srgbClr val="FFFFFF"/>
                </a:solidFill>
                <a:effectLst/>
                <a:uLnTx/>
                <a:uFillTx/>
                <a:latin typeface="Monserrat"/>
                <a:cs typeface="Calibri"/>
              </a:rPr>
              <a:t> </a:t>
            </a:r>
            <a:r>
              <a:rPr kumimoji="0" sz="6600" b="1" i="0" u="none" strike="noStrike" kern="0" cap="none" spc="1170" normalizeH="0" baseline="0" noProof="0">
                <a:ln>
                  <a:noFill/>
                </a:ln>
                <a:solidFill>
                  <a:srgbClr val="FFFFFF"/>
                </a:solidFill>
                <a:effectLst/>
                <a:uLnTx/>
                <a:uFillTx/>
                <a:latin typeface="Monserrat"/>
                <a:cs typeface="Calibri"/>
              </a:rPr>
              <a:t>WUN</a:t>
            </a:r>
            <a:r>
              <a:rPr kumimoji="0" sz="6600" b="1" i="0" u="none" strike="noStrike" kern="0" cap="none" spc="385" normalizeH="0" baseline="0" noProof="0">
                <a:ln>
                  <a:noFill/>
                </a:ln>
                <a:solidFill>
                  <a:srgbClr val="FFFFFF"/>
                </a:solidFill>
                <a:effectLst/>
                <a:uLnTx/>
                <a:uFillTx/>
                <a:latin typeface="Monserrat"/>
                <a:cs typeface="Calibri"/>
              </a:rPr>
              <a:t> </a:t>
            </a:r>
            <a:r>
              <a:rPr kumimoji="0" sz="6600" b="1" i="0" u="none" strike="noStrike" kern="0" cap="none" spc="575" normalizeH="0" baseline="0" noProof="0">
                <a:ln>
                  <a:noFill/>
                </a:ln>
                <a:solidFill>
                  <a:srgbClr val="FFFFFF"/>
                </a:solidFill>
                <a:effectLst/>
                <a:uLnTx/>
                <a:uFillTx/>
                <a:latin typeface="Monserrat"/>
                <a:cs typeface="Calibri"/>
              </a:rPr>
              <a:t>visit </a:t>
            </a:r>
            <a:r>
              <a:rPr kumimoji="0" sz="6600" b="1" i="0" u="none" strike="noStrike" kern="0" cap="none" spc="790" normalizeH="0" baseline="0" noProof="0">
                <a:ln>
                  <a:noFill/>
                </a:ln>
                <a:solidFill>
                  <a:srgbClr val="FFFFFF"/>
                </a:solidFill>
                <a:effectLst/>
                <a:uLnTx/>
                <a:uFillTx/>
                <a:latin typeface="Monserrat"/>
                <a:cs typeface="Calibri"/>
              </a:rPr>
              <a:t>the</a:t>
            </a:r>
            <a:r>
              <a:rPr kumimoji="0" sz="6600" b="1" i="0" u="none" strike="noStrike" kern="0" cap="none" spc="375" normalizeH="0" baseline="0" noProof="0">
                <a:ln>
                  <a:noFill/>
                </a:ln>
                <a:solidFill>
                  <a:srgbClr val="FFFFFF"/>
                </a:solidFill>
                <a:effectLst/>
                <a:uLnTx/>
                <a:uFillTx/>
                <a:latin typeface="Monserrat"/>
                <a:cs typeface="Calibri"/>
              </a:rPr>
              <a:t> </a:t>
            </a:r>
            <a:r>
              <a:rPr kumimoji="0" sz="6600" b="1" i="0" u="none" strike="noStrike" kern="0" cap="none" spc="960" normalizeH="0" baseline="0" noProof="0">
                <a:ln>
                  <a:noFill/>
                </a:ln>
                <a:solidFill>
                  <a:srgbClr val="FFFFFF"/>
                </a:solidFill>
                <a:effectLst/>
                <a:uLnTx/>
                <a:uFillTx/>
                <a:latin typeface="Monserrat"/>
                <a:cs typeface="Calibri"/>
              </a:rPr>
              <a:t>website</a:t>
            </a:r>
            <a:endParaRPr kumimoji="0" sz="6600" b="0" i="0" u="none" strike="noStrike" kern="0" cap="none" spc="0" normalizeH="0" baseline="0" noProof="0">
              <a:ln>
                <a:noFill/>
              </a:ln>
              <a:solidFill>
                <a:sysClr val="windowText" lastClr="000000"/>
              </a:solidFill>
              <a:effectLst/>
              <a:uLnTx/>
              <a:uFillTx/>
              <a:latin typeface="Monserrat"/>
              <a:cs typeface="Calibri"/>
            </a:endParaRPr>
          </a:p>
        </p:txBody>
      </p:sp>
      <p:sp>
        <p:nvSpPr>
          <p:cNvPr id="6" name="object 6"/>
          <p:cNvSpPr txBox="1"/>
          <p:nvPr/>
        </p:nvSpPr>
        <p:spPr>
          <a:xfrm>
            <a:off x="4419600" y="6244822"/>
            <a:ext cx="3939160" cy="443070"/>
          </a:xfrm>
          <a:prstGeom prst="rect">
            <a:avLst/>
          </a:prstGeom>
        </p:spPr>
        <p:txBody>
          <a:bodyPr vert="horz" wrap="square" lIns="0" tIns="12065" rIns="0" bIns="0" rtlCol="0">
            <a:spAutoFit/>
          </a:bodyPr>
          <a:lstStyle/>
          <a:p>
            <a:pPr marL="12700" marR="0" lvl="0" indent="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1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https://thewun.co.uk</a:t>
            </a:r>
            <a:endParaRPr kumimoji="0" sz="2800" b="0" i="0" u="none" strike="noStrike" kern="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CBFCB-A270-A34E-87B8-1AB9A0A25B6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D8FB74D-48D2-BFFE-A15B-FCF5AF8726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3" y="95489"/>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2D9D8F4-DB0C-5395-4269-12A7C5CC6D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2671" y="84178"/>
            <a:ext cx="1376878" cy="596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A122F92-2F6B-E309-7248-EBCEE6EAE1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9833" y="629171"/>
            <a:ext cx="1320062" cy="8818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F64CB0B-FA49-A336-37D1-02AD6A18F8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85" t="1" r="8285" b="5935"/>
          <a:stretch/>
        </p:blipFill>
        <p:spPr bwMode="auto">
          <a:xfrm>
            <a:off x="27912" y="2648827"/>
            <a:ext cx="1891063" cy="6598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DCC140E5-63FA-4E7C-EF8D-104303E9BA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7475" y="1815545"/>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FA555003-923B-0B59-9044-CC07E029B6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9556" y="814160"/>
            <a:ext cx="2080852" cy="53809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5C7741AE-53D7-70A1-A6FF-08A7B6D658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3859" y="240381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28BBB4D-56CF-899A-A69C-5B9CAFA249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2809" y="1659951"/>
            <a:ext cx="1076554" cy="66136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8EEB00E6-D236-3904-1B4D-BBDA524ADE9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078968" y="2370747"/>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34F3E1F6-4743-642F-5497-1B84494279B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3562957" y="635570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9AE43FB-3E9C-04F2-9642-CA6711042D3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207473" y="5297019"/>
            <a:ext cx="1283634" cy="68984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943848B8-4749-0E05-5E54-12E67361007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9307" y="5818441"/>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8EDCF8F3-15BA-45D5-063E-0CC0C2A886C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4470" y="243159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A3B7DEA2-CB88-BA5B-7E0D-4D2831D60A0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092" y="6030644"/>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E3EBD515-AD89-A9E7-B4B7-F87B3546C1E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96374" y="2465512"/>
            <a:ext cx="800047" cy="639092"/>
          </a:xfrm>
          <a:prstGeom prst="rect">
            <a:avLst/>
          </a:prstGeom>
        </p:spPr>
      </p:pic>
      <p:pic>
        <p:nvPicPr>
          <p:cNvPr id="12" name="Picture 11" descr="A blue and black logo&#10;&#10;Description automatically generated">
            <a:extLst>
              <a:ext uri="{FF2B5EF4-FFF2-40B4-BE49-F238E27FC236}">
                <a16:creationId xmlns:a16="http://schemas.microsoft.com/office/drawing/2014/main" id="{DC81C957-AA31-3995-0383-4FCE3E2E7A63}"/>
              </a:ext>
            </a:extLst>
          </p:cNvPr>
          <p:cNvPicPr>
            <a:picLocks noChangeAspect="1"/>
          </p:cNvPicPr>
          <p:nvPr/>
        </p:nvPicPr>
        <p:blipFill rotWithShape="1">
          <a:blip r:embed="rId17">
            <a:extLst>
              <a:ext uri="{28A0092B-C50C-407E-A947-70E740481C1C}">
                <a14:useLocalDpi xmlns:a14="http://schemas.microsoft.com/office/drawing/2010/main" val="0"/>
              </a:ext>
            </a:extLst>
          </a:blip>
          <a:srcRect l="7493" t="19674" b="20887"/>
          <a:stretch/>
        </p:blipFill>
        <p:spPr>
          <a:xfrm>
            <a:off x="1973500" y="2934699"/>
            <a:ext cx="3069295" cy="581783"/>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FA092DAA-9607-3A8E-506B-7ADB4E3D49F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32024" y="5104287"/>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727DAB43-276F-DD85-D352-612D7D7B87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33675" y="101292"/>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50D8B664-E3F1-B284-C595-24D0189F3B6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88442" y="1383407"/>
            <a:ext cx="1937244" cy="402544"/>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39AF7A7C-82E3-5F02-226C-8CFBE378276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104" t="18681" r="4673" b="21327"/>
          <a:stretch/>
        </p:blipFill>
        <p:spPr>
          <a:xfrm>
            <a:off x="2388188" y="3393091"/>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E6D7F985-A262-4478-F484-713272EA1D1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644" t="8734" r="5293" b="10534"/>
          <a:stretch/>
        </p:blipFill>
        <p:spPr>
          <a:xfrm>
            <a:off x="9827406" y="2220225"/>
            <a:ext cx="2161722" cy="783808"/>
          </a:xfrm>
          <a:prstGeom prst="rect">
            <a:avLst/>
          </a:prstGeom>
        </p:spPr>
      </p:pic>
      <p:pic>
        <p:nvPicPr>
          <p:cNvPr id="1048" name="Picture 24">
            <a:extLst>
              <a:ext uri="{FF2B5EF4-FFF2-40B4-BE49-F238E27FC236}">
                <a16:creationId xmlns:a16="http://schemas.microsoft.com/office/drawing/2014/main" id="{ED107F64-87CD-427E-D85D-2539CD93DB05}"/>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16957" b="18068"/>
          <a:stretch/>
        </p:blipFill>
        <p:spPr bwMode="auto">
          <a:xfrm>
            <a:off x="491747" y="1666396"/>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11050A4A-0ED8-DF0B-02BE-39785F00006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6821" y="4226733"/>
            <a:ext cx="1823165" cy="480655"/>
          </a:xfrm>
          <a:prstGeom prst="rect">
            <a:avLst/>
          </a:prstGeom>
        </p:spPr>
      </p:pic>
      <p:pic>
        <p:nvPicPr>
          <p:cNvPr id="16" name="Picture 15">
            <a:extLst>
              <a:ext uri="{FF2B5EF4-FFF2-40B4-BE49-F238E27FC236}">
                <a16:creationId xmlns:a16="http://schemas.microsoft.com/office/drawing/2014/main" id="{6C4BD2A5-8C47-B124-B6AC-BB07EA55BB84}"/>
              </a:ext>
            </a:extLst>
          </p:cNvPr>
          <p:cNvPicPr>
            <a:picLocks noChangeAspect="1"/>
          </p:cNvPicPr>
          <p:nvPr/>
        </p:nvPicPr>
        <p:blipFill rotWithShape="1">
          <a:blip r:embed="rId25"/>
          <a:srcRect t="15382" b="27562"/>
          <a:stretch/>
        </p:blipFill>
        <p:spPr>
          <a:xfrm>
            <a:off x="4863639" y="2829602"/>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7596FD58-B3D3-832D-B59D-8E93FB4F750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619757" y="6103893"/>
            <a:ext cx="2300151" cy="634046"/>
          </a:xfrm>
          <a:prstGeom prst="rect">
            <a:avLst/>
          </a:prstGeom>
        </p:spPr>
      </p:pic>
      <p:pic>
        <p:nvPicPr>
          <p:cNvPr id="22" name="Picture 21" descr="A logo for a company&#10;&#10;Description automatically generated">
            <a:extLst>
              <a:ext uri="{FF2B5EF4-FFF2-40B4-BE49-F238E27FC236}">
                <a16:creationId xmlns:a16="http://schemas.microsoft.com/office/drawing/2014/main" id="{746CEBB6-4A28-72EE-15D6-4DBA533836F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91024" y="4680135"/>
            <a:ext cx="1196471" cy="624735"/>
          </a:xfrm>
          <a:prstGeom prst="rect">
            <a:avLst/>
          </a:prstGeom>
        </p:spPr>
      </p:pic>
      <p:pic>
        <p:nvPicPr>
          <p:cNvPr id="1042" name="Picture 18">
            <a:extLst>
              <a:ext uri="{FF2B5EF4-FFF2-40B4-BE49-F238E27FC236}">
                <a16:creationId xmlns:a16="http://schemas.microsoft.com/office/drawing/2014/main" id="{E52C2294-9C85-F81F-F496-04683E92D2F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32640" y="1734685"/>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B41B738A-EB6D-2719-0D13-552F262C232F}"/>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9716" t="23310" r="6764" b="24544"/>
          <a:stretch/>
        </p:blipFill>
        <p:spPr bwMode="auto">
          <a:xfrm>
            <a:off x="1335919" y="5725880"/>
            <a:ext cx="2371217" cy="343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BDFEBF9-A0DD-247A-9E6D-0BA15D3E2CF5}"/>
              </a:ext>
            </a:extLst>
          </p:cNvPr>
          <p:cNvPicPr>
            <a:picLocks noChangeAspect="1"/>
          </p:cNvPicPr>
          <p:nvPr/>
        </p:nvPicPr>
        <p:blipFill>
          <a:blip r:embed="rId30" cstate="print">
            <a:extLst>
              <a:ext uri="{28A0092B-C50C-407E-A947-70E740481C1C}">
                <a14:useLocalDpi xmlns:a14="http://schemas.microsoft.com/office/drawing/2010/main" val="0"/>
              </a:ext>
            </a:extLst>
          </a:blip>
          <a:srcRect t="19824" r="6388" b="15712"/>
          <a:stretch/>
        </p:blipFill>
        <p:spPr>
          <a:xfrm>
            <a:off x="3143235" y="5144012"/>
            <a:ext cx="1953171" cy="534409"/>
          </a:xfrm>
          <a:prstGeom prst="rect">
            <a:avLst/>
          </a:prstGeom>
        </p:spPr>
      </p:pic>
      <p:pic>
        <p:nvPicPr>
          <p:cNvPr id="1030" name="Picture 6">
            <a:extLst>
              <a:ext uri="{FF2B5EF4-FFF2-40B4-BE49-F238E27FC236}">
                <a16:creationId xmlns:a16="http://schemas.microsoft.com/office/drawing/2014/main" id="{1F02F683-EB47-758C-8D5C-43E6581097C6}"/>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0206" t="23557" r="12211" b="19905"/>
          <a:stretch/>
        </p:blipFill>
        <p:spPr bwMode="auto">
          <a:xfrm>
            <a:off x="2567475" y="4336979"/>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AF1D20C9-37F6-6C4C-474D-C59478B01E12}"/>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7890" t="35907" r="21659" b="37179"/>
          <a:stretch/>
        </p:blipFill>
        <p:spPr bwMode="auto">
          <a:xfrm>
            <a:off x="83479" y="3763654"/>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1CB58268-5090-B565-0CF3-AB098FC0FDF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84427" y="3350283"/>
            <a:ext cx="1323973" cy="372770"/>
          </a:xfrm>
          <a:prstGeom prst="rect">
            <a:avLst/>
          </a:prstGeom>
        </p:spPr>
      </p:pic>
      <p:pic>
        <p:nvPicPr>
          <p:cNvPr id="27" name="Picture 4" descr="Network latest | Updates in the Thames Water region">
            <a:extLst>
              <a:ext uri="{FF2B5EF4-FFF2-40B4-BE49-F238E27FC236}">
                <a16:creationId xmlns:a16="http://schemas.microsoft.com/office/drawing/2014/main" id="{B5E43CAC-E6DF-A326-EC87-5D806B12A264}"/>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88428" y="76131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blue letters&#10;&#10;Description automatically generated">
            <a:extLst>
              <a:ext uri="{FF2B5EF4-FFF2-40B4-BE49-F238E27FC236}">
                <a16:creationId xmlns:a16="http://schemas.microsoft.com/office/drawing/2014/main" id="{E8057B9A-107E-E605-D160-DBBA3099B56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861540" y="405777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14CD30C7-076B-A2B1-B59B-51311FD229A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6692" y="1142027"/>
            <a:ext cx="2810759" cy="611743"/>
          </a:xfrm>
          <a:prstGeom prst="rect">
            <a:avLst/>
          </a:prstGeom>
        </p:spPr>
      </p:pic>
      <p:pic>
        <p:nvPicPr>
          <p:cNvPr id="1036" name="Picture 12">
            <a:extLst>
              <a:ext uri="{FF2B5EF4-FFF2-40B4-BE49-F238E27FC236}">
                <a16:creationId xmlns:a16="http://schemas.microsoft.com/office/drawing/2014/main" id="{960CB18D-7539-7F22-38D4-B86188CDE514}"/>
              </a:ext>
            </a:extLst>
          </p:cNvP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21706" b="20463"/>
          <a:stretch/>
        </p:blipFill>
        <p:spPr bwMode="auto">
          <a:xfrm>
            <a:off x="5181891" y="3214394"/>
            <a:ext cx="1587100" cy="61311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1A129CA4-4F04-06F1-96AA-FDB9CBD045E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329638" y="761311"/>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13D1173-C560-91AB-86C9-0392DDF03640}"/>
              </a:ext>
            </a:extLst>
          </p:cNvPr>
          <p:cNvPicPr>
            <a:picLocks noChangeAspect="1"/>
          </p:cNvPicPr>
          <p:nvPr/>
        </p:nvPicPr>
        <p:blipFill>
          <a:blip r:embed="rId39" cstate="print">
            <a:extLst>
              <a:ext uri="{28A0092B-C50C-407E-A947-70E740481C1C}">
                <a14:useLocalDpi xmlns:a14="http://schemas.microsoft.com/office/drawing/2010/main" val="0"/>
              </a:ext>
            </a:extLst>
          </a:blip>
          <a:srcRect l="13817" t="22819" r="15845" b="22189"/>
          <a:stretch/>
        </p:blipFill>
        <p:spPr>
          <a:xfrm>
            <a:off x="9413194" y="5042701"/>
            <a:ext cx="2466516" cy="477580"/>
          </a:xfrm>
          <a:prstGeom prst="rect">
            <a:avLst/>
          </a:prstGeom>
        </p:spPr>
      </p:pic>
      <p:pic>
        <p:nvPicPr>
          <p:cNvPr id="20" name="Picture 19" descr="A red and gold logo&#10;&#10;Description automatically generated">
            <a:extLst>
              <a:ext uri="{FF2B5EF4-FFF2-40B4-BE49-F238E27FC236}">
                <a16:creationId xmlns:a16="http://schemas.microsoft.com/office/drawing/2014/main" id="{B7632B02-C881-2455-1BEC-38BA0D8FB152}"/>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28134" y="468055"/>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7731F30E-5D48-4435-D0ED-D94433E7ED7C}"/>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21444" b="15151"/>
          <a:stretch/>
        </p:blipFill>
        <p:spPr bwMode="auto">
          <a:xfrm>
            <a:off x="6859811" y="5030603"/>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838F726-E3D1-5799-2936-7ABD712BA0E2}"/>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62398" y="98448"/>
            <a:ext cx="1376877" cy="831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7688487A-2A73-E1B5-067F-FA300529629B}"/>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238638" y="1657270"/>
            <a:ext cx="1882352" cy="653834"/>
          </a:xfrm>
          <a:prstGeom prst="rect">
            <a:avLst/>
          </a:prstGeom>
        </p:spPr>
      </p:pic>
      <p:pic>
        <p:nvPicPr>
          <p:cNvPr id="17" name="Picture 16">
            <a:extLst>
              <a:ext uri="{FF2B5EF4-FFF2-40B4-BE49-F238E27FC236}">
                <a16:creationId xmlns:a16="http://schemas.microsoft.com/office/drawing/2014/main" id="{703B0EB2-4412-1A82-86FA-45B0391331C5}"/>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t="14038" b="13535"/>
          <a:stretch/>
        </p:blipFill>
        <p:spPr>
          <a:xfrm>
            <a:off x="9611988" y="995774"/>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34B85445-C149-6007-7375-99E5B316E5ED}"/>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484358" y="4309173"/>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501116E0-E4ED-0B54-C2AB-893D4D13A0C7}"/>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981523" y="6046883"/>
            <a:ext cx="1513231" cy="748067"/>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79DF0CCF-9018-16E5-104B-B34CB6DE29C2}"/>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0995912" y="5383443"/>
            <a:ext cx="1035207" cy="707223"/>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025B30-C4F3-2420-EBFF-3E169890EB44}"/>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9926999" y="5551236"/>
            <a:ext cx="981268" cy="848049"/>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FB42C065-5E03-CA8A-087E-1B65C1D86BA1}"/>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343337" y="3632409"/>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F7DDE02B-92DA-70A5-76E4-6BBBDCB9AEAB}"/>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587297" y="5613642"/>
            <a:ext cx="1603766" cy="584744"/>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68BF4872-F52D-CF20-E7C5-D146FB6C1F02}"/>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664867" y="5173818"/>
            <a:ext cx="1118948" cy="377418"/>
          </a:xfrm>
          <a:prstGeom prst="rect">
            <a:avLst/>
          </a:prstGeom>
        </p:spPr>
      </p:pic>
      <p:pic>
        <p:nvPicPr>
          <p:cNvPr id="23" name="Picture 22">
            <a:extLst>
              <a:ext uri="{FF2B5EF4-FFF2-40B4-BE49-F238E27FC236}">
                <a16:creationId xmlns:a16="http://schemas.microsoft.com/office/drawing/2014/main" id="{22087800-C18B-BD34-DEDF-083166FB60E5}"/>
              </a:ext>
            </a:extLst>
          </p:cNvPr>
          <p:cNvPicPr>
            <a:picLocks noChangeAspect="1"/>
          </p:cNvPicPr>
          <p:nvPr/>
        </p:nvPicPr>
        <p:blipFill>
          <a:blip r:embed="rId52" cstate="print">
            <a:extLst>
              <a:ext uri="{28A0092B-C50C-407E-A947-70E740481C1C}">
                <a14:useLocalDpi xmlns:a14="http://schemas.microsoft.com/office/drawing/2010/main" val="0"/>
              </a:ext>
            </a:extLst>
          </a:blip>
          <a:srcRect t="3581" r="2130" b="5555"/>
          <a:stretch/>
        </p:blipFill>
        <p:spPr>
          <a:xfrm>
            <a:off x="10265416" y="3550031"/>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F89C246-F0F8-8583-F401-4162D464271D}"/>
              </a:ext>
            </a:extLst>
          </p:cNvPr>
          <p:cNvPicPr>
            <a:picLocks noChangeAspect="1"/>
          </p:cNvPicPr>
          <p:nvPr/>
        </p:nvPicPr>
        <p:blipFill rotWithShape="1">
          <a:blip r:embed="rId53" cstate="print">
            <a:extLst>
              <a:ext uri="{28A0092B-C50C-407E-A947-70E740481C1C}">
                <a14:useLocalDpi xmlns:a14="http://schemas.microsoft.com/office/drawing/2010/main" val="0"/>
              </a:ext>
            </a:extLst>
          </a:blip>
          <a:srcRect l="15674" t="28913" r="17196" b="29600"/>
          <a:stretch/>
        </p:blipFill>
        <p:spPr>
          <a:xfrm>
            <a:off x="8461910" y="3333799"/>
            <a:ext cx="1664410" cy="578589"/>
          </a:xfrm>
          <a:prstGeom prst="rect">
            <a:avLst/>
          </a:prstGeom>
        </p:spPr>
      </p:pic>
      <p:pic>
        <p:nvPicPr>
          <p:cNvPr id="4" name="Picture 3" descr="A blue and black logo&#10;&#10;Description automatically generated">
            <a:extLst>
              <a:ext uri="{FF2B5EF4-FFF2-40B4-BE49-F238E27FC236}">
                <a16:creationId xmlns:a16="http://schemas.microsoft.com/office/drawing/2014/main" id="{44C8436B-D021-906F-A5EE-195EAEE7A391}"/>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293657" y="3033214"/>
            <a:ext cx="1545855" cy="646523"/>
          </a:xfrm>
          <a:prstGeom prst="rect">
            <a:avLst/>
          </a:prstGeom>
        </p:spPr>
      </p:pic>
      <p:pic>
        <p:nvPicPr>
          <p:cNvPr id="41" name="Picture 40">
            <a:extLst>
              <a:ext uri="{FF2B5EF4-FFF2-40B4-BE49-F238E27FC236}">
                <a16:creationId xmlns:a16="http://schemas.microsoft.com/office/drawing/2014/main" id="{8597CE3E-095A-3940-1427-EB20D10053BE}"/>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505703" y="4591444"/>
            <a:ext cx="1797834" cy="405117"/>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CFF719F6-9E0D-EFBF-6A63-3D816190DE5B}"/>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459484" y="4011235"/>
            <a:ext cx="981268" cy="981268"/>
          </a:xfrm>
          <a:prstGeom prst="rect">
            <a:avLst/>
          </a:prstGeom>
        </p:spPr>
      </p:pic>
      <p:pic>
        <p:nvPicPr>
          <p:cNvPr id="42" name="Picture 41" descr="A logo for a company&#10;&#10;AI-generated content may be incorrect.">
            <a:extLst>
              <a:ext uri="{FF2B5EF4-FFF2-40B4-BE49-F238E27FC236}">
                <a16:creationId xmlns:a16="http://schemas.microsoft.com/office/drawing/2014/main" id="{0D89F93A-2CF1-BCC1-CDE3-DE04B748CE9A}"/>
              </a:ext>
            </a:extLst>
          </p:cNvPr>
          <p:cNvPicPr>
            <a:picLocks noChangeAspect="1"/>
          </p:cNvPicPr>
          <p:nvPr/>
        </p:nvPicPr>
        <p:blipFill>
          <a:blip r:embed="rId57" cstate="print">
            <a:extLst>
              <a:ext uri="{28A0092B-C50C-407E-A947-70E740481C1C}">
                <a14:useLocalDpi xmlns:a14="http://schemas.microsoft.com/office/drawing/2010/main" val="0"/>
              </a:ext>
            </a:extLst>
          </a:blip>
          <a:srcRect l="4120" t="11205" r="4736" b="10018"/>
          <a:stretch/>
        </p:blipFill>
        <p:spPr>
          <a:xfrm>
            <a:off x="1363347" y="203297"/>
            <a:ext cx="2038367" cy="684124"/>
          </a:xfrm>
          <a:prstGeom prst="rect">
            <a:avLst/>
          </a:prstGeom>
        </p:spPr>
      </p:pic>
      <p:pic>
        <p:nvPicPr>
          <p:cNvPr id="43" name="Picture 42" descr="A blue and purple text&#10;&#10;AI-generated content may be incorrect.">
            <a:extLst>
              <a:ext uri="{FF2B5EF4-FFF2-40B4-BE49-F238E27FC236}">
                <a16:creationId xmlns:a16="http://schemas.microsoft.com/office/drawing/2014/main" id="{7A3939F9-C182-9918-E032-D76D19435D6D}"/>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279403" y="1286173"/>
            <a:ext cx="1235454" cy="566347"/>
          </a:xfrm>
          <a:prstGeom prst="rect">
            <a:avLst/>
          </a:prstGeom>
        </p:spPr>
      </p:pic>
      <p:pic>
        <p:nvPicPr>
          <p:cNvPr id="21" name="Picture 20" descr="A logo with blue and green lines&#10;&#10;AI-generated content may be incorrect.">
            <a:extLst>
              <a:ext uri="{FF2B5EF4-FFF2-40B4-BE49-F238E27FC236}">
                <a16:creationId xmlns:a16="http://schemas.microsoft.com/office/drawing/2014/main" id="{567CBA29-B528-A61A-3C8E-A8ABAC61DB13}"/>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7572322" y="3114964"/>
            <a:ext cx="768951" cy="738962"/>
          </a:xfrm>
          <a:prstGeom prst="rect">
            <a:avLst/>
          </a:prstGeom>
        </p:spPr>
      </p:pic>
      <p:pic>
        <p:nvPicPr>
          <p:cNvPr id="7" name="Picture 6">
            <a:extLst>
              <a:ext uri="{FF2B5EF4-FFF2-40B4-BE49-F238E27FC236}">
                <a16:creationId xmlns:a16="http://schemas.microsoft.com/office/drawing/2014/main" id="{D28191A5-A99A-FE5C-2897-30105D0958FD}"/>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054386" y="3898956"/>
            <a:ext cx="1427655" cy="567401"/>
          </a:xfrm>
          <a:prstGeom prst="rect">
            <a:avLst/>
          </a:prstGeom>
        </p:spPr>
      </p:pic>
      <p:pic>
        <p:nvPicPr>
          <p:cNvPr id="44" name="Picture 43" descr="A blue square with white text&#10;&#10;AI-generated content may be incorrect.">
            <a:extLst>
              <a:ext uri="{FF2B5EF4-FFF2-40B4-BE49-F238E27FC236}">
                <a16:creationId xmlns:a16="http://schemas.microsoft.com/office/drawing/2014/main" id="{A7B9BD83-3EF9-B853-8F4F-4BFDE18CBA4F}"/>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8744639" y="5509629"/>
            <a:ext cx="958565" cy="958565"/>
          </a:xfrm>
          <a:prstGeom prst="rect">
            <a:avLst/>
          </a:prstGeom>
        </p:spPr>
      </p:pic>
      <p:pic>
        <p:nvPicPr>
          <p:cNvPr id="45" name="Picture 44" descr="A logo of a globe&#10;&#10;AI-generated content may be incorrect.">
            <a:extLst>
              <a:ext uri="{FF2B5EF4-FFF2-40B4-BE49-F238E27FC236}">
                <a16:creationId xmlns:a16="http://schemas.microsoft.com/office/drawing/2014/main" id="{0E571B27-14BC-0660-4844-60F566BFFBF8}"/>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6224760" y="2448317"/>
            <a:ext cx="969143" cy="969143"/>
          </a:xfrm>
          <a:prstGeom prst="rect">
            <a:avLst/>
          </a:prstGeom>
        </p:spPr>
      </p:pic>
      <p:pic>
        <p:nvPicPr>
          <p:cNvPr id="35" name="Picture 34" descr="A purple background with white text&#10;&#10;AI-generated content may be incorrect.">
            <a:extLst>
              <a:ext uri="{FF2B5EF4-FFF2-40B4-BE49-F238E27FC236}">
                <a16:creationId xmlns:a16="http://schemas.microsoft.com/office/drawing/2014/main" id="{47DBB6C6-BD06-7DAE-3D33-249EC0AB87C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6546742" y="1654011"/>
            <a:ext cx="1081029" cy="728520"/>
          </a:xfrm>
          <a:prstGeom prst="rect">
            <a:avLst/>
          </a:prstGeom>
        </p:spPr>
      </p:pic>
      <p:pic>
        <p:nvPicPr>
          <p:cNvPr id="46" name="Picture 45" descr="A logo with orange dots and blue text&#10;&#10;AI-generated content may be incorrect.">
            <a:extLst>
              <a:ext uri="{FF2B5EF4-FFF2-40B4-BE49-F238E27FC236}">
                <a16:creationId xmlns:a16="http://schemas.microsoft.com/office/drawing/2014/main" id="{2B1700A3-C1BA-A485-1EC6-4B03A4A595EB}"/>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135517" y="4611626"/>
            <a:ext cx="1469377" cy="615065"/>
          </a:xfrm>
          <a:prstGeom prst="rect">
            <a:avLst/>
          </a:prstGeom>
        </p:spPr>
      </p:pic>
      <p:pic>
        <p:nvPicPr>
          <p:cNvPr id="47" name="Picture 46" descr="A pink letters on a black background&#10;&#10;AI-generated content may be incorrect.">
            <a:extLst>
              <a:ext uri="{FF2B5EF4-FFF2-40B4-BE49-F238E27FC236}">
                <a16:creationId xmlns:a16="http://schemas.microsoft.com/office/drawing/2014/main" id="{A3AC8F2A-D230-B0C1-3EF9-9D35CCEE2E9A}"/>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6772573" y="5705128"/>
            <a:ext cx="1923667" cy="307140"/>
          </a:xfrm>
          <a:prstGeom prst="rect">
            <a:avLst/>
          </a:prstGeom>
        </p:spPr>
      </p:pic>
      <p:pic>
        <p:nvPicPr>
          <p:cNvPr id="48" name="Picture 47">
            <a:extLst>
              <a:ext uri="{FF2B5EF4-FFF2-40B4-BE49-F238E27FC236}">
                <a16:creationId xmlns:a16="http://schemas.microsoft.com/office/drawing/2014/main" id="{83D21644-A170-63BA-50A1-1FF417A0E04D}"/>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8217717" y="2611338"/>
            <a:ext cx="1473168" cy="646524"/>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4E74CE9A-9A7E-9AAA-A2D1-954AC4B19DD5}"/>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3553160" y="138687"/>
            <a:ext cx="2140039" cy="576883"/>
          </a:xfrm>
          <a:prstGeom prst="rect">
            <a:avLst/>
          </a:prstGeom>
        </p:spPr>
      </p:pic>
      <p:pic>
        <p:nvPicPr>
          <p:cNvPr id="51" name="Picture 50" descr="A white circle with blue and black text&#10;&#10;AI-generated content may be incorrect.">
            <a:extLst>
              <a:ext uri="{FF2B5EF4-FFF2-40B4-BE49-F238E27FC236}">
                <a16:creationId xmlns:a16="http://schemas.microsoft.com/office/drawing/2014/main" id="{853281E8-9F6B-CBE2-6A32-63D4D4E84678}"/>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041824" y="47236"/>
            <a:ext cx="1092258" cy="978975"/>
          </a:xfrm>
          <a:prstGeom prst="rect">
            <a:avLst/>
          </a:prstGeom>
        </p:spPr>
      </p:pic>
      <p:pic>
        <p:nvPicPr>
          <p:cNvPr id="49" name="Picture 48" descr="A black and red logo&#10;&#10;AI-generated content may be incorrect.">
            <a:extLst>
              <a:ext uri="{FF2B5EF4-FFF2-40B4-BE49-F238E27FC236}">
                <a16:creationId xmlns:a16="http://schemas.microsoft.com/office/drawing/2014/main" id="{0DBD70FA-CFDA-BAF6-8791-1BD91C61B098}"/>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574956" y="3769726"/>
            <a:ext cx="1653178" cy="619783"/>
          </a:xfrm>
          <a:prstGeom prst="rect">
            <a:avLst/>
          </a:prstGeom>
        </p:spPr>
      </p:pic>
      <p:pic>
        <p:nvPicPr>
          <p:cNvPr id="50" name="Picture 49" descr="A black and red logo&#10;&#10;AI-generated content may be incorrect.">
            <a:extLst>
              <a:ext uri="{FF2B5EF4-FFF2-40B4-BE49-F238E27FC236}">
                <a16:creationId xmlns:a16="http://schemas.microsoft.com/office/drawing/2014/main" id="{70AF0AB5-94F7-1884-50AA-7951E0DE3A5E}"/>
              </a:ext>
            </a:extLst>
          </p:cNvPr>
          <p:cNvPicPr>
            <a:picLocks noChangeAspect="1"/>
          </p:cNvPicPr>
          <p:nvPr/>
        </p:nvPicPr>
        <p:blipFill>
          <a:blip r:embed="rId70" cstate="print">
            <a:extLst>
              <a:ext uri="{28A0092B-C50C-407E-A947-70E740481C1C}">
                <a14:useLocalDpi xmlns:a14="http://schemas.microsoft.com/office/drawing/2010/main" val="0"/>
              </a:ext>
            </a:extLst>
          </a:blip>
          <a:srcRect l="7388" t="8467" r="5473" b="12503"/>
          <a:stretch>
            <a:fillRect/>
          </a:stretch>
        </p:blipFill>
        <p:spPr>
          <a:xfrm>
            <a:off x="10468312" y="4460908"/>
            <a:ext cx="1220985" cy="643379"/>
          </a:xfrm>
          <a:prstGeom prst="rect">
            <a:avLst/>
          </a:prstGeom>
        </p:spPr>
      </p:pic>
      <p:pic>
        <p:nvPicPr>
          <p:cNvPr id="6" name="Picture 5">
            <a:extLst>
              <a:ext uri="{FF2B5EF4-FFF2-40B4-BE49-F238E27FC236}">
                <a16:creationId xmlns:a16="http://schemas.microsoft.com/office/drawing/2014/main" id="{D3F92CDA-4B59-ECB5-0320-E0723905E548}"/>
              </a:ext>
            </a:extLst>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2103150" y="6024353"/>
            <a:ext cx="1500227" cy="69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66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E29F">
            <a:alpha val="54117"/>
          </a:srgbClr>
        </a:solidFill>
        <a:effectLst/>
      </p:bgPr>
    </p:bg>
    <p:spTree>
      <p:nvGrpSpPr>
        <p:cNvPr id="1" name="Shape 87"/>
        <p:cNvGrpSpPr/>
        <p:nvPr/>
      </p:nvGrpSpPr>
      <p:grpSpPr>
        <a:xfrm>
          <a:off x="0" y="0"/>
          <a:ext cx="0" cy="0"/>
          <a:chOff x="0" y="0"/>
          <a:chExt cx="0" cy="0"/>
        </a:xfrm>
      </p:grpSpPr>
      <p:sp>
        <p:nvSpPr>
          <p:cNvPr id="88" name="Google Shape;88;g2e996c6dc37_0_23"/>
          <p:cNvSpPr txBox="1"/>
          <p:nvPr/>
        </p:nvSpPr>
        <p:spPr>
          <a:xfrm>
            <a:off x="6370350" y="2321013"/>
            <a:ext cx="4593300" cy="1102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en-US" sz="3700" b="0" i="0" u="none" strike="noStrike" kern="0" cap="none" spc="0" normalizeH="0" baseline="0" noProof="0">
                <a:ln>
                  <a:noFill/>
                </a:ln>
                <a:solidFill>
                  <a:srgbClr val="000000"/>
                </a:solidFill>
                <a:effectLst/>
                <a:uLnTx/>
                <a:uFillTx/>
                <a:latin typeface="Calibri"/>
                <a:ea typeface="Calibri"/>
                <a:cs typeface="Calibri"/>
                <a:sym typeface="Calibri"/>
              </a:rPr>
              <a:t>Empowering Women</a:t>
            </a:r>
            <a:endParaRPr kumimoji="0" sz="37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en-US" sz="3700" b="0" i="0" u="none" strike="noStrike" kern="0" cap="none" spc="0" normalizeH="0" baseline="0" noProof="0">
                <a:ln>
                  <a:noFill/>
                </a:ln>
                <a:solidFill>
                  <a:srgbClr val="000000"/>
                </a:solidFill>
                <a:effectLst/>
                <a:uLnTx/>
                <a:uFillTx/>
                <a:latin typeface="Calibri"/>
                <a:ea typeface="Calibri"/>
                <a:cs typeface="Calibri"/>
                <a:sym typeface="Calibri"/>
              </a:rPr>
              <a:t>Fuelling Success</a:t>
            </a:r>
            <a:endParaRPr kumimoji="0" sz="3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g2e996c6dc37_0_23"/>
          <p:cNvSpPr txBox="1"/>
          <p:nvPr/>
        </p:nvSpPr>
        <p:spPr>
          <a:xfrm>
            <a:off x="6370350" y="333725"/>
            <a:ext cx="4946400" cy="179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en-US" sz="5400" b="1" i="0" u="none" strike="noStrike" kern="0" cap="none" spc="0" normalizeH="0" baseline="0" noProof="0">
                <a:ln>
                  <a:noFill/>
                </a:ln>
                <a:solidFill>
                  <a:srgbClr val="000000"/>
                </a:solidFill>
                <a:effectLst/>
                <a:uLnTx/>
                <a:uFillTx/>
                <a:latin typeface="Calibri"/>
                <a:ea typeface="Calibri"/>
                <a:cs typeface="Calibri"/>
                <a:sym typeface="Calibri"/>
              </a:rPr>
              <a:t>Introduction to Menopause</a:t>
            </a:r>
            <a:endParaRPr kumimoji="0" sz="5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g2e996c6dc37_0_23"/>
          <p:cNvSpPr txBox="1"/>
          <p:nvPr/>
        </p:nvSpPr>
        <p:spPr>
          <a:xfrm>
            <a:off x="6370350" y="3990775"/>
            <a:ext cx="3533100" cy="110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January 2026</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g2e996c6dc37_0_23"/>
          <p:cNvSpPr/>
          <p:nvPr/>
        </p:nvSpPr>
        <p:spPr>
          <a:xfrm>
            <a:off x="5539575" y="4839600"/>
            <a:ext cx="6652200" cy="201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2" name="Google Shape;92;g2e996c6dc37_0_23"/>
          <p:cNvPicPr preferRelativeResize="0"/>
          <p:nvPr/>
        </p:nvPicPr>
        <p:blipFill rotWithShape="1">
          <a:blip r:embed="rId3">
            <a:alphaModFix/>
          </a:blip>
          <a:srcRect b="15994"/>
          <a:stretch/>
        </p:blipFill>
        <p:spPr>
          <a:xfrm>
            <a:off x="9510550" y="4839600"/>
            <a:ext cx="1945168" cy="2018401"/>
          </a:xfrm>
          <a:prstGeom prst="rect">
            <a:avLst/>
          </a:prstGeom>
          <a:noFill/>
          <a:ln>
            <a:noFill/>
          </a:ln>
        </p:spPr>
      </p:pic>
      <p:pic>
        <p:nvPicPr>
          <p:cNvPr id="93" name="Google Shape;93;g2e996c6dc37_0_23"/>
          <p:cNvPicPr preferRelativeResize="0"/>
          <p:nvPr/>
        </p:nvPicPr>
        <p:blipFill rotWithShape="1">
          <a:blip r:embed="rId4">
            <a:alphaModFix/>
          </a:blip>
          <a:srcRect l="21282" r="21503"/>
          <a:stretch/>
        </p:blipFill>
        <p:spPr>
          <a:xfrm>
            <a:off x="0" y="0"/>
            <a:ext cx="5758776" cy="6858000"/>
          </a:xfrm>
          <a:prstGeom prst="rect">
            <a:avLst/>
          </a:prstGeom>
          <a:noFill/>
          <a:ln>
            <a:noFill/>
          </a:ln>
        </p:spPr>
      </p:pic>
      <p:pic>
        <p:nvPicPr>
          <p:cNvPr id="94" name="Google Shape;94;g2e996c6dc37_0_23" title="wun.jpg"/>
          <p:cNvPicPr preferRelativeResize="0"/>
          <p:nvPr/>
        </p:nvPicPr>
        <p:blipFill>
          <a:blip r:embed="rId5">
            <a:alphaModFix/>
          </a:blip>
          <a:stretch>
            <a:fillRect/>
          </a:stretch>
        </p:blipFill>
        <p:spPr>
          <a:xfrm>
            <a:off x="5977450" y="4839600"/>
            <a:ext cx="3027600" cy="2018400"/>
          </a:xfrm>
          <a:prstGeom prst="rect">
            <a:avLst/>
          </a:prstGeom>
          <a:solidFill>
            <a:schemeClr val="lt1"/>
          </a:solidFill>
          <a:ln w="9525"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5a4f779151_0_0"/>
          <p:cNvSpPr/>
          <p:nvPr/>
        </p:nvSpPr>
        <p:spPr>
          <a:xfrm>
            <a:off x="650625" y="615450"/>
            <a:ext cx="11025600" cy="3851100"/>
          </a:xfrm>
          <a:prstGeom prst="roundRect">
            <a:avLst>
              <a:gd name="adj" fmla="val 16667"/>
            </a:avLst>
          </a:prstGeom>
          <a:noFill/>
          <a:ln w="2857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g35a4f779151_0_0"/>
          <p:cNvSpPr/>
          <p:nvPr/>
        </p:nvSpPr>
        <p:spPr>
          <a:xfrm>
            <a:off x="2602525" y="4765425"/>
            <a:ext cx="6875700" cy="16707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g35a4f779151_0_0"/>
          <p:cNvSpPr txBox="1">
            <a:spLocks noGrp="1"/>
          </p:cNvSpPr>
          <p:nvPr>
            <p:ph type="body" idx="1"/>
          </p:nvPr>
        </p:nvSpPr>
        <p:spPr>
          <a:xfrm>
            <a:off x="905625" y="859950"/>
            <a:ext cx="10515600" cy="33621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50000"/>
              </a:lnSpc>
              <a:spcBef>
                <a:spcPts val="1000"/>
              </a:spcBef>
              <a:spcAft>
                <a:spcPts val="0"/>
              </a:spcAft>
              <a:buSzPts val="1800"/>
              <a:buNone/>
            </a:pPr>
            <a:r>
              <a:rPr lang="en-US" sz="2400">
                <a:solidFill>
                  <a:srgbClr val="202124"/>
                </a:solidFill>
                <a:highlight>
                  <a:srgbClr val="FFFFFF"/>
                </a:highlight>
                <a:latin typeface="Arial"/>
                <a:ea typeface="Arial"/>
                <a:cs typeface="Arial"/>
                <a:sym typeface="Arial"/>
              </a:rPr>
              <a:t>‘Midlife is when </a:t>
            </a:r>
            <a:r>
              <a:rPr lang="en-US" sz="2400" b="1">
                <a:solidFill>
                  <a:srgbClr val="202124"/>
                </a:solidFill>
                <a:latin typeface="Arial"/>
                <a:ea typeface="Arial"/>
                <a:cs typeface="Arial"/>
                <a:sym typeface="Arial"/>
              </a:rPr>
              <a:t>the universe gently places her hands upon your shoulders, pulls you close, and whispers in your ear</a:t>
            </a:r>
            <a:r>
              <a:rPr lang="en-US" sz="2400">
                <a:solidFill>
                  <a:srgbClr val="202124"/>
                </a:solidFill>
                <a:highlight>
                  <a:srgbClr val="FFFFFF"/>
                </a:highlight>
                <a:latin typeface="Arial"/>
                <a:ea typeface="Arial"/>
                <a:cs typeface="Arial"/>
                <a:sym typeface="Arial"/>
              </a:rPr>
              <a:t>: I'm not screwing around. All of this pretending and performing – these coping mechanisms that you've developed to protect yourself from feeling inadequate and getting hurt – has to go’</a:t>
            </a:r>
            <a:endParaRPr sz="2400">
              <a:solidFill>
                <a:srgbClr val="202124"/>
              </a:solidFill>
              <a:highlight>
                <a:srgbClr val="FFFFFF"/>
              </a:highlight>
              <a:latin typeface="Arial"/>
              <a:ea typeface="Arial"/>
              <a:cs typeface="Arial"/>
              <a:sym typeface="Arial"/>
            </a:endParaRPr>
          </a:p>
          <a:p>
            <a:pPr marL="0" lvl="0" indent="0" algn="ctr" rtl="0">
              <a:lnSpc>
                <a:spcPct val="90000"/>
              </a:lnSpc>
              <a:spcBef>
                <a:spcPts val="1000"/>
              </a:spcBef>
              <a:spcAft>
                <a:spcPts val="0"/>
              </a:spcAft>
              <a:buSzPts val="1800"/>
              <a:buNone/>
            </a:pPr>
            <a:r>
              <a:rPr lang="en-US" sz="2400" b="1" i="1">
                <a:solidFill>
                  <a:srgbClr val="202124"/>
                </a:solidFill>
                <a:highlight>
                  <a:srgbClr val="FFFFFF"/>
                </a:highlight>
                <a:latin typeface="Arial"/>
                <a:ea typeface="Arial"/>
                <a:cs typeface="Arial"/>
                <a:sym typeface="Arial"/>
              </a:rPr>
              <a:t>Brene Brown, 2018</a:t>
            </a:r>
            <a:endParaRPr sz="2400" b="1" i="1">
              <a:solidFill>
                <a:srgbClr val="202124"/>
              </a:solidFill>
              <a:highlight>
                <a:srgbClr val="FFFFFF"/>
              </a:highlight>
              <a:latin typeface="Arial"/>
              <a:ea typeface="Arial"/>
              <a:cs typeface="Arial"/>
              <a:sym typeface="Arial"/>
            </a:endParaRPr>
          </a:p>
        </p:txBody>
      </p:sp>
      <p:pic>
        <p:nvPicPr>
          <p:cNvPr id="102" name="Google Shape;102;g35a4f779151_0_0"/>
          <p:cNvPicPr preferRelativeResize="0"/>
          <p:nvPr/>
        </p:nvPicPr>
        <p:blipFill rotWithShape="1">
          <a:blip r:embed="rId3">
            <a:alphaModFix/>
          </a:blip>
          <a:srcRect/>
          <a:stretch/>
        </p:blipFill>
        <p:spPr>
          <a:xfrm>
            <a:off x="10735825" y="5029050"/>
            <a:ext cx="1456175" cy="1828950"/>
          </a:xfrm>
          <a:prstGeom prst="rect">
            <a:avLst/>
          </a:prstGeom>
          <a:noFill/>
          <a:ln>
            <a:noFill/>
          </a:ln>
        </p:spPr>
      </p:pic>
      <p:sp>
        <p:nvSpPr>
          <p:cNvPr id="103" name="Google Shape;103;g35a4f779151_0_0"/>
          <p:cNvSpPr txBox="1"/>
          <p:nvPr/>
        </p:nvSpPr>
        <p:spPr>
          <a:xfrm>
            <a:off x="3165225" y="5101875"/>
            <a:ext cx="5539200" cy="997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600" b="1" i="0" u="none" strike="noStrike" kern="0" cap="none" spc="0" normalizeH="0" baseline="0" noProof="0">
                <a:ln>
                  <a:noFill/>
                </a:ln>
                <a:solidFill>
                  <a:srgbClr val="000000"/>
                </a:solidFill>
                <a:effectLst/>
                <a:uLnTx/>
                <a:uFillTx/>
                <a:latin typeface="Arial"/>
                <a:cs typeface="Arial"/>
                <a:sym typeface="Arial"/>
              </a:rPr>
              <a:t>What worked before will not work now and that’s not your fault</a:t>
            </a:r>
            <a:endParaRPr kumimoji="0" sz="26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pic>
        <p:nvPicPr>
          <p:cNvPr id="108" name="Google Shape;108;g337233fe225_0_7"/>
          <p:cNvPicPr preferRelativeResize="0"/>
          <p:nvPr/>
        </p:nvPicPr>
        <p:blipFill rotWithShape="1">
          <a:blip r:embed="rId3">
            <a:alphaModFix/>
          </a:blip>
          <a:srcRect/>
          <a:stretch/>
        </p:blipFill>
        <p:spPr>
          <a:xfrm>
            <a:off x="10735825" y="5325500"/>
            <a:ext cx="1456175" cy="1828950"/>
          </a:xfrm>
          <a:prstGeom prst="rect">
            <a:avLst/>
          </a:prstGeom>
          <a:noFill/>
          <a:ln>
            <a:noFill/>
          </a:ln>
        </p:spPr>
      </p:pic>
      <p:sp>
        <p:nvSpPr>
          <p:cNvPr id="109" name="Google Shape;109;g337233fe225_0_7"/>
          <p:cNvSpPr txBox="1"/>
          <p:nvPr/>
        </p:nvSpPr>
        <p:spPr>
          <a:xfrm>
            <a:off x="1181900" y="5340475"/>
            <a:ext cx="9411600" cy="112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0" name="Google Shape;110;g337233fe225_0_7"/>
          <p:cNvPicPr preferRelativeResize="0"/>
          <p:nvPr/>
        </p:nvPicPr>
        <p:blipFill rotWithShape="1">
          <a:blip r:embed="rId4">
            <a:alphaModFix/>
          </a:blip>
          <a:srcRect t="15101" b="12765"/>
          <a:stretch/>
        </p:blipFill>
        <p:spPr>
          <a:xfrm>
            <a:off x="1862475" y="1036000"/>
            <a:ext cx="8180851" cy="4946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55DBFF-79E8-4A74-F06E-527B0BB9EA7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856329E-3A94-CFEC-2925-561B3795B123}"/>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a:extLst>
              <a:ext uri="{FF2B5EF4-FFF2-40B4-BE49-F238E27FC236}">
                <a16:creationId xmlns:a16="http://schemas.microsoft.com/office/drawing/2014/main" id="{7BCAAB05-B146-4D64-2E69-2720DD7F79F7}"/>
              </a:ext>
            </a:extLst>
          </p:cNvPr>
          <p:cNvPicPr/>
          <p:nvPr/>
        </p:nvPicPr>
        <p:blipFill>
          <a:blip r:embed="rId2" cstate="print"/>
          <a:stretch>
            <a:fillRect/>
          </a:stretch>
        </p:blipFill>
        <p:spPr>
          <a:xfrm>
            <a:off x="0" y="-44245"/>
            <a:ext cx="1790700" cy="1264920"/>
          </a:xfrm>
          <a:prstGeom prst="rect">
            <a:avLst/>
          </a:prstGeom>
        </p:spPr>
      </p:pic>
      <p:pic>
        <p:nvPicPr>
          <p:cNvPr id="23" name="Picture 22">
            <a:extLst>
              <a:ext uri="{FF2B5EF4-FFF2-40B4-BE49-F238E27FC236}">
                <a16:creationId xmlns:a16="http://schemas.microsoft.com/office/drawing/2014/main" id="{BAE359AD-FD49-7E9F-3E03-0D15BA632A27}"/>
              </a:ext>
            </a:extLst>
          </p:cNvPr>
          <p:cNvPicPr>
            <a:picLocks noChangeAspect="1"/>
          </p:cNvPicPr>
          <p:nvPr/>
        </p:nvPicPr>
        <p:blipFill>
          <a:blip r:embed="rId3"/>
          <a:stretch>
            <a:fillRect/>
          </a:stretch>
        </p:blipFill>
        <p:spPr>
          <a:xfrm>
            <a:off x="206477" y="4979393"/>
            <a:ext cx="2590800" cy="1710074"/>
          </a:xfrm>
          <a:prstGeom prst="rect">
            <a:avLst/>
          </a:prstGeom>
        </p:spPr>
      </p:pic>
      <p:pic>
        <p:nvPicPr>
          <p:cNvPr id="8" name="Picture 7">
            <a:extLst>
              <a:ext uri="{FF2B5EF4-FFF2-40B4-BE49-F238E27FC236}">
                <a16:creationId xmlns:a16="http://schemas.microsoft.com/office/drawing/2014/main" id="{C85C2CA7-7DE9-4948-8078-C31572E541CB}"/>
              </a:ext>
            </a:extLst>
          </p:cNvPr>
          <p:cNvPicPr>
            <a:picLocks noChangeAspect="1"/>
          </p:cNvPicPr>
          <p:nvPr/>
        </p:nvPicPr>
        <p:blipFill>
          <a:blip r:embed="rId4"/>
          <a:stretch>
            <a:fillRect/>
          </a:stretch>
        </p:blipFill>
        <p:spPr>
          <a:xfrm>
            <a:off x="10209072" y="39799"/>
            <a:ext cx="1786283" cy="1261981"/>
          </a:xfrm>
          <a:prstGeom prst="rect">
            <a:avLst/>
          </a:prstGeom>
        </p:spPr>
      </p:pic>
      <p:sp>
        <p:nvSpPr>
          <p:cNvPr id="13" name="TextBox 12">
            <a:extLst>
              <a:ext uri="{FF2B5EF4-FFF2-40B4-BE49-F238E27FC236}">
                <a16:creationId xmlns:a16="http://schemas.microsoft.com/office/drawing/2014/main" id="{276435DA-5CE8-1BD2-DD68-6EF75E7520D3}"/>
              </a:ext>
            </a:extLst>
          </p:cNvPr>
          <p:cNvSpPr txBox="1"/>
          <p:nvPr/>
        </p:nvSpPr>
        <p:spPr>
          <a:xfrm>
            <a:off x="6698139" y="1549506"/>
            <a:ext cx="3769941" cy="3046988"/>
          </a:xfrm>
          <a:prstGeom prst="rect">
            <a:avLst/>
          </a:prstGeom>
          <a:noFill/>
        </p:spPr>
        <p:txBody>
          <a:bodyPr wrap="square" rtlCol="0">
            <a:spAutoFit/>
          </a:bodyPr>
          <a:lstStyle/>
          <a:p>
            <a:pPr algn="ctr"/>
            <a:r>
              <a:rPr kumimoji="0" lang="en-GB" sz="3200" b="1" i="0" u="none" strike="noStrike" kern="0" cap="none" spc="0" normalizeH="0" baseline="0" noProof="0" dirty="0">
                <a:ln>
                  <a:noFill/>
                </a:ln>
                <a:solidFill>
                  <a:prstClr val="white"/>
                </a:solidFill>
                <a:effectLst/>
                <a:uLnTx/>
                <a:uFillTx/>
                <a:latin typeface="Calibri"/>
                <a:ea typeface="+mj-ea"/>
                <a:cs typeface="Calibri"/>
              </a:rPr>
              <a:t>Welcome – </a:t>
            </a:r>
          </a:p>
          <a:p>
            <a:pPr algn="ctr"/>
            <a:r>
              <a:rPr kumimoji="0" lang="en-GB" sz="3200" b="1" i="0" u="none" strike="noStrike" kern="0" cap="none" spc="0" normalizeH="0" baseline="0" noProof="0" dirty="0">
                <a:ln>
                  <a:noFill/>
                </a:ln>
                <a:solidFill>
                  <a:prstClr val="white"/>
                </a:solidFill>
                <a:effectLst/>
                <a:uLnTx/>
                <a:uFillTx/>
                <a:latin typeface="Calibri"/>
                <a:ea typeface="+mj-ea"/>
                <a:cs typeface="Calibri"/>
              </a:rPr>
              <a:t>Gill Edwards WUN Advocate &amp; Manage</a:t>
            </a:r>
            <a:r>
              <a:rPr lang="en-GB" sz="3200" b="1" dirty="0" err="1">
                <a:solidFill>
                  <a:prstClr val="white"/>
                </a:solidFill>
                <a:latin typeface="Calibri"/>
                <a:ea typeface="+mj-ea"/>
                <a:cs typeface="Calibri"/>
              </a:rPr>
              <a:t>ment</a:t>
            </a:r>
            <a:r>
              <a:rPr lang="en-GB" sz="3200" b="1" dirty="0">
                <a:solidFill>
                  <a:prstClr val="white"/>
                </a:solidFill>
                <a:latin typeface="Calibri"/>
                <a:ea typeface="+mj-ea"/>
                <a:cs typeface="Calibri"/>
              </a:rPr>
              <a:t> Consultant </a:t>
            </a:r>
            <a:endParaRPr kumimoji="0" lang="en-GB" sz="3200" b="1" i="0" u="none" strike="noStrike" kern="0" cap="none" spc="0" normalizeH="0" baseline="0" noProof="0" dirty="0">
              <a:ln>
                <a:noFill/>
              </a:ln>
              <a:solidFill>
                <a:prstClr val="white"/>
              </a:solidFill>
              <a:effectLst/>
              <a:uLnTx/>
              <a:uFillTx/>
              <a:latin typeface="Calibri"/>
              <a:ea typeface="+mj-ea"/>
              <a:cs typeface="Calibri"/>
            </a:endParaRPr>
          </a:p>
          <a:p>
            <a:pPr algn="ctr"/>
            <a:r>
              <a:rPr kumimoji="0" lang="en-GB" sz="3200" b="1" i="0" u="none" strike="noStrike" kern="0" cap="none" spc="0" normalizeH="0" baseline="0" noProof="0" dirty="0" err="1">
                <a:ln>
                  <a:noFill/>
                </a:ln>
                <a:solidFill>
                  <a:prstClr val="white"/>
                </a:solidFill>
                <a:effectLst/>
                <a:uLnTx/>
                <a:uFillTx/>
                <a:latin typeface="Calibri"/>
                <a:ea typeface="+mj-ea"/>
                <a:cs typeface="Calibri"/>
              </a:rPr>
              <a:t>skewb</a:t>
            </a:r>
            <a:r>
              <a:rPr kumimoji="0" lang="en-GB" sz="3200" b="1" i="0" u="none" strike="noStrike" kern="0" cap="none" spc="0" normalizeH="0" baseline="0" noProof="0" dirty="0">
                <a:ln>
                  <a:noFill/>
                </a:ln>
                <a:solidFill>
                  <a:prstClr val="white"/>
                </a:solidFill>
                <a:effectLst/>
                <a:uLnTx/>
                <a:uFillTx/>
                <a:latin typeface="Calibri"/>
                <a:ea typeface="+mj-ea"/>
                <a:cs typeface="Calibri"/>
              </a:rPr>
              <a:t>.</a:t>
            </a:r>
          </a:p>
        </p:txBody>
      </p:sp>
      <p:pic>
        <p:nvPicPr>
          <p:cNvPr id="5" name="Picture 4">
            <a:extLst>
              <a:ext uri="{FF2B5EF4-FFF2-40B4-BE49-F238E27FC236}">
                <a16:creationId xmlns:a16="http://schemas.microsoft.com/office/drawing/2014/main" id="{9A51F361-4718-34ED-0B2C-9456728C5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997" y="1942796"/>
            <a:ext cx="2571750" cy="2571750"/>
          </a:xfrm>
          <a:prstGeom prst="rect">
            <a:avLst/>
          </a:prstGeom>
        </p:spPr>
      </p:pic>
      <p:pic>
        <p:nvPicPr>
          <p:cNvPr id="6" name="Picture 5">
            <a:extLst>
              <a:ext uri="{FF2B5EF4-FFF2-40B4-BE49-F238E27FC236}">
                <a16:creationId xmlns:a16="http://schemas.microsoft.com/office/drawing/2014/main" id="{86F111A5-DA52-5221-4439-0C7484B12360}"/>
              </a:ext>
            </a:extLst>
          </p:cNvPr>
          <p:cNvPicPr>
            <a:picLocks noChangeAspect="1"/>
          </p:cNvPicPr>
          <p:nvPr/>
        </p:nvPicPr>
        <p:blipFill>
          <a:blip r:embed="rId6"/>
          <a:stretch>
            <a:fillRect/>
          </a:stretch>
        </p:blipFill>
        <p:spPr>
          <a:xfrm>
            <a:off x="0" y="0"/>
            <a:ext cx="2045110" cy="2045110"/>
          </a:xfrm>
          <a:prstGeom prst="rect">
            <a:avLst/>
          </a:prstGeom>
        </p:spPr>
      </p:pic>
      <p:pic>
        <p:nvPicPr>
          <p:cNvPr id="10" name="Picture 9">
            <a:extLst>
              <a:ext uri="{FF2B5EF4-FFF2-40B4-BE49-F238E27FC236}">
                <a16:creationId xmlns:a16="http://schemas.microsoft.com/office/drawing/2014/main" id="{D4B240E1-ED8C-5803-11E6-4CF366389BDA}"/>
              </a:ext>
            </a:extLst>
          </p:cNvPr>
          <p:cNvPicPr>
            <a:picLocks noChangeAspect="1"/>
          </p:cNvPicPr>
          <p:nvPr/>
        </p:nvPicPr>
        <p:blipFill>
          <a:blip r:embed="rId7"/>
          <a:stretch>
            <a:fillRect/>
          </a:stretch>
        </p:blipFill>
        <p:spPr>
          <a:xfrm>
            <a:off x="10313392" y="4979392"/>
            <a:ext cx="1878607" cy="1878607"/>
          </a:xfrm>
          <a:prstGeom prst="rect">
            <a:avLst/>
          </a:prstGeom>
        </p:spPr>
      </p:pic>
    </p:spTree>
    <p:extLst>
      <p:ext uri="{BB962C8B-B14F-4D97-AF65-F5344CB8AC3E}">
        <p14:creationId xmlns:p14="http://schemas.microsoft.com/office/powerpoint/2010/main" val="270157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pic>
        <p:nvPicPr>
          <p:cNvPr id="115" name="Google Shape;115;g2e7ce1f89da_0_205"/>
          <p:cNvPicPr preferRelativeResize="0"/>
          <p:nvPr/>
        </p:nvPicPr>
        <p:blipFill rotWithShape="1">
          <a:blip r:embed="rId3">
            <a:alphaModFix/>
          </a:blip>
          <a:srcRect/>
          <a:stretch/>
        </p:blipFill>
        <p:spPr>
          <a:xfrm>
            <a:off x="-221650" y="-220650"/>
            <a:ext cx="9197475" cy="7725901"/>
          </a:xfrm>
          <a:prstGeom prst="rect">
            <a:avLst/>
          </a:prstGeom>
          <a:noFill/>
          <a:ln>
            <a:noFill/>
          </a:ln>
        </p:spPr>
      </p:pic>
      <p:pic>
        <p:nvPicPr>
          <p:cNvPr id="116" name="Google Shape;116;g2e7ce1f89da_0_205"/>
          <p:cNvPicPr preferRelativeResize="0"/>
          <p:nvPr/>
        </p:nvPicPr>
        <p:blipFill rotWithShape="1">
          <a:blip r:embed="rId4">
            <a:alphaModFix/>
          </a:blip>
          <a:srcRect/>
          <a:stretch/>
        </p:blipFill>
        <p:spPr>
          <a:xfrm>
            <a:off x="10735825" y="5325500"/>
            <a:ext cx="1456175" cy="1828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grpSp>
        <p:nvGrpSpPr>
          <p:cNvPr id="121" name="Google Shape;121;g2e7ce1f89da_0_226"/>
          <p:cNvGrpSpPr/>
          <p:nvPr/>
        </p:nvGrpSpPr>
        <p:grpSpPr>
          <a:xfrm>
            <a:off x="103539" y="625612"/>
            <a:ext cx="8201763" cy="6098543"/>
            <a:chOff x="2241375" y="728100"/>
            <a:chExt cx="7847826" cy="5896300"/>
          </a:xfrm>
        </p:grpSpPr>
        <p:pic>
          <p:nvPicPr>
            <p:cNvPr id="122" name="Google Shape;122;g2e7ce1f89da_0_226"/>
            <p:cNvPicPr preferRelativeResize="0"/>
            <p:nvPr/>
          </p:nvPicPr>
          <p:blipFill rotWithShape="1">
            <a:blip r:embed="rId3">
              <a:alphaModFix/>
            </a:blip>
            <a:srcRect l="10184" t="8785" b="10606"/>
            <a:stretch/>
          </p:blipFill>
          <p:spPr>
            <a:xfrm>
              <a:off x="2241375" y="728100"/>
              <a:ext cx="7847826" cy="5282250"/>
            </a:xfrm>
            <a:prstGeom prst="rect">
              <a:avLst/>
            </a:prstGeom>
            <a:noFill/>
            <a:ln>
              <a:noFill/>
            </a:ln>
          </p:spPr>
        </p:pic>
        <p:sp>
          <p:nvSpPr>
            <p:cNvPr id="123" name="Google Shape;123;g2e7ce1f89da_0_226"/>
            <p:cNvSpPr txBox="1"/>
            <p:nvPr/>
          </p:nvSpPr>
          <p:spPr>
            <a:xfrm>
              <a:off x="5367900" y="6295900"/>
              <a:ext cx="837600" cy="32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000000"/>
                  </a:solidFill>
                  <a:effectLst/>
                  <a:uLnTx/>
                  <a:uFillTx/>
                  <a:latin typeface="Calibri"/>
                  <a:ea typeface="Calibri"/>
                  <a:cs typeface="Calibri"/>
                  <a:sym typeface="Calibri"/>
                </a:rPr>
                <a:t>AGE</a:t>
              </a: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g2e7ce1f89da_0_226"/>
            <p:cNvSpPr txBox="1"/>
            <p:nvPr/>
          </p:nvSpPr>
          <p:spPr>
            <a:xfrm>
              <a:off x="2241375" y="5910400"/>
              <a:ext cx="728100" cy="32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Calibri"/>
                  <a:ea typeface="Calibri"/>
                  <a:cs typeface="Calibri"/>
                  <a:sym typeface="Calibri"/>
                </a:rPr>
                <a:t>35</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g2e7ce1f89da_0_226"/>
            <p:cNvSpPr txBox="1"/>
            <p:nvPr/>
          </p:nvSpPr>
          <p:spPr>
            <a:xfrm>
              <a:off x="5477400" y="5910400"/>
              <a:ext cx="728100" cy="328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Calibri"/>
                  <a:ea typeface="Calibri"/>
                  <a:cs typeface="Calibri"/>
                  <a:sym typeface="Calibri"/>
                </a:rPr>
                <a:t>45</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26;g2e7ce1f89da_0_226"/>
            <p:cNvSpPr txBox="1"/>
            <p:nvPr/>
          </p:nvSpPr>
          <p:spPr>
            <a:xfrm>
              <a:off x="9108200" y="5910400"/>
              <a:ext cx="728100" cy="485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Calibri"/>
                  <a:ea typeface="Calibri"/>
                  <a:cs typeface="Calibri"/>
                  <a:sym typeface="Calibri"/>
                </a:rPr>
                <a:t>52</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7" name="Google Shape;127;g2e7ce1f89da_0_226"/>
          <p:cNvSpPr txBox="1"/>
          <p:nvPr/>
        </p:nvSpPr>
        <p:spPr>
          <a:xfrm>
            <a:off x="103550" y="11800"/>
            <a:ext cx="7536900" cy="613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Hormone Timeline</a:t>
            </a: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8" name="Google Shape;128;g2e7ce1f89da_0_226"/>
          <p:cNvPicPr preferRelativeResize="0"/>
          <p:nvPr/>
        </p:nvPicPr>
        <p:blipFill rotWithShape="1">
          <a:blip r:embed="rId4">
            <a:alphaModFix/>
          </a:blip>
          <a:srcRect l="15883" t="13868" r="15943" b="20641"/>
          <a:stretch/>
        </p:blipFill>
        <p:spPr>
          <a:xfrm>
            <a:off x="7294100" y="1364525"/>
            <a:ext cx="5086651" cy="3664525"/>
          </a:xfrm>
          <a:prstGeom prst="rect">
            <a:avLst/>
          </a:prstGeom>
          <a:noFill/>
          <a:ln>
            <a:noFill/>
          </a:ln>
        </p:spPr>
      </p:pic>
      <p:pic>
        <p:nvPicPr>
          <p:cNvPr id="129" name="Google Shape;129;g2e7ce1f89da_0_226"/>
          <p:cNvPicPr preferRelativeResize="0"/>
          <p:nvPr/>
        </p:nvPicPr>
        <p:blipFill rotWithShape="1">
          <a:blip r:embed="rId5">
            <a:alphaModFix/>
          </a:blip>
          <a:srcRect/>
          <a:stretch/>
        </p:blipFill>
        <p:spPr>
          <a:xfrm>
            <a:off x="10735825" y="5325500"/>
            <a:ext cx="1456175" cy="1828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g2e7ce1f89da_0_18"/>
          <p:cNvSpPr txBox="1"/>
          <p:nvPr/>
        </p:nvSpPr>
        <p:spPr>
          <a:xfrm>
            <a:off x="0" y="156725"/>
            <a:ext cx="12192000" cy="692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3300" b="1" i="0" u="none" strike="noStrike" kern="0" cap="none" spc="0" normalizeH="0" baseline="0" noProof="0">
                <a:ln>
                  <a:noFill/>
                </a:ln>
                <a:solidFill>
                  <a:srgbClr val="000000"/>
                </a:solidFill>
                <a:effectLst/>
                <a:uLnTx/>
                <a:uFillTx/>
                <a:latin typeface="Calibri"/>
                <a:ea typeface="Calibri"/>
                <a:cs typeface="Calibri"/>
                <a:sym typeface="Calibri"/>
              </a:rPr>
              <a:t>Changes and Symptoms</a:t>
            </a:r>
            <a:endParaRPr kumimoji="0" sz="33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5" name="Google Shape;135;g2e7ce1f89da_0_18"/>
          <p:cNvPicPr preferRelativeResize="0"/>
          <p:nvPr/>
        </p:nvPicPr>
        <p:blipFill rotWithShape="1">
          <a:blip r:embed="rId3">
            <a:alphaModFix/>
          </a:blip>
          <a:srcRect/>
          <a:stretch/>
        </p:blipFill>
        <p:spPr>
          <a:xfrm>
            <a:off x="279125" y="1110900"/>
            <a:ext cx="5747101" cy="5747101"/>
          </a:xfrm>
          <a:prstGeom prst="rect">
            <a:avLst/>
          </a:prstGeom>
          <a:noFill/>
          <a:ln>
            <a:noFill/>
          </a:ln>
        </p:spPr>
      </p:pic>
      <p:pic>
        <p:nvPicPr>
          <p:cNvPr id="136" name="Google Shape;136;g2e7ce1f89da_0_18"/>
          <p:cNvPicPr preferRelativeResize="0"/>
          <p:nvPr/>
        </p:nvPicPr>
        <p:blipFill rotWithShape="1">
          <a:blip r:embed="rId4">
            <a:alphaModFix/>
          </a:blip>
          <a:srcRect r="64698" b="66693"/>
          <a:stretch/>
        </p:blipFill>
        <p:spPr>
          <a:xfrm>
            <a:off x="453004" y="1036900"/>
            <a:ext cx="1938295" cy="1828950"/>
          </a:xfrm>
          <a:prstGeom prst="rect">
            <a:avLst/>
          </a:prstGeom>
          <a:noFill/>
          <a:ln>
            <a:noFill/>
          </a:ln>
        </p:spPr>
      </p:pic>
      <p:pic>
        <p:nvPicPr>
          <p:cNvPr id="137" name="Google Shape;137;g2e7ce1f89da_0_18"/>
          <p:cNvPicPr preferRelativeResize="0"/>
          <p:nvPr/>
        </p:nvPicPr>
        <p:blipFill rotWithShape="1">
          <a:blip r:embed="rId5">
            <a:alphaModFix/>
          </a:blip>
          <a:srcRect/>
          <a:stretch/>
        </p:blipFill>
        <p:spPr>
          <a:xfrm>
            <a:off x="10735825" y="5029050"/>
            <a:ext cx="1456175" cy="1828950"/>
          </a:xfrm>
          <a:prstGeom prst="rect">
            <a:avLst/>
          </a:prstGeom>
          <a:noFill/>
          <a:ln>
            <a:noFill/>
          </a:ln>
        </p:spPr>
      </p:pic>
      <p:pic>
        <p:nvPicPr>
          <p:cNvPr id="138" name="Google Shape;138;g2e7ce1f89da_0_18"/>
          <p:cNvPicPr preferRelativeResize="0"/>
          <p:nvPr/>
        </p:nvPicPr>
        <p:blipFill rotWithShape="1">
          <a:blip r:embed="rId6">
            <a:alphaModFix/>
          </a:blip>
          <a:srcRect/>
          <a:stretch/>
        </p:blipFill>
        <p:spPr>
          <a:xfrm>
            <a:off x="8808950" y="948475"/>
            <a:ext cx="3270999" cy="3270999"/>
          </a:xfrm>
          <a:prstGeom prst="rect">
            <a:avLst/>
          </a:prstGeom>
          <a:noFill/>
          <a:ln>
            <a:noFill/>
          </a:ln>
        </p:spPr>
      </p:pic>
      <p:pic>
        <p:nvPicPr>
          <p:cNvPr id="139" name="Google Shape;139;g2e7ce1f89da_0_18"/>
          <p:cNvPicPr preferRelativeResize="0"/>
          <p:nvPr/>
        </p:nvPicPr>
        <p:blipFill rotWithShape="1">
          <a:blip r:embed="rId7">
            <a:alphaModFix/>
          </a:blip>
          <a:srcRect/>
          <a:stretch/>
        </p:blipFill>
        <p:spPr>
          <a:xfrm>
            <a:off x="6026225" y="2195750"/>
            <a:ext cx="3431500" cy="3431500"/>
          </a:xfrm>
          <a:prstGeom prst="rect">
            <a:avLst/>
          </a:prstGeom>
          <a:noFill/>
          <a:ln>
            <a:noFill/>
          </a:ln>
        </p:spPr>
      </p:pic>
      <p:sp>
        <p:nvSpPr>
          <p:cNvPr id="140" name="Google Shape;140;g2e7ce1f89da_0_18"/>
          <p:cNvSpPr txBox="1"/>
          <p:nvPr/>
        </p:nvSpPr>
        <p:spPr>
          <a:xfrm>
            <a:off x="6284150" y="5627250"/>
            <a:ext cx="4052100" cy="828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Mood Changes - 69%</a:t>
            </a: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1" name="Google Shape;141;g2e7ce1f89da_0_18"/>
          <p:cNvGrpSpPr/>
          <p:nvPr/>
        </p:nvGrpSpPr>
        <p:grpSpPr>
          <a:xfrm>
            <a:off x="7015378" y="1274118"/>
            <a:ext cx="1938352" cy="723576"/>
            <a:chOff x="6487350" y="662950"/>
            <a:chExt cx="3298200" cy="1231200"/>
          </a:xfrm>
        </p:grpSpPr>
        <p:sp>
          <p:nvSpPr>
            <p:cNvPr id="142" name="Google Shape;142;g2e7ce1f89da_0_18"/>
            <p:cNvSpPr/>
            <p:nvPr/>
          </p:nvSpPr>
          <p:spPr>
            <a:xfrm>
              <a:off x="6487350" y="662950"/>
              <a:ext cx="3298200" cy="1231200"/>
            </a:xfrm>
            <a:prstGeom prst="ellipse">
              <a:avLst/>
            </a:prstGeom>
            <a:solidFill>
              <a:srgbClr val="7E8DC7"/>
            </a:solidFill>
            <a:ln w="5600" cap="flat" cmpd="sng">
              <a:solidFill>
                <a:srgbClr val="D672D5"/>
              </a:solidFill>
              <a:prstDash val="solid"/>
              <a:round/>
              <a:headEnd type="none" w="sm" len="sm"/>
              <a:tailEnd type="none" w="sm" len="sm"/>
            </a:ln>
          </p:spPr>
          <p:txBody>
            <a:bodyPr spcFirstLastPara="1" wrap="square" lIns="53725" tIns="53725" rIns="53725" bIns="537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23"/>
                <a:buFont typeface="Arial"/>
                <a:buNone/>
                <a:tabLst/>
                <a:defRPr/>
              </a:pPr>
              <a:endParaRPr kumimoji="0" sz="822"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g2e7ce1f89da_0_18"/>
            <p:cNvSpPr txBox="1"/>
            <p:nvPr/>
          </p:nvSpPr>
          <p:spPr>
            <a:xfrm>
              <a:off x="6916125" y="911950"/>
              <a:ext cx="2469900" cy="733200"/>
            </a:xfrm>
            <a:prstGeom prst="rect">
              <a:avLst/>
            </a:prstGeom>
            <a:solidFill>
              <a:srgbClr val="7E8DC7"/>
            </a:solidFill>
            <a:ln>
              <a:noFill/>
            </a:ln>
          </p:spPr>
          <p:txBody>
            <a:bodyPr spcFirstLastPara="1" wrap="square" lIns="53725" tIns="53725" rIns="53725" bIns="537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46"/>
                <a:buFont typeface="Arial"/>
                <a:buNone/>
                <a:tabLst/>
                <a:defRPr/>
              </a:pPr>
              <a:r>
                <a:rPr kumimoji="0" lang="en-US" sz="1645" b="1" i="0" u="none" strike="noStrike" kern="0" cap="none" spc="0" normalizeH="0" baseline="0" noProof="0">
                  <a:ln>
                    <a:noFill/>
                  </a:ln>
                  <a:solidFill>
                    <a:srgbClr val="434343"/>
                  </a:solidFill>
                  <a:effectLst/>
                  <a:uLnTx/>
                  <a:uFillTx/>
                  <a:latin typeface="Calibri"/>
                  <a:ea typeface="Calibri"/>
                  <a:cs typeface="Calibri"/>
                  <a:sym typeface="Calibri"/>
                </a:rPr>
                <a:t>Balance</a:t>
              </a:r>
              <a:endParaRPr kumimoji="0" sz="1645"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pic>
        <p:nvPicPr>
          <p:cNvPr id="148" name="Google Shape;148;g2e996c6dc37_0_16"/>
          <p:cNvPicPr preferRelativeResize="0"/>
          <p:nvPr/>
        </p:nvPicPr>
        <p:blipFill rotWithShape="1">
          <a:blip r:embed="rId3">
            <a:alphaModFix/>
          </a:blip>
          <a:srcRect/>
          <a:stretch/>
        </p:blipFill>
        <p:spPr>
          <a:xfrm>
            <a:off x="2108275" y="152400"/>
            <a:ext cx="7817268" cy="6553199"/>
          </a:xfrm>
          <a:prstGeom prst="rect">
            <a:avLst/>
          </a:prstGeom>
          <a:noFill/>
          <a:ln>
            <a:noFill/>
          </a:ln>
        </p:spPr>
      </p:pic>
      <p:pic>
        <p:nvPicPr>
          <p:cNvPr id="149" name="Google Shape;149;g2e996c6dc37_0_16"/>
          <p:cNvPicPr preferRelativeResize="0"/>
          <p:nvPr/>
        </p:nvPicPr>
        <p:blipFill rotWithShape="1">
          <a:blip r:embed="rId4">
            <a:alphaModFix/>
          </a:blip>
          <a:srcRect/>
          <a:stretch/>
        </p:blipFill>
        <p:spPr>
          <a:xfrm>
            <a:off x="10735825" y="5325500"/>
            <a:ext cx="1456175" cy="1828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g13cdb1be3f5_0_124"/>
          <p:cNvSpPr txBox="1"/>
          <p:nvPr/>
        </p:nvSpPr>
        <p:spPr>
          <a:xfrm>
            <a:off x="6089025" y="1198300"/>
            <a:ext cx="32745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g13cdb1be3f5_0_124"/>
          <p:cNvSpPr txBox="1"/>
          <p:nvPr/>
        </p:nvSpPr>
        <p:spPr>
          <a:xfrm>
            <a:off x="6311975" y="1435175"/>
            <a:ext cx="80259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56" name="Google Shape;156;g13cdb1be3f5_0_124"/>
          <p:cNvPicPr preferRelativeResize="0"/>
          <p:nvPr/>
        </p:nvPicPr>
        <p:blipFill rotWithShape="1">
          <a:blip r:embed="rId3">
            <a:alphaModFix/>
          </a:blip>
          <a:srcRect/>
          <a:stretch/>
        </p:blipFill>
        <p:spPr>
          <a:xfrm>
            <a:off x="10735825" y="5325500"/>
            <a:ext cx="1456175" cy="1828950"/>
          </a:xfrm>
          <a:prstGeom prst="rect">
            <a:avLst/>
          </a:prstGeom>
          <a:noFill/>
          <a:ln>
            <a:noFill/>
          </a:ln>
        </p:spPr>
      </p:pic>
      <p:pic>
        <p:nvPicPr>
          <p:cNvPr id="157" name="Google Shape;157;g13cdb1be3f5_0_124"/>
          <p:cNvPicPr preferRelativeResize="0"/>
          <p:nvPr/>
        </p:nvPicPr>
        <p:blipFill rotWithShape="1">
          <a:blip r:embed="rId4">
            <a:alphaModFix/>
          </a:blip>
          <a:srcRect/>
          <a:stretch/>
        </p:blipFill>
        <p:spPr>
          <a:xfrm>
            <a:off x="2538425" y="76200"/>
            <a:ext cx="6705601" cy="6705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g3b466347ea1_1_123"/>
          <p:cNvSpPr txBox="1"/>
          <p:nvPr/>
        </p:nvSpPr>
        <p:spPr>
          <a:xfrm>
            <a:off x="1800400" y="1314750"/>
            <a:ext cx="9963600" cy="3714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400" b="1" i="0" u="none" strike="noStrike" kern="0" cap="none" spc="0" normalizeH="0" baseline="0" noProof="0">
                <a:ln>
                  <a:noFill/>
                </a:ln>
                <a:solidFill>
                  <a:srgbClr val="000000"/>
                </a:solidFill>
                <a:effectLst/>
                <a:uLnTx/>
                <a:uFillTx/>
                <a:latin typeface="Arial"/>
                <a:cs typeface="Arial"/>
                <a:sym typeface="Arial"/>
              </a:rPr>
              <a:t>Stress is not just emotional - it’s physiological</a:t>
            </a:r>
            <a:endParaRPr kumimoji="0" sz="3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Your nervous system doesn’t know the difference between a deadline and a threat - it just responds, which exacerbates everything</a:t>
            </a:r>
            <a:endParaRPr kumimoji="0" sz="2800" b="1" i="0" u="none" strike="noStrike" kern="0" cap="none" spc="0" normalizeH="0" baseline="0" noProof="0">
              <a:ln>
                <a:noFill/>
              </a:ln>
              <a:solidFill>
                <a:srgbClr val="000000"/>
              </a:solidFill>
              <a:effectLst/>
              <a:uLnTx/>
              <a:uFillTx/>
              <a:latin typeface="Arial"/>
              <a:cs typeface="Arial"/>
              <a:sym typeface="Arial"/>
            </a:endParaRPr>
          </a:p>
        </p:txBody>
      </p:sp>
      <p:pic>
        <p:nvPicPr>
          <p:cNvPr id="163" name="Google Shape;163;g3b466347ea1_1_123"/>
          <p:cNvPicPr preferRelativeResize="0"/>
          <p:nvPr/>
        </p:nvPicPr>
        <p:blipFill rotWithShape="1">
          <a:blip r:embed="rId3">
            <a:alphaModFix/>
          </a:blip>
          <a:srcRect/>
          <a:stretch/>
        </p:blipFill>
        <p:spPr>
          <a:xfrm>
            <a:off x="10735825" y="5029050"/>
            <a:ext cx="1456175" cy="1828950"/>
          </a:xfrm>
          <a:prstGeom prst="rect">
            <a:avLst/>
          </a:prstGeom>
          <a:noFill/>
          <a:ln>
            <a:noFill/>
          </a:ln>
        </p:spPr>
      </p:pic>
      <p:sp>
        <p:nvSpPr>
          <p:cNvPr id="164" name="Google Shape;164;g3b466347ea1_1_123"/>
          <p:cNvSpPr txBox="1"/>
          <p:nvPr/>
        </p:nvSpPr>
        <p:spPr>
          <a:xfrm rot="-5400000">
            <a:off x="-2693550" y="2674800"/>
            <a:ext cx="6895500" cy="1508400"/>
          </a:xfrm>
          <a:prstGeom prst="rect">
            <a:avLst/>
          </a:prstGeom>
          <a:solidFill>
            <a:srgbClr val="7E8DC7">
              <a:alpha val="40780"/>
            </a:srgbClr>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LIFESTYLE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g3b466347ea1_1_152"/>
          <p:cNvSpPr txBox="1"/>
          <p:nvPr/>
        </p:nvSpPr>
        <p:spPr>
          <a:xfrm rot="-5400000">
            <a:off x="-3175825" y="3040350"/>
            <a:ext cx="6858000" cy="83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600"/>
              <a:buFont typeface="Arial"/>
              <a:buNone/>
              <a:tabLst/>
              <a:defRPr/>
            </a:pP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0" name="Google Shape;170;g3b466347ea1_1_152"/>
          <p:cNvGrpSpPr/>
          <p:nvPr/>
        </p:nvGrpSpPr>
        <p:grpSpPr>
          <a:xfrm>
            <a:off x="1583687" y="1149803"/>
            <a:ext cx="4841927" cy="1820668"/>
            <a:chOff x="1583750" y="1149850"/>
            <a:chExt cx="3708300" cy="1394400"/>
          </a:xfrm>
        </p:grpSpPr>
        <p:sp>
          <p:nvSpPr>
            <p:cNvPr id="171" name="Google Shape;171;g3b466347ea1_1_152"/>
            <p:cNvSpPr/>
            <p:nvPr/>
          </p:nvSpPr>
          <p:spPr>
            <a:xfrm>
              <a:off x="1583750" y="1149850"/>
              <a:ext cx="3708300" cy="1394400"/>
            </a:xfrm>
            <a:prstGeom prst="ellipse">
              <a:avLst/>
            </a:prstGeom>
            <a:solidFill>
              <a:srgbClr val="6DDAB3"/>
            </a:solidFill>
            <a:ln w="12425" cap="flat" cmpd="sng">
              <a:solidFill>
                <a:srgbClr val="6DDAB3"/>
              </a:solidFill>
              <a:prstDash val="solid"/>
              <a:round/>
              <a:headEnd type="none" w="sm" len="sm"/>
              <a:tailEnd type="none" w="sm" len="sm"/>
            </a:ln>
          </p:spPr>
          <p:txBody>
            <a:bodyPr spcFirstLastPara="1" wrap="square" lIns="119375" tIns="119375" rIns="119375" bIns="1193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28"/>
                <a:buFont typeface="Arial"/>
                <a:buNone/>
                <a:tabLst/>
                <a:defRPr/>
              </a:pPr>
              <a:endParaRPr kumimoji="0" sz="1828"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g3b466347ea1_1_152"/>
            <p:cNvSpPr txBox="1"/>
            <p:nvPr/>
          </p:nvSpPr>
          <p:spPr>
            <a:xfrm>
              <a:off x="2025500" y="1337050"/>
              <a:ext cx="2769600" cy="1003500"/>
            </a:xfrm>
            <a:prstGeom prst="rect">
              <a:avLst/>
            </a:prstGeom>
            <a:noFill/>
            <a:ln>
              <a:noFill/>
            </a:ln>
          </p:spPr>
          <p:txBody>
            <a:bodyPr spcFirstLastPara="1" wrap="square" lIns="119375" tIns="119375" rIns="119375" bIns="1193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56"/>
                <a:buFont typeface="Arial"/>
                <a:buNone/>
                <a:tabLst/>
                <a:defRPr/>
              </a:pPr>
              <a:r>
                <a:rPr kumimoji="0" lang="en-US" sz="3656" b="1" i="0" u="none" strike="noStrike" kern="0" cap="none" spc="0" normalizeH="0" baseline="0" noProof="0">
                  <a:ln>
                    <a:noFill/>
                  </a:ln>
                  <a:solidFill>
                    <a:srgbClr val="434343"/>
                  </a:solidFill>
                  <a:effectLst/>
                  <a:uLnTx/>
                  <a:uFillTx/>
                  <a:latin typeface="Calibri"/>
                  <a:ea typeface="Calibri"/>
                  <a:cs typeface="Calibri"/>
                  <a:sym typeface="Calibri"/>
                </a:rPr>
                <a:t>Nervous System Regulation</a:t>
              </a:r>
              <a:endParaRPr kumimoji="0" sz="3656"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173" name="Google Shape;173;g3b466347ea1_1_152"/>
          <p:cNvGrpSpPr/>
          <p:nvPr/>
        </p:nvGrpSpPr>
        <p:grpSpPr>
          <a:xfrm>
            <a:off x="6209250" y="105850"/>
            <a:ext cx="3298200" cy="1231200"/>
            <a:chOff x="6487350" y="662950"/>
            <a:chExt cx="3298200" cy="1231200"/>
          </a:xfrm>
        </p:grpSpPr>
        <p:sp>
          <p:nvSpPr>
            <p:cNvPr id="174" name="Google Shape;174;g3b466347ea1_1_152"/>
            <p:cNvSpPr/>
            <p:nvPr/>
          </p:nvSpPr>
          <p:spPr>
            <a:xfrm>
              <a:off x="6487350" y="662950"/>
              <a:ext cx="3298200" cy="12312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175;g3b466347ea1_1_152"/>
            <p:cNvSpPr txBox="1"/>
            <p:nvPr/>
          </p:nvSpPr>
          <p:spPr>
            <a:xfrm>
              <a:off x="6916125" y="911950"/>
              <a:ext cx="24699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Outside</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176" name="Google Shape;176;g3b466347ea1_1_152"/>
          <p:cNvGrpSpPr/>
          <p:nvPr/>
        </p:nvGrpSpPr>
        <p:grpSpPr>
          <a:xfrm>
            <a:off x="6300575" y="2340538"/>
            <a:ext cx="3298200" cy="1231200"/>
            <a:chOff x="4446900" y="2813400"/>
            <a:chExt cx="3298200" cy="1231200"/>
          </a:xfrm>
        </p:grpSpPr>
        <p:sp>
          <p:nvSpPr>
            <p:cNvPr id="177" name="Google Shape;177;g3b466347ea1_1_152"/>
            <p:cNvSpPr/>
            <p:nvPr/>
          </p:nvSpPr>
          <p:spPr>
            <a:xfrm>
              <a:off x="4446900" y="2813400"/>
              <a:ext cx="3298200" cy="1231200"/>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78;g3b466347ea1_1_152"/>
            <p:cNvSpPr txBox="1"/>
            <p:nvPr/>
          </p:nvSpPr>
          <p:spPr>
            <a:xfrm>
              <a:off x="4737100" y="3062400"/>
              <a:ext cx="26298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Connection</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179" name="Google Shape;179;g3b466347ea1_1_152"/>
          <p:cNvGrpSpPr/>
          <p:nvPr/>
        </p:nvGrpSpPr>
        <p:grpSpPr>
          <a:xfrm>
            <a:off x="8773975" y="1223200"/>
            <a:ext cx="3298200" cy="1231200"/>
            <a:chOff x="8404950" y="3527875"/>
            <a:chExt cx="3298200" cy="1231200"/>
          </a:xfrm>
        </p:grpSpPr>
        <p:sp>
          <p:nvSpPr>
            <p:cNvPr id="180" name="Google Shape;180;g3b466347ea1_1_152"/>
            <p:cNvSpPr/>
            <p:nvPr/>
          </p:nvSpPr>
          <p:spPr>
            <a:xfrm>
              <a:off x="8404950" y="3527875"/>
              <a:ext cx="3298200" cy="12312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 name="Google Shape;181;g3b466347ea1_1_152"/>
            <p:cNvSpPr txBox="1"/>
            <p:nvPr/>
          </p:nvSpPr>
          <p:spPr>
            <a:xfrm>
              <a:off x="8996425" y="3776875"/>
              <a:ext cx="22185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Breathwork</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182" name="Google Shape;182;g3b466347ea1_1_152"/>
          <p:cNvGrpSpPr/>
          <p:nvPr/>
        </p:nvGrpSpPr>
        <p:grpSpPr>
          <a:xfrm>
            <a:off x="1751125" y="4131950"/>
            <a:ext cx="3298200" cy="1231200"/>
            <a:chOff x="1583750" y="4759075"/>
            <a:chExt cx="3298200" cy="1231200"/>
          </a:xfrm>
        </p:grpSpPr>
        <p:sp>
          <p:nvSpPr>
            <p:cNvPr id="183" name="Google Shape;183;g3b466347ea1_1_152"/>
            <p:cNvSpPr/>
            <p:nvPr/>
          </p:nvSpPr>
          <p:spPr>
            <a:xfrm>
              <a:off x="1583750" y="4759075"/>
              <a:ext cx="3298200" cy="12312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g3b466347ea1_1_152"/>
            <p:cNvSpPr txBox="1"/>
            <p:nvPr/>
          </p:nvSpPr>
          <p:spPr>
            <a:xfrm>
              <a:off x="1720850" y="4986700"/>
              <a:ext cx="3074100" cy="1003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Sleep</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185" name="Google Shape;185;g3b466347ea1_1_152"/>
          <p:cNvGrpSpPr/>
          <p:nvPr/>
        </p:nvGrpSpPr>
        <p:grpSpPr>
          <a:xfrm>
            <a:off x="5292048" y="5358938"/>
            <a:ext cx="3481910" cy="1299778"/>
            <a:chOff x="5796275" y="5305075"/>
            <a:chExt cx="3298200" cy="1231200"/>
          </a:xfrm>
        </p:grpSpPr>
        <p:sp>
          <p:nvSpPr>
            <p:cNvPr id="186" name="Google Shape;186;g3b466347ea1_1_152"/>
            <p:cNvSpPr/>
            <p:nvPr/>
          </p:nvSpPr>
          <p:spPr>
            <a:xfrm>
              <a:off x="5796275" y="5305075"/>
              <a:ext cx="3298200" cy="1231200"/>
            </a:xfrm>
            <a:prstGeom prst="ellipse">
              <a:avLst/>
            </a:prstGeom>
            <a:solidFill>
              <a:srgbClr val="7E8DC7"/>
            </a:solidFill>
            <a:ln w="10050" cap="flat" cmpd="sng">
              <a:solidFill>
                <a:srgbClr val="7E8DC7"/>
              </a:solidFill>
              <a:prstDash val="solid"/>
              <a:round/>
              <a:headEnd type="none" w="sm" len="sm"/>
              <a:tailEnd type="none" w="sm" len="sm"/>
            </a:ln>
          </p:spPr>
          <p:txBody>
            <a:bodyPr spcFirstLastPara="1" wrap="square" lIns="96525" tIns="96525" rIns="96525" bIns="965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78"/>
                <a:buFont typeface="Arial"/>
                <a:buNone/>
                <a:tabLst/>
                <a:defRPr/>
              </a:pPr>
              <a:endParaRPr kumimoji="0" sz="147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187;g3b466347ea1_1_152"/>
            <p:cNvSpPr txBox="1"/>
            <p:nvPr/>
          </p:nvSpPr>
          <p:spPr>
            <a:xfrm>
              <a:off x="6144175" y="5554075"/>
              <a:ext cx="2629800" cy="733200"/>
            </a:xfrm>
            <a:prstGeom prst="rect">
              <a:avLst/>
            </a:prstGeom>
            <a:noFill/>
            <a:ln>
              <a:noFill/>
            </a:ln>
          </p:spPr>
          <p:txBody>
            <a:bodyPr spcFirstLastPara="1" wrap="square" lIns="96525" tIns="96525" rIns="96525" bIns="965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956"/>
                <a:buFont typeface="Arial"/>
                <a:buNone/>
                <a:tabLst/>
                <a:defRPr/>
              </a:pPr>
              <a:r>
                <a:rPr kumimoji="0" lang="en-US" sz="2955" b="1" i="0" u="none" strike="noStrike" kern="0" cap="none" spc="0" normalizeH="0" baseline="0" noProof="0">
                  <a:ln>
                    <a:noFill/>
                  </a:ln>
                  <a:solidFill>
                    <a:srgbClr val="434343"/>
                  </a:solidFill>
                  <a:effectLst/>
                  <a:uLnTx/>
                  <a:uFillTx/>
                  <a:latin typeface="Calibri"/>
                  <a:ea typeface="Calibri"/>
                  <a:cs typeface="Calibri"/>
                  <a:sym typeface="Calibri"/>
                </a:rPr>
                <a:t>Nutrition</a:t>
              </a:r>
              <a:endParaRPr kumimoji="0" sz="2955"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pic>
        <p:nvPicPr>
          <p:cNvPr id="188" name="Google Shape;188;g3b466347ea1_1_152"/>
          <p:cNvPicPr preferRelativeResize="0"/>
          <p:nvPr/>
        </p:nvPicPr>
        <p:blipFill rotWithShape="1">
          <a:blip r:embed="rId3">
            <a:alphaModFix/>
          </a:blip>
          <a:srcRect/>
          <a:stretch/>
        </p:blipFill>
        <p:spPr>
          <a:xfrm>
            <a:off x="11081805" y="5760050"/>
            <a:ext cx="1110195" cy="1394399"/>
          </a:xfrm>
          <a:prstGeom prst="rect">
            <a:avLst/>
          </a:prstGeom>
          <a:noFill/>
          <a:ln>
            <a:noFill/>
          </a:ln>
        </p:spPr>
      </p:pic>
      <p:sp>
        <p:nvSpPr>
          <p:cNvPr id="189" name="Google Shape;189;g3b466347ea1_1_152"/>
          <p:cNvSpPr txBox="1"/>
          <p:nvPr/>
        </p:nvSpPr>
        <p:spPr>
          <a:xfrm rot="-5400000">
            <a:off x="-2693550" y="2674800"/>
            <a:ext cx="6895500" cy="1508400"/>
          </a:xfrm>
          <a:prstGeom prst="rect">
            <a:avLst/>
          </a:prstGeom>
          <a:solidFill>
            <a:srgbClr val="7E8DC7">
              <a:alpha val="40780"/>
            </a:srgbClr>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LIFESTYLE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0" name="Google Shape;190;g3b466347ea1_1_152"/>
          <p:cNvGrpSpPr/>
          <p:nvPr/>
        </p:nvGrpSpPr>
        <p:grpSpPr>
          <a:xfrm>
            <a:off x="8773975" y="4050323"/>
            <a:ext cx="3298200" cy="1394457"/>
            <a:chOff x="8404950" y="3527875"/>
            <a:chExt cx="3298200" cy="1231200"/>
          </a:xfrm>
        </p:grpSpPr>
        <p:sp>
          <p:nvSpPr>
            <p:cNvPr id="191" name="Google Shape;191;g3b466347ea1_1_152"/>
            <p:cNvSpPr/>
            <p:nvPr/>
          </p:nvSpPr>
          <p:spPr>
            <a:xfrm>
              <a:off x="8404950" y="3527875"/>
              <a:ext cx="3298200" cy="12312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g3b466347ea1_1_152"/>
            <p:cNvSpPr txBox="1"/>
            <p:nvPr/>
          </p:nvSpPr>
          <p:spPr>
            <a:xfrm>
              <a:off x="8996425" y="3776875"/>
              <a:ext cx="22185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Recovery</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g337233fe225_0_22"/>
          <p:cNvSpPr/>
          <p:nvPr/>
        </p:nvSpPr>
        <p:spPr>
          <a:xfrm>
            <a:off x="-27175" y="0"/>
            <a:ext cx="1323000" cy="6891300"/>
          </a:xfrm>
          <a:prstGeom prst="rect">
            <a:avLst/>
          </a:prstGeom>
          <a:solidFill>
            <a:srgbClr val="D672D5">
              <a:alpha val="41176"/>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g337233fe225_0_22"/>
          <p:cNvSpPr txBox="1"/>
          <p:nvPr/>
        </p:nvSpPr>
        <p:spPr>
          <a:xfrm rot="-5400000">
            <a:off x="-3175825" y="3040350"/>
            <a:ext cx="68580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NUTRITION</a:t>
            </a: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9" name="Google Shape;199;g337233fe225_0_22"/>
          <p:cNvGrpSpPr/>
          <p:nvPr/>
        </p:nvGrpSpPr>
        <p:grpSpPr>
          <a:xfrm>
            <a:off x="1682275" y="463625"/>
            <a:ext cx="3298200" cy="1231200"/>
            <a:chOff x="1682275" y="463625"/>
            <a:chExt cx="3298200" cy="1231200"/>
          </a:xfrm>
        </p:grpSpPr>
        <p:sp>
          <p:nvSpPr>
            <p:cNvPr id="200" name="Google Shape;200;g337233fe225_0_22"/>
            <p:cNvSpPr/>
            <p:nvPr/>
          </p:nvSpPr>
          <p:spPr>
            <a:xfrm>
              <a:off x="1682275" y="463625"/>
              <a:ext cx="3298200" cy="12312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g337233fe225_0_22"/>
            <p:cNvSpPr txBox="1"/>
            <p:nvPr/>
          </p:nvSpPr>
          <p:spPr>
            <a:xfrm>
              <a:off x="2375425" y="712625"/>
              <a:ext cx="19119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Low Energy</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202" name="Google Shape;202;g337233fe225_0_22"/>
          <p:cNvGrpSpPr/>
          <p:nvPr/>
        </p:nvGrpSpPr>
        <p:grpSpPr>
          <a:xfrm>
            <a:off x="6556950" y="463625"/>
            <a:ext cx="3298200" cy="1231200"/>
            <a:chOff x="6556950" y="463625"/>
            <a:chExt cx="3298200" cy="1231200"/>
          </a:xfrm>
        </p:grpSpPr>
        <p:sp>
          <p:nvSpPr>
            <p:cNvPr id="203" name="Google Shape;203;g337233fe225_0_22"/>
            <p:cNvSpPr/>
            <p:nvPr/>
          </p:nvSpPr>
          <p:spPr>
            <a:xfrm>
              <a:off x="6556950" y="463625"/>
              <a:ext cx="3298200" cy="12312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g337233fe225_0_22"/>
            <p:cNvSpPr txBox="1"/>
            <p:nvPr/>
          </p:nvSpPr>
          <p:spPr>
            <a:xfrm>
              <a:off x="6985725" y="712625"/>
              <a:ext cx="24699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Night Waking</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205" name="Google Shape;205;g337233fe225_0_22"/>
          <p:cNvGrpSpPr/>
          <p:nvPr/>
        </p:nvGrpSpPr>
        <p:grpSpPr>
          <a:xfrm>
            <a:off x="3831475" y="1965388"/>
            <a:ext cx="3298200" cy="1231200"/>
            <a:chOff x="3831475" y="1965388"/>
            <a:chExt cx="3298200" cy="1231200"/>
          </a:xfrm>
        </p:grpSpPr>
        <p:sp>
          <p:nvSpPr>
            <p:cNvPr id="206" name="Google Shape;206;g337233fe225_0_22"/>
            <p:cNvSpPr/>
            <p:nvPr/>
          </p:nvSpPr>
          <p:spPr>
            <a:xfrm>
              <a:off x="3831475" y="1965388"/>
              <a:ext cx="3298200" cy="1231200"/>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207;g337233fe225_0_22"/>
            <p:cNvSpPr txBox="1"/>
            <p:nvPr/>
          </p:nvSpPr>
          <p:spPr>
            <a:xfrm>
              <a:off x="4179375" y="2214388"/>
              <a:ext cx="26298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Mood Swings</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208" name="Google Shape;208;g337233fe225_0_22"/>
          <p:cNvGrpSpPr/>
          <p:nvPr/>
        </p:nvGrpSpPr>
        <p:grpSpPr>
          <a:xfrm>
            <a:off x="8440100" y="1965400"/>
            <a:ext cx="3298200" cy="1231200"/>
            <a:chOff x="8440100" y="1965400"/>
            <a:chExt cx="3298200" cy="1231200"/>
          </a:xfrm>
        </p:grpSpPr>
        <p:sp>
          <p:nvSpPr>
            <p:cNvPr id="209" name="Google Shape;209;g337233fe225_0_22"/>
            <p:cNvSpPr/>
            <p:nvPr/>
          </p:nvSpPr>
          <p:spPr>
            <a:xfrm>
              <a:off x="8440100" y="1965400"/>
              <a:ext cx="3298200" cy="12312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g337233fe225_0_22"/>
            <p:cNvSpPr txBox="1"/>
            <p:nvPr/>
          </p:nvSpPr>
          <p:spPr>
            <a:xfrm>
              <a:off x="9133250" y="2214400"/>
              <a:ext cx="19119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Brain Fog</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211" name="Google Shape;211;g337233fe225_0_22"/>
          <p:cNvGrpSpPr/>
          <p:nvPr/>
        </p:nvGrpSpPr>
        <p:grpSpPr>
          <a:xfrm>
            <a:off x="1471275" y="3196600"/>
            <a:ext cx="3298200" cy="1231200"/>
            <a:chOff x="1471275" y="3196600"/>
            <a:chExt cx="3298200" cy="1231200"/>
          </a:xfrm>
        </p:grpSpPr>
        <p:sp>
          <p:nvSpPr>
            <p:cNvPr id="212" name="Google Shape;212;g337233fe225_0_22"/>
            <p:cNvSpPr/>
            <p:nvPr/>
          </p:nvSpPr>
          <p:spPr>
            <a:xfrm>
              <a:off x="1471275" y="3196600"/>
              <a:ext cx="3298200" cy="12312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g337233fe225_0_22"/>
            <p:cNvSpPr txBox="1"/>
            <p:nvPr/>
          </p:nvSpPr>
          <p:spPr>
            <a:xfrm>
              <a:off x="1885425" y="3518250"/>
              <a:ext cx="24699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HANGER</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grpSp>
        <p:nvGrpSpPr>
          <p:cNvPr id="214" name="Google Shape;214;g337233fe225_0_22"/>
          <p:cNvGrpSpPr/>
          <p:nvPr/>
        </p:nvGrpSpPr>
        <p:grpSpPr>
          <a:xfrm>
            <a:off x="6157425" y="3467175"/>
            <a:ext cx="3298200" cy="1231200"/>
            <a:chOff x="6157425" y="3467175"/>
            <a:chExt cx="3298200" cy="1231200"/>
          </a:xfrm>
        </p:grpSpPr>
        <p:sp>
          <p:nvSpPr>
            <p:cNvPr id="215" name="Google Shape;215;g337233fe225_0_22"/>
            <p:cNvSpPr/>
            <p:nvPr/>
          </p:nvSpPr>
          <p:spPr>
            <a:xfrm>
              <a:off x="6157425" y="3467175"/>
              <a:ext cx="3298200" cy="1231200"/>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216;g337233fe225_0_22"/>
            <p:cNvSpPr txBox="1"/>
            <p:nvPr/>
          </p:nvSpPr>
          <p:spPr>
            <a:xfrm>
              <a:off x="6505325" y="3716175"/>
              <a:ext cx="2629800" cy="733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Calibri"/>
                  <a:ea typeface="Calibri"/>
                  <a:cs typeface="Calibri"/>
                  <a:sym typeface="Calibri"/>
                </a:rPr>
                <a:t>‘Meno-belly’</a:t>
              </a:r>
              <a:endParaRPr kumimoji="0" sz="2800" b="1" i="0" u="none" strike="noStrike" kern="0" cap="none" spc="0" normalizeH="0" baseline="0" noProof="0">
                <a:ln>
                  <a:noFill/>
                </a:ln>
                <a:solidFill>
                  <a:srgbClr val="434343"/>
                </a:solidFill>
                <a:effectLst/>
                <a:uLnTx/>
                <a:uFillTx/>
                <a:latin typeface="Calibri"/>
                <a:ea typeface="Calibri"/>
                <a:cs typeface="Calibri"/>
                <a:sym typeface="Calibri"/>
              </a:endParaRPr>
            </a:p>
          </p:txBody>
        </p:sp>
      </p:grpSp>
      <p:pic>
        <p:nvPicPr>
          <p:cNvPr id="217" name="Google Shape;217;g337233fe225_0_22"/>
          <p:cNvPicPr preferRelativeResize="0"/>
          <p:nvPr/>
        </p:nvPicPr>
        <p:blipFill rotWithShape="1">
          <a:blip r:embed="rId3">
            <a:alphaModFix/>
          </a:blip>
          <a:srcRect/>
          <a:stretch/>
        </p:blipFill>
        <p:spPr>
          <a:xfrm>
            <a:off x="10735825" y="5325500"/>
            <a:ext cx="1456175" cy="1828950"/>
          </a:xfrm>
          <a:prstGeom prst="rect">
            <a:avLst/>
          </a:prstGeom>
          <a:noFill/>
          <a:ln>
            <a:noFill/>
          </a:ln>
        </p:spPr>
      </p:pic>
      <p:sp>
        <p:nvSpPr>
          <p:cNvPr id="218" name="Google Shape;218;g337233fe225_0_22"/>
          <p:cNvSpPr/>
          <p:nvPr/>
        </p:nvSpPr>
        <p:spPr>
          <a:xfrm>
            <a:off x="2250825" y="5380900"/>
            <a:ext cx="3481800" cy="1002300"/>
          </a:xfrm>
          <a:prstGeom prst="roundRect">
            <a:avLst>
              <a:gd name="adj" fmla="val 16667"/>
            </a:avLst>
          </a:prstGeom>
          <a:noFill/>
          <a:ln w="76200"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a:ea typeface="Calibri"/>
                <a:cs typeface="Calibri"/>
                <a:sym typeface="Calibri"/>
              </a:rPr>
              <a:t>FUELLING</a:t>
            </a:r>
            <a:endParaRPr kumimoji="0" sz="4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g337233fe225_0_22"/>
          <p:cNvSpPr/>
          <p:nvPr/>
        </p:nvSpPr>
        <p:spPr>
          <a:xfrm>
            <a:off x="6157425" y="5380900"/>
            <a:ext cx="3481800" cy="1002300"/>
          </a:xfrm>
          <a:prstGeom prst="roundRect">
            <a:avLst>
              <a:gd name="adj" fmla="val 16667"/>
            </a:avLst>
          </a:prstGeom>
          <a:noFill/>
          <a:ln w="76200"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a:ea typeface="Calibri"/>
                <a:cs typeface="Calibri"/>
                <a:sym typeface="Calibri"/>
              </a:rPr>
              <a:t>BLOOD SUGAR</a:t>
            </a:r>
            <a:endParaRPr kumimoji="0" sz="40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g3b52933f6cc_0_3"/>
          <p:cNvSpPr/>
          <p:nvPr/>
        </p:nvSpPr>
        <p:spPr>
          <a:xfrm>
            <a:off x="-27175" y="0"/>
            <a:ext cx="1323000" cy="6891300"/>
          </a:xfrm>
          <a:prstGeom prst="rect">
            <a:avLst/>
          </a:prstGeom>
          <a:solidFill>
            <a:srgbClr val="D672D5">
              <a:alpha val="4118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g3b52933f6cc_0_3"/>
          <p:cNvSpPr txBox="1"/>
          <p:nvPr/>
        </p:nvSpPr>
        <p:spPr>
          <a:xfrm rot="-5400000">
            <a:off x="-3175825" y="3040350"/>
            <a:ext cx="68580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NUTRITION</a:t>
            </a: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26" name="Google Shape;226;g3b52933f6cc_0_3"/>
          <p:cNvPicPr preferRelativeResize="0"/>
          <p:nvPr/>
        </p:nvPicPr>
        <p:blipFill rotWithShape="1">
          <a:blip r:embed="rId3">
            <a:alphaModFix/>
          </a:blip>
          <a:srcRect/>
          <a:stretch/>
        </p:blipFill>
        <p:spPr>
          <a:xfrm>
            <a:off x="10735825" y="5325500"/>
            <a:ext cx="1456175" cy="1828950"/>
          </a:xfrm>
          <a:prstGeom prst="rect">
            <a:avLst/>
          </a:prstGeom>
          <a:noFill/>
          <a:ln>
            <a:noFill/>
          </a:ln>
        </p:spPr>
      </p:pic>
      <p:sp>
        <p:nvSpPr>
          <p:cNvPr id="227" name="Google Shape;227;g3b52933f6cc_0_3"/>
          <p:cNvSpPr txBox="1"/>
          <p:nvPr/>
        </p:nvSpPr>
        <p:spPr>
          <a:xfrm>
            <a:off x="1712500" y="673075"/>
            <a:ext cx="9840600" cy="4748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Nutrition in your 40s is about building, not restricting</a:t>
            </a:r>
            <a:endParaRPr kumimoji="0" sz="3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If you’re trying to shrink yourself, </a:t>
            </a:r>
            <a:endParaRPr kumimoji="0" sz="3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your body will fight back. </a:t>
            </a:r>
            <a:endParaRPr kumimoji="0" sz="3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2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When you nourish yourself, your body works </a:t>
            </a:r>
            <a:r>
              <a:rPr kumimoji="0" lang="en-US" sz="3200" b="0" i="0" u="sng" strike="noStrike" kern="0" cap="none" spc="0" normalizeH="0" baseline="0" noProof="0">
                <a:ln>
                  <a:noFill/>
                </a:ln>
                <a:solidFill>
                  <a:srgbClr val="000000"/>
                </a:solidFill>
                <a:effectLst/>
                <a:uLnTx/>
                <a:uFillTx/>
                <a:latin typeface="Arial"/>
                <a:cs typeface="Arial"/>
                <a:sym typeface="Arial"/>
              </a:rPr>
              <a:t>with</a:t>
            </a:r>
            <a:r>
              <a:rPr kumimoji="0" lang="en-US" sz="3200" b="0" i="0" u="none" strike="noStrike" kern="0" cap="none" spc="0" normalizeH="0" baseline="0" noProof="0">
                <a:ln>
                  <a:noFill/>
                </a:ln>
                <a:solidFill>
                  <a:srgbClr val="000000"/>
                </a:solidFill>
                <a:effectLst/>
                <a:uLnTx/>
                <a:uFillTx/>
                <a:latin typeface="Arial"/>
                <a:cs typeface="Arial"/>
                <a:sym typeface="Arial"/>
              </a:rPr>
              <a:t> you</a:t>
            </a:r>
            <a:endParaRPr kumimoji="0" sz="32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g152fa916779_0_21"/>
          <p:cNvSpPr/>
          <p:nvPr/>
        </p:nvSpPr>
        <p:spPr>
          <a:xfrm>
            <a:off x="4079613" y="1142575"/>
            <a:ext cx="4725600" cy="45606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g152fa916779_0_21"/>
          <p:cNvSpPr txBox="1">
            <a:spLocks noGrp="1"/>
          </p:cNvSpPr>
          <p:nvPr>
            <p:ph type="subTitle" idx="1"/>
          </p:nvPr>
        </p:nvSpPr>
        <p:spPr>
          <a:xfrm>
            <a:off x="1295825" y="298425"/>
            <a:ext cx="10896300" cy="77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800" b="1">
                <a:latin typeface="Verdana"/>
                <a:ea typeface="Verdana"/>
                <a:cs typeface="Verdana"/>
                <a:sym typeface="Verdana"/>
              </a:rPr>
              <a:t>UPDATE YOUR PLATE</a:t>
            </a:r>
            <a:endParaRPr sz="3800" b="1">
              <a:latin typeface="Verdana"/>
              <a:ea typeface="Verdana"/>
              <a:cs typeface="Verdana"/>
              <a:sym typeface="Verdana"/>
            </a:endParaRPr>
          </a:p>
        </p:txBody>
      </p:sp>
      <p:pic>
        <p:nvPicPr>
          <p:cNvPr id="235" name="Google Shape;235;g152fa916779_0_21"/>
          <p:cNvPicPr preferRelativeResize="0"/>
          <p:nvPr/>
        </p:nvPicPr>
        <p:blipFill rotWithShape="1">
          <a:blip r:embed="rId3">
            <a:alphaModFix/>
          </a:blip>
          <a:srcRect/>
          <a:stretch/>
        </p:blipFill>
        <p:spPr>
          <a:xfrm rot="10800000">
            <a:off x="2560488" y="1022575"/>
            <a:ext cx="7763850" cy="4800601"/>
          </a:xfrm>
          <a:prstGeom prst="rect">
            <a:avLst/>
          </a:prstGeom>
          <a:noFill/>
          <a:ln>
            <a:noFill/>
          </a:ln>
        </p:spPr>
      </p:pic>
      <p:sp>
        <p:nvSpPr>
          <p:cNvPr id="236" name="Google Shape;236;g152fa916779_0_21"/>
          <p:cNvSpPr txBox="1"/>
          <p:nvPr/>
        </p:nvSpPr>
        <p:spPr>
          <a:xfrm>
            <a:off x="8904188" y="3898125"/>
            <a:ext cx="1983300" cy="861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000000"/>
                </a:solidFill>
                <a:effectLst/>
                <a:uLnTx/>
                <a:uFillTx/>
                <a:latin typeface="Lora"/>
                <a:ea typeface="Lora"/>
                <a:cs typeface="Lora"/>
                <a:sym typeface="Lora"/>
              </a:rPr>
              <a:t>Non-starchy Vegetables</a:t>
            </a:r>
            <a:endParaRPr kumimoji="0" sz="2200" b="1" i="0" u="none" strike="noStrike" kern="0" cap="none" spc="0" normalizeH="0" baseline="0" noProof="0">
              <a:ln>
                <a:noFill/>
              </a:ln>
              <a:solidFill>
                <a:srgbClr val="000000"/>
              </a:solidFill>
              <a:effectLst/>
              <a:uLnTx/>
              <a:uFillTx/>
              <a:latin typeface="Lora"/>
              <a:ea typeface="Lora"/>
              <a:cs typeface="Lora"/>
              <a:sym typeface="Lora"/>
            </a:endParaRPr>
          </a:p>
        </p:txBody>
      </p:sp>
      <p:sp>
        <p:nvSpPr>
          <p:cNvPr id="237" name="Google Shape;237;g152fa916779_0_21"/>
          <p:cNvSpPr txBox="1"/>
          <p:nvPr/>
        </p:nvSpPr>
        <p:spPr>
          <a:xfrm>
            <a:off x="8849563" y="1885725"/>
            <a:ext cx="1727100" cy="1200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000000"/>
                </a:solidFill>
                <a:effectLst/>
                <a:uLnTx/>
                <a:uFillTx/>
                <a:latin typeface="Lora"/>
                <a:ea typeface="Lora"/>
                <a:cs typeface="Lora"/>
                <a:sym typeface="Lora"/>
              </a:rPr>
              <a:t>Dark Leafy Greens </a:t>
            </a:r>
            <a:endParaRPr kumimoji="0" sz="2200" b="1" i="0" u="none" strike="noStrike" kern="0" cap="none" spc="0" normalizeH="0" baseline="0" noProof="0">
              <a:ln>
                <a:noFill/>
              </a:ln>
              <a:solidFill>
                <a:srgbClr val="000000"/>
              </a:solidFill>
              <a:effectLst/>
              <a:uLnTx/>
              <a:uFillTx/>
              <a:latin typeface="Lora"/>
              <a:ea typeface="Lora"/>
              <a:cs typeface="Lora"/>
              <a:sym typeface="Lora"/>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000000"/>
                </a:solidFill>
                <a:effectLst/>
                <a:uLnTx/>
                <a:uFillTx/>
                <a:latin typeface="Lora"/>
                <a:ea typeface="Lora"/>
                <a:cs typeface="Lora"/>
                <a:sym typeface="Lora"/>
              </a:rPr>
              <a:t>&amp; Salads</a:t>
            </a:r>
            <a:endParaRPr kumimoji="0" sz="2200" b="1" i="0" u="none" strike="noStrike" kern="0" cap="none" spc="0" normalizeH="0" baseline="0" noProof="0">
              <a:ln>
                <a:noFill/>
              </a:ln>
              <a:solidFill>
                <a:srgbClr val="000000"/>
              </a:solidFill>
              <a:effectLst/>
              <a:uLnTx/>
              <a:uFillTx/>
              <a:latin typeface="Lora"/>
              <a:ea typeface="Lora"/>
              <a:cs typeface="Lora"/>
              <a:sym typeface="Lora"/>
            </a:endParaRPr>
          </a:p>
        </p:txBody>
      </p:sp>
      <p:pic>
        <p:nvPicPr>
          <p:cNvPr id="238" name="Google Shape;238;g152fa916779_0_21"/>
          <p:cNvPicPr preferRelativeResize="0"/>
          <p:nvPr/>
        </p:nvPicPr>
        <p:blipFill rotWithShape="1">
          <a:blip r:embed="rId4">
            <a:alphaModFix/>
          </a:blip>
          <a:srcRect/>
          <a:stretch/>
        </p:blipFill>
        <p:spPr>
          <a:xfrm>
            <a:off x="5180288" y="4607199"/>
            <a:ext cx="1727100" cy="1727100"/>
          </a:xfrm>
          <a:prstGeom prst="rect">
            <a:avLst/>
          </a:prstGeom>
          <a:noFill/>
          <a:ln>
            <a:noFill/>
          </a:ln>
        </p:spPr>
      </p:pic>
      <p:sp>
        <p:nvSpPr>
          <p:cNvPr id="239" name="Google Shape;239;g152fa916779_0_21"/>
          <p:cNvSpPr txBox="1"/>
          <p:nvPr/>
        </p:nvSpPr>
        <p:spPr>
          <a:xfrm>
            <a:off x="4998313" y="5933550"/>
            <a:ext cx="2259000" cy="523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000000"/>
                </a:solidFill>
                <a:effectLst/>
                <a:uLnTx/>
                <a:uFillTx/>
                <a:latin typeface="Lora"/>
                <a:ea typeface="Lora"/>
                <a:cs typeface="Lora"/>
                <a:sym typeface="Lora"/>
              </a:rPr>
              <a:t>Healthy Fats</a:t>
            </a:r>
            <a:endParaRPr kumimoji="0" sz="2200" b="1" i="0" u="none" strike="noStrike" kern="0" cap="none" spc="0" normalizeH="0" baseline="0" noProof="0">
              <a:ln>
                <a:noFill/>
              </a:ln>
              <a:solidFill>
                <a:srgbClr val="000000"/>
              </a:solidFill>
              <a:effectLst/>
              <a:uLnTx/>
              <a:uFillTx/>
              <a:latin typeface="Lora"/>
              <a:ea typeface="Lora"/>
              <a:cs typeface="Lora"/>
              <a:sym typeface="Lora"/>
            </a:endParaRPr>
          </a:p>
        </p:txBody>
      </p:sp>
      <p:sp>
        <p:nvSpPr>
          <p:cNvPr id="240" name="Google Shape;240;g152fa916779_0_21"/>
          <p:cNvSpPr txBox="1"/>
          <p:nvPr/>
        </p:nvSpPr>
        <p:spPr>
          <a:xfrm>
            <a:off x="1606663" y="4382425"/>
            <a:ext cx="2589000" cy="12006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000000"/>
                </a:solidFill>
                <a:effectLst/>
                <a:uLnTx/>
                <a:uFillTx/>
                <a:latin typeface="Lora"/>
                <a:ea typeface="Lora"/>
                <a:cs typeface="Lora"/>
                <a:sym typeface="Lora"/>
              </a:rPr>
              <a:t>Minimally Processed Carbohydrates</a:t>
            </a:r>
            <a:endParaRPr kumimoji="0" sz="2200" b="1" i="0" u="none" strike="noStrike" kern="0" cap="none" spc="0" normalizeH="0" baseline="0" noProof="0">
              <a:ln>
                <a:noFill/>
              </a:ln>
              <a:solidFill>
                <a:srgbClr val="000000"/>
              </a:solidFill>
              <a:effectLst/>
              <a:uLnTx/>
              <a:uFillTx/>
              <a:latin typeface="Lora"/>
              <a:ea typeface="Lora"/>
              <a:cs typeface="Lora"/>
              <a:sym typeface="Lora"/>
            </a:endParaRPr>
          </a:p>
        </p:txBody>
      </p:sp>
      <p:pic>
        <p:nvPicPr>
          <p:cNvPr id="241" name="Google Shape;241;g152fa916779_0_21"/>
          <p:cNvPicPr preferRelativeResize="0"/>
          <p:nvPr/>
        </p:nvPicPr>
        <p:blipFill rotWithShape="1">
          <a:blip r:embed="rId5">
            <a:alphaModFix/>
          </a:blip>
          <a:srcRect/>
          <a:stretch/>
        </p:blipFill>
        <p:spPr>
          <a:xfrm>
            <a:off x="3950263" y="1105675"/>
            <a:ext cx="2749800" cy="2749800"/>
          </a:xfrm>
          <a:prstGeom prst="rect">
            <a:avLst/>
          </a:prstGeom>
          <a:noFill/>
          <a:ln>
            <a:noFill/>
          </a:ln>
        </p:spPr>
      </p:pic>
      <p:sp>
        <p:nvSpPr>
          <p:cNvPr id="242" name="Google Shape;242;g152fa916779_0_21"/>
          <p:cNvSpPr txBox="1"/>
          <p:nvPr/>
        </p:nvSpPr>
        <p:spPr>
          <a:xfrm>
            <a:off x="2308163" y="2055075"/>
            <a:ext cx="1727100" cy="8619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000000"/>
                </a:solidFill>
                <a:effectLst/>
                <a:uLnTx/>
                <a:uFillTx/>
                <a:latin typeface="Lora"/>
                <a:ea typeface="Lora"/>
                <a:cs typeface="Lora"/>
                <a:sym typeface="Lora"/>
              </a:rPr>
              <a:t>Lean Protein</a:t>
            </a:r>
            <a:endParaRPr kumimoji="0" sz="2200" b="1" i="0" u="none" strike="noStrike" kern="0" cap="none" spc="0" normalizeH="0" baseline="0" noProof="0">
              <a:ln>
                <a:noFill/>
              </a:ln>
              <a:solidFill>
                <a:srgbClr val="000000"/>
              </a:solidFill>
              <a:effectLst/>
              <a:uLnTx/>
              <a:uFillTx/>
              <a:latin typeface="Lora"/>
              <a:ea typeface="Lora"/>
              <a:cs typeface="Lora"/>
              <a:sym typeface="Lora"/>
            </a:endParaRPr>
          </a:p>
        </p:txBody>
      </p:sp>
      <p:pic>
        <p:nvPicPr>
          <p:cNvPr id="243" name="Google Shape;243;g152fa916779_0_21"/>
          <p:cNvPicPr preferRelativeResize="0"/>
          <p:nvPr/>
        </p:nvPicPr>
        <p:blipFill rotWithShape="1">
          <a:blip r:embed="rId6">
            <a:alphaModFix/>
          </a:blip>
          <a:srcRect/>
          <a:stretch/>
        </p:blipFill>
        <p:spPr>
          <a:xfrm>
            <a:off x="6034638" y="2593725"/>
            <a:ext cx="2989300" cy="2989300"/>
          </a:xfrm>
          <a:prstGeom prst="rect">
            <a:avLst/>
          </a:prstGeom>
          <a:noFill/>
          <a:ln>
            <a:noFill/>
          </a:ln>
        </p:spPr>
      </p:pic>
      <p:pic>
        <p:nvPicPr>
          <p:cNvPr id="244" name="Google Shape;244;g152fa916779_0_21"/>
          <p:cNvPicPr preferRelativeResize="0"/>
          <p:nvPr/>
        </p:nvPicPr>
        <p:blipFill rotWithShape="1">
          <a:blip r:embed="rId7">
            <a:alphaModFix/>
          </a:blip>
          <a:srcRect/>
          <a:stretch/>
        </p:blipFill>
        <p:spPr>
          <a:xfrm>
            <a:off x="4195663" y="3487000"/>
            <a:ext cx="2259000" cy="2259000"/>
          </a:xfrm>
          <a:prstGeom prst="rect">
            <a:avLst/>
          </a:prstGeom>
          <a:noFill/>
          <a:ln>
            <a:noFill/>
          </a:ln>
        </p:spPr>
      </p:pic>
      <p:pic>
        <p:nvPicPr>
          <p:cNvPr id="245" name="Google Shape;245;g152fa916779_0_21"/>
          <p:cNvPicPr preferRelativeResize="0"/>
          <p:nvPr/>
        </p:nvPicPr>
        <p:blipFill rotWithShape="1">
          <a:blip r:embed="rId8">
            <a:alphaModFix/>
          </a:blip>
          <a:srcRect/>
          <a:stretch/>
        </p:blipFill>
        <p:spPr>
          <a:xfrm>
            <a:off x="6154388" y="1237800"/>
            <a:ext cx="2749800" cy="2749800"/>
          </a:xfrm>
          <a:prstGeom prst="rect">
            <a:avLst/>
          </a:prstGeom>
          <a:noFill/>
          <a:ln>
            <a:noFill/>
          </a:ln>
        </p:spPr>
      </p:pic>
      <p:sp>
        <p:nvSpPr>
          <p:cNvPr id="246" name="Google Shape;246;g152fa916779_0_21"/>
          <p:cNvSpPr/>
          <p:nvPr/>
        </p:nvSpPr>
        <p:spPr>
          <a:xfrm>
            <a:off x="-27175" y="0"/>
            <a:ext cx="1323000" cy="6891300"/>
          </a:xfrm>
          <a:prstGeom prst="rect">
            <a:avLst/>
          </a:prstGeom>
          <a:solidFill>
            <a:srgbClr val="D672D5">
              <a:alpha val="41176"/>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152fa916779_0_21"/>
          <p:cNvSpPr txBox="1"/>
          <p:nvPr/>
        </p:nvSpPr>
        <p:spPr>
          <a:xfrm rot="-5400000">
            <a:off x="-3175825" y="3040350"/>
            <a:ext cx="68580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NUTRITION</a:t>
            </a: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8" name="Google Shape;248;g152fa916779_0_21"/>
          <p:cNvPicPr preferRelativeResize="0"/>
          <p:nvPr/>
        </p:nvPicPr>
        <p:blipFill rotWithShape="1">
          <a:blip r:embed="rId9">
            <a:alphaModFix/>
          </a:blip>
          <a:srcRect/>
          <a:stretch/>
        </p:blipFill>
        <p:spPr>
          <a:xfrm>
            <a:off x="10735825" y="5325500"/>
            <a:ext cx="1456175" cy="182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9552431" y="5087111"/>
              <a:ext cx="2602992" cy="1770886"/>
            </a:xfrm>
            <a:prstGeom prst="rect">
              <a:avLst/>
            </a:prstGeom>
          </p:spPr>
        </p:pic>
      </p:grpSp>
      <p:sp>
        <p:nvSpPr>
          <p:cNvPr id="5" name="object 5"/>
          <p:cNvSpPr txBox="1">
            <a:spLocks noGrp="1"/>
          </p:cNvSpPr>
          <p:nvPr>
            <p:ph type="title"/>
          </p:nvPr>
        </p:nvSpPr>
        <p:spPr>
          <a:xfrm>
            <a:off x="1576704" y="609600"/>
            <a:ext cx="9038590" cy="4937890"/>
          </a:xfrm>
          <a:prstGeom prst="rect">
            <a:avLst/>
          </a:prstGeom>
        </p:spPr>
        <p:txBody>
          <a:bodyPr vert="horz" wrap="square" lIns="0" tIns="13335" rIns="0" bIns="0" rtlCol="0">
            <a:spAutoFit/>
          </a:bodyPr>
          <a:lstStyle/>
          <a:p>
            <a:pPr marL="12700" marR="5080" indent="-3810" algn="ctr">
              <a:lnSpc>
                <a:spcPct val="100000"/>
              </a:lnSpc>
              <a:spcBef>
                <a:spcPts val="105"/>
              </a:spcBef>
            </a:pPr>
            <a:r>
              <a:rPr sz="8000" spc="1065">
                <a:latin typeface="Monserrat"/>
              </a:rPr>
              <a:t>About</a:t>
            </a:r>
            <a:r>
              <a:rPr sz="8000" spc="459">
                <a:latin typeface="Monserrat"/>
              </a:rPr>
              <a:t> </a:t>
            </a:r>
            <a:r>
              <a:rPr lang="en-US" sz="8000" spc="459">
                <a:latin typeface="Monserrat"/>
              </a:rPr>
              <a:t>the </a:t>
            </a:r>
            <a:r>
              <a:rPr sz="8000" spc="1320">
                <a:latin typeface="Monserrat"/>
              </a:rPr>
              <a:t>Womens </a:t>
            </a:r>
            <a:r>
              <a:rPr sz="8000" spc="685">
                <a:latin typeface="Monserrat"/>
              </a:rPr>
              <a:t>Utilities</a:t>
            </a:r>
            <a:r>
              <a:rPr sz="8000" spc="490">
                <a:latin typeface="Monserrat"/>
              </a:rPr>
              <a:t> </a:t>
            </a:r>
            <a:r>
              <a:rPr sz="8000" spc="1025">
                <a:latin typeface="Monserrat"/>
              </a:rPr>
              <a:t>Network </a:t>
            </a:r>
            <a:r>
              <a:rPr sz="8000" spc="990">
                <a:latin typeface="Monserrat"/>
              </a:rPr>
              <a:t>(WUN)</a:t>
            </a:r>
            <a:endParaRPr sz="8000">
              <a:latin typeface="Mon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sp>
        <p:nvSpPr>
          <p:cNvPr id="253" name="Google Shape;253;g3b52933f6cc_0_24"/>
          <p:cNvSpPr/>
          <p:nvPr/>
        </p:nvSpPr>
        <p:spPr>
          <a:xfrm>
            <a:off x="-27175" y="0"/>
            <a:ext cx="1323000" cy="6891300"/>
          </a:xfrm>
          <a:prstGeom prst="rect">
            <a:avLst/>
          </a:prstGeom>
          <a:solidFill>
            <a:srgbClr val="D672D5">
              <a:alpha val="4118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g3b52933f6cc_0_24"/>
          <p:cNvSpPr txBox="1"/>
          <p:nvPr/>
        </p:nvSpPr>
        <p:spPr>
          <a:xfrm rot="-5400000">
            <a:off x="-3175825" y="3040350"/>
            <a:ext cx="68580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NUTRITION</a:t>
            </a: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55" name="Google Shape;255;g3b52933f6cc_0_24"/>
          <p:cNvPicPr preferRelativeResize="0"/>
          <p:nvPr/>
        </p:nvPicPr>
        <p:blipFill rotWithShape="1">
          <a:blip r:embed="rId3">
            <a:alphaModFix/>
          </a:blip>
          <a:srcRect/>
          <a:stretch/>
        </p:blipFill>
        <p:spPr>
          <a:xfrm>
            <a:off x="10735825" y="5325500"/>
            <a:ext cx="1456175" cy="1828950"/>
          </a:xfrm>
          <a:prstGeom prst="rect">
            <a:avLst/>
          </a:prstGeom>
          <a:noFill/>
          <a:ln>
            <a:noFill/>
          </a:ln>
        </p:spPr>
      </p:pic>
      <p:sp>
        <p:nvSpPr>
          <p:cNvPr id="256" name="Google Shape;256;g3b52933f6cc_0_24"/>
          <p:cNvSpPr txBox="1"/>
          <p:nvPr/>
        </p:nvSpPr>
        <p:spPr>
          <a:xfrm>
            <a:off x="2350925" y="931100"/>
            <a:ext cx="8736600" cy="3828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Gut health is the gateway to hormone balance and energy</a:t>
            </a:r>
            <a:endParaRPr kumimoji="0" sz="3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You can eat the ‘right’ foods, but if your gut isn’t supported your body can’t use them</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g152fa916779_0_116"/>
          <p:cNvSpPr txBox="1"/>
          <p:nvPr/>
        </p:nvSpPr>
        <p:spPr>
          <a:xfrm>
            <a:off x="11941200" y="5935750"/>
            <a:ext cx="80259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62" name="Google Shape;262;g152fa916779_0_116"/>
          <p:cNvPicPr preferRelativeResize="0"/>
          <p:nvPr/>
        </p:nvPicPr>
        <p:blipFill rotWithShape="1">
          <a:blip r:embed="rId3">
            <a:alphaModFix/>
          </a:blip>
          <a:srcRect/>
          <a:stretch/>
        </p:blipFill>
        <p:spPr>
          <a:xfrm>
            <a:off x="6569980" y="331075"/>
            <a:ext cx="3287774" cy="3454199"/>
          </a:xfrm>
          <a:prstGeom prst="rect">
            <a:avLst/>
          </a:prstGeom>
          <a:noFill/>
          <a:ln>
            <a:noFill/>
          </a:ln>
        </p:spPr>
      </p:pic>
      <p:sp>
        <p:nvSpPr>
          <p:cNvPr id="263" name="Google Shape;263;g152fa916779_0_116"/>
          <p:cNvSpPr/>
          <p:nvPr/>
        </p:nvSpPr>
        <p:spPr>
          <a:xfrm>
            <a:off x="-27175" y="0"/>
            <a:ext cx="1323000" cy="6891300"/>
          </a:xfrm>
          <a:prstGeom prst="rect">
            <a:avLst/>
          </a:prstGeom>
          <a:solidFill>
            <a:srgbClr val="D672D5">
              <a:alpha val="41176"/>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264;g152fa916779_0_116"/>
          <p:cNvSpPr txBox="1"/>
          <p:nvPr/>
        </p:nvSpPr>
        <p:spPr>
          <a:xfrm rot="-5400000">
            <a:off x="-3175825" y="3040350"/>
            <a:ext cx="68580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NUTRITION</a:t>
            </a: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65" name="Google Shape;265;g152fa916779_0_116"/>
          <p:cNvGrpSpPr/>
          <p:nvPr/>
        </p:nvGrpSpPr>
        <p:grpSpPr>
          <a:xfrm>
            <a:off x="2031351" y="616363"/>
            <a:ext cx="3673500" cy="1114200"/>
            <a:chOff x="2031351" y="616363"/>
            <a:chExt cx="3673500" cy="1114200"/>
          </a:xfrm>
        </p:grpSpPr>
        <p:sp>
          <p:nvSpPr>
            <p:cNvPr id="266" name="Google Shape;266;g152fa916779_0_116"/>
            <p:cNvSpPr/>
            <p:nvPr/>
          </p:nvSpPr>
          <p:spPr>
            <a:xfrm>
              <a:off x="2031351" y="616363"/>
              <a:ext cx="3673500" cy="11142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7" name="Google Shape;267;g152fa916779_0_116"/>
            <p:cNvSpPr txBox="1"/>
            <p:nvPr/>
          </p:nvSpPr>
          <p:spPr>
            <a:xfrm>
              <a:off x="2335686" y="785700"/>
              <a:ext cx="3064800" cy="775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Verdana"/>
                  <a:ea typeface="Verdana"/>
                  <a:cs typeface="Verdana"/>
                  <a:sym typeface="Verdana"/>
                </a:rPr>
                <a:t>LOOK AFTER YOUR GUT MICROBIOME </a:t>
              </a:r>
              <a:endParaRPr kumimoji="0" sz="1900" b="1"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nvGrpSpPr>
          <p:cNvPr id="268" name="Google Shape;268;g152fa916779_0_116"/>
          <p:cNvGrpSpPr/>
          <p:nvPr/>
        </p:nvGrpSpPr>
        <p:grpSpPr>
          <a:xfrm>
            <a:off x="2037388" y="1903511"/>
            <a:ext cx="3673500" cy="1412400"/>
            <a:chOff x="2037388" y="1903511"/>
            <a:chExt cx="3673500" cy="1412400"/>
          </a:xfrm>
        </p:grpSpPr>
        <p:sp>
          <p:nvSpPr>
            <p:cNvPr id="269" name="Google Shape;269;g152fa916779_0_116"/>
            <p:cNvSpPr/>
            <p:nvPr/>
          </p:nvSpPr>
          <p:spPr>
            <a:xfrm>
              <a:off x="2037388" y="1903511"/>
              <a:ext cx="3673500" cy="1412400"/>
            </a:xfrm>
            <a:prstGeom prst="ellipse">
              <a:avLst/>
            </a:prstGeom>
            <a:solidFill>
              <a:srgbClr val="EEEDED"/>
            </a:solidFill>
            <a:ln w="9525" cap="flat" cmpd="sng">
              <a:solidFill>
                <a:srgbClr val="EE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g152fa916779_0_116"/>
            <p:cNvSpPr txBox="1"/>
            <p:nvPr/>
          </p:nvSpPr>
          <p:spPr>
            <a:xfrm>
              <a:off x="2312182" y="2124381"/>
              <a:ext cx="3123900" cy="1084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900" b="1" i="0" u="none" strike="noStrike" kern="0" cap="none" spc="0" normalizeH="0" baseline="0" noProof="0">
                  <a:ln>
                    <a:noFill/>
                  </a:ln>
                  <a:solidFill>
                    <a:srgbClr val="000000"/>
                  </a:solidFill>
                  <a:effectLst/>
                  <a:uLnTx/>
                  <a:uFillTx/>
                  <a:latin typeface="Verdana"/>
                  <a:ea typeface="Verdana"/>
                  <a:cs typeface="Verdana"/>
                  <a:sym typeface="Verdana"/>
                </a:rPr>
                <a:t>MICROBE DIVERSITY DECREASES WITH HORMONES</a:t>
              </a:r>
              <a:endParaRPr kumimoji="0" sz="1900" b="1"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Verdana"/>
                <a:ea typeface="Verdana"/>
                <a:cs typeface="Verdana"/>
                <a:sym typeface="Verdana"/>
              </a:endParaRPr>
            </a:p>
          </p:txBody>
        </p:sp>
      </p:grpSp>
      <p:grpSp>
        <p:nvGrpSpPr>
          <p:cNvPr id="271" name="Google Shape;271;g152fa916779_0_116"/>
          <p:cNvGrpSpPr/>
          <p:nvPr/>
        </p:nvGrpSpPr>
        <p:grpSpPr>
          <a:xfrm>
            <a:off x="2031313" y="3488726"/>
            <a:ext cx="3673500" cy="1270200"/>
            <a:chOff x="2031313" y="3488726"/>
            <a:chExt cx="3673500" cy="1270200"/>
          </a:xfrm>
        </p:grpSpPr>
        <p:sp>
          <p:nvSpPr>
            <p:cNvPr id="272" name="Google Shape;272;g152fa916779_0_116"/>
            <p:cNvSpPr/>
            <p:nvPr/>
          </p:nvSpPr>
          <p:spPr>
            <a:xfrm>
              <a:off x="2031313" y="3488726"/>
              <a:ext cx="3673500" cy="12702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g152fa916779_0_116"/>
            <p:cNvSpPr txBox="1"/>
            <p:nvPr/>
          </p:nvSpPr>
          <p:spPr>
            <a:xfrm>
              <a:off x="2435688" y="3609945"/>
              <a:ext cx="2800200" cy="871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000000"/>
                  </a:solidFill>
                  <a:effectLst/>
                  <a:uLnTx/>
                  <a:uFillTx/>
                  <a:latin typeface="Verdana"/>
                  <a:ea typeface="Verdana"/>
                  <a:cs typeface="Verdana"/>
                  <a:sym typeface="Verdana"/>
                </a:rPr>
                <a:t>ADD VARIETY &amp; MORE PLANT FOODS</a:t>
              </a:r>
              <a:endParaRPr kumimoji="0" sz="1900" b="1" i="0" u="none" strike="noStrike" kern="0" cap="none" spc="0" normalizeH="0" baseline="0" noProof="0">
                <a:ln>
                  <a:noFill/>
                </a:ln>
                <a:solidFill>
                  <a:srgbClr val="000000"/>
                </a:solidFill>
                <a:effectLst/>
                <a:uLnTx/>
                <a:uFillTx/>
                <a:latin typeface="Verdana"/>
                <a:ea typeface="Verdana"/>
                <a:cs typeface="Verdana"/>
                <a:sym typeface="Verdana"/>
              </a:endParaRPr>
            </a:p>
          </p:txBody>
        </p:sp>
      </p:grpSp>
      <p:grpSp>
        <p:nvGrpSpPr>
          <p:cNvPr id="274" name="Google Shape;274;g152fa916779_0_116"/>
          <p:cNvGrpSpPr/>
          <p:nvPr/>
        </p:nvGrpSpPr>
        <p:grpSpPr>
          <a:xfrm>
            <a:off x="2031300" y="4931737"/>
            <a:ext cx="3673500" cy="1270077"/>
            <a:chOff x="2031300" y="4931737"/>
            <a:chExt cx="3673500" cy="1270077"/>
          </a:xfrm>
        </p:grpSpPr>
        <p:sp>
          <p:nvSpPr>
            <p:cNvPr id="275" name="Google Shape;275;g152fa916779_0_116"/>
            <p:cNvSpPr/>
            <p:nvPr/>
          </p:nvSpPr>
          <p:spPr>
            <a:xfrm>
              <a:off x="2031300" y="4931737"/>
              <a:ext cx="3673500" cy="1270077"/>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g152fa916779_0_116"/>
            <p:cNvSpPr txBox="1"/>
            <p:nvPr/>
          </p:nvSpPr>
          <p:spPr>
            <a:xfrm>
              <a:off x="2334960" y="4985186"/>
              <a:ext cx="3064800" cy="88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Verdana"/>
                  <a:ea typeface="Verdana"/>
                  <a:cs typeface="Verdana"/>
                  <a:sym typeface="Verdana"/>
                </a:rPr>
                <a:t>LACE LIVE &amp; FERMENTED FOODS THROUGH YOUR DIET</a:t>
              </a:r>
              <a:endParaRPr kumimoji="0" sz="1900" b="1" i="0" u="none" strike="noStrike" kern="0" cap="none" spc="0" normalizeH="0" baseline="0" noProof="0">
                <a:ln>
                  <a:noFill/>
                </a:ln>
                <a:solidFill>
                  <a:srgbClr val="FFFFFF"/>
                </a:solidFill>
                <a:effectLst/>
                <a:uLnTx/>
                <a:uFillTx/>
                <a:latin typeface="Verdana"/>
                <a:ea typeface="Verdana"/>
                <a:cs typeface="Verdana"/>
                <a:sym typeface="Verdana"/>
              </a:endParaRPr>
            </a:p>
          </p:txBody>
        </p:sp>
      </p:grpSp>
      <p:pic>
        <p:nvPicPr>
          <p:cNvPr id="277" name="Google Shape;277;g152fa916779_0_116"/>
          <p:cNvPicPr preferRelativeResize="0"/>
          <p:nvPr/>
        </p:nvPicPr>
        <p:blipFill rotWithShape="1">
          <a:blip r:embed="rId4">
            <a:alphaModFix/>
          </a:blip>
          <a:srcRect/>
          <a:stretch/>
        </p:blipFill>
        <p:spPr>
          <a:xfrm>
            <a:off x="10735825" y="5325500"/>
            <a:ext cx="1456175" cy="1828950"/>
          </a:xfrm>
          <a:prstGeom prst="rect">
            <a:avLst/>
          </a:prstGeom>
          <a:noFill/>
          <a:ln>
            <a:noFill/>
          </a:ln>
        </p:spPr>
      </p:pic>
      <p:grpSp>
        <p:nvGrpSpPr>
          <p:cNvPr id="278" name="Google Shape;278;g152fa916779_0_116"/>
          <p:cNvGrpSpPr/>
          <p:nvPr/>
        </p:nvGrpSpPr>
        <p:grpSpPr>
          <a:xfrm>
            <a:off x="6438903" y="312455"/>
            <a:ext cx="5909264" cy="6470293"/>
            <a:chOff x="6438903" y="312455"/>
            <a:chExt cx="5909264" cy="6470293"/>
          </a:xfrm>
        </p:grpSpPr>
        <p:pic>
          <p:nvPicPr>
            <p:cNvPr id="279" name="Google Shape;279;g152fa916779_0_116"/>
            <p:cNvPicPr preferRelativeResize="0"/>
            <p:nvPr/>
          </p:nvPicPr>
          <p:blipFill rotWithShape="1">
            <a:blip r:embed="rId5">
              <a:alphaModFix/>
            </a:blip>
            <a:srcRect/>
            <a:stretch/>
          </p:blipFill>
          <p:spPr>
            <a:xfrm>
              <a:off x="9494648" y="5325507"/>
              <a:ext cx="968001" cy="1117517"/>
            </a:xfrm>
            <a:prstGeom prst="rect">
              <a:avLst/>
            </a:prstGeom>
            <a:noFill/>
            <a:ln>
              <a:noFill/>
            </a:ln>
          </p:spPr>
        </p:pic>
        <p:pic>
          <p:nvPicPr>
            <p:cNvPr id="280" name="Google Shape;280;g152fa916779_0_116"/>
            <p:cNvPicPr preferRelativeResize="0"/>
            <p:nvPr/>
          </p:nvPicPr>
          <p:blipFill rotWithShape="1">
            <a:blip r:embed="rId6">
              <a:alphaModFix/>
            </a:blip>
            <a:srcRect/>
            <a:stretch/>
          </p:blipFill>
          <p:spPr>
            <a:xfrm>
              <a:off x="9680649" y="3488725"/>
              <a:ext cx="1323000" cy="1527393"/>
            </a:xfrm>
            <a:prstGeom prst="rect">
              <a:avLst/>
            </a:prstGeom>
            <a:noFill/>
            <a:ln>
              <a:noFill/>
            </a:ln>
          </p:spPr>
        </p:pic>
        <p:pic>
          <p:nvPicPr>
            <p:cNvPr id="281" name="Google Shape;281;g152fa916779_0_116"/>
            <p:cNvPicPr preferRelativeResize="0"/>
            <p:nvPr/>
          </p:nvPicPr>
          <p:blipFill rotWithShape="1">
            <a:blip r:embed="rId7">
              <a:alphaModFix/>
            </a:blip>
            <a:srcRect/>
            <a:stretch/>
          </p:blipFill>
          <p:spPr>
            <a:xfrm>
              <a:off x="10393594" y="312455"/>
              <a:ext cx="1954573" cy="2609701"/>
            </a:xfrm>
            <a:prstGeom prst="rect">
              <a:avLst/>
            </a:prstGeom>
            <a:noFill/>
            <a:ln>
              <a:noFill/>
            </a:ln>
          </p:spPr>
        </p:pic>
        <p:pic>
          <p:nvPicPr>
            <p:cNvPr id="282" name="Google Shape;282;g152fa916779_0_116"/>
            <p:cNvPicPr preferRelativeResize="0"/>
            <p:nvPr/>
          </p:nvPicPr>
          <p:blipFill rotWithShape="1">
            <a:blip r:embed="rId8">
              <a:alphaModFix/>
            </a:blip>
            <a:srcRect l="27735" r="23715"/>
            <a:stretch/>
          </p:blipFill>
          <p:spPr>
            <a:xfrm>
              <a:off x="9857748" y="907099"/>
              <a:ext cx="968001" cy="2302163"/>
            </a:xfrm>
            <a:prstGeom prst="rect">
              <a:avLst/>
            </a:prstGeom>
            <a:noFill/>
            <a:ln>
              <a:noFill/>
            </a:ln>
          </p:spPr>
        </p:pic>
        <p:pic>
          <p:nvPicPr>
            <p:cNvPr id="283" name="Google Shape;283;g152fa916779_0_116"/>
            <p:cNvPicPr preferRelativeResize="0"/>
            <p:nvPr/>
          </p:nvPicPr>
          <p:blipFill rotWithShape="1">
            <a:blip r:embed="rId9">
              <a:alphaModFix/>
            </a:blip>
            <a:srcRect/>
            <a:stretch/>
          </p:blipFill>
          <p:spPr>
            <a:xfrm>
              <a:off x="8338997" y="5665229"/>
              <a:ext cx="968001" cy="1117519"/>
            </a:xfrm>
            <a:prstGeom prst="rect">
              <a:avLst/>
            </a:prstGeom>
            <a:noFill/>
            <a:ln>
              <a:noFill/>
            </a:ln>
          </p:spPr>
        </p:pic>
        <p:pic>
          <p:nvPicPr>
            <p:cNvPr id="284" name="Google Shape;284;g152fa916779_0_116"/>
            <p:cNvPicPr preferRelativeResize="0"/>
            <p:nvPr/>
          </p:nvPicPr>
          <p:blipFill rotWithShape="1">
            <a:blip r:embed="rId10">
              <a:alphaModFix/>
            </a:blip>
            <a:srcRect/>
            <a:stretch/>
          </p:blipFill>
          <p:spPr>
            <a:xfrm>
              <a:off x="10660499" y="3808797"/>
              <a:ext cx="1606829" cy="1527401"/>
            </a:xfrm>
            <a:prstGeom prst="rect">
              <a:avLst/>
            </a:prstGeom>
            <a:noFill/>
            <a:ln>
              <a:noFill/>
            </a:ln>
          </p:spPr>
        </p:pic>
        <p:pic>
          <p:nvPicPr>
            <p:cNvPr id="285" name="Google Shape;285;g152fa916779_0_116"/>
            <p:cNvPicPr preferRelativeResize="0"/>
            <p:nvPr/>
          </p:nvPicPr>
          <p:blipFill rotWithShape="1">
            <a:blip r:embed="rId11">
              <a:alphaModFix/>
            </a:blip>
            <a:srcRect t="19729" b="22380"/>
            <a:stretch/>
          </p:blipFill>
          <p:spPr>
            <a:xfrm>
              <a:off x="6438903" y="5642139"/>
              <a:ext cx="1323000" cy="884137"/>
            </a:xfrm>
            <a:prstGeom prst="rect">
              <a:avLst/>
            </a:prstGeom>
            <a:noFill/>
            <a:ln>
              <a:noFill/>
            </a:ln>
          </p:spPr>
        </p:pic>
        <p:pic>
          <p:nvPicPr>
            <p:cNvPr id="286" name="Google Shape;286;g152fa916779_0_116"/>
            <p:cNvPicPr preferRelativeResize="0"/>
            <p:nvPr/>
          </p:nvPicPr>
          <p:blipFill rotWithShape="1">
            <a:blip r:embed="rId12">
              <a:alphaModFix/>
            </a:blip>
            <a:srcRect l="15423" t="25677" r="23852" b="29067"/>
            <a:stretch/>
          </p:blipFill>
          <p:spPr>
            <a:xfrm>
              <a:off x="7203446" y="3871607"/>
              <a:ext cx="2291201" cy="170728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0"/>
        <p:cNvGrpSpPr/>
        <p:nvPr/>
      </p:nvGrpSpPr>
      <p:grpSpPr>
        <a:xfrm>
          <a:off x="0" y="0"/>
          <a:ext cx="0" cy="0"/>
          <a:chOff x="0" y="0"/>
          <a:chExt cx="0" cy="0"/>
        </a:xfrm>
      </p:grpSpPr>
      <p:sp>
        <p:nvSpPr>
          <p:cNvPr id="291" name="Google Shape;291;g3b466347ea1_1_17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 name="Google Shape;292;g3b466347ea1_1_178"/>
          <p:cNvSpPr/>
          <p:nvPr/>
        </p:nvSpPr>
        <p:spPr>
          <a:xfrm>
            <a:off x="-27175" y="-25800"/>
            <a:ext cx="1323000" cy="6917100"/>
          </a:xfrm>
          <a:prstGeom prst="rect">
            <a:avLst/>
          </a:prstGeom>
          <a:solidFill>
            <a:srgbClr val="15E29F">
              <a:alpha val="541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g3b466347ea1_1_178"/>
          <p:cNvSpPr txBox="1"/>
          <p:nvPr/>
        </p:nvSpPr>
        <p:spPr>
          <a:xfrm rot="-5400000">
            <a:off x="-3205375" y="3030500"/>
            <a:ext cx="69171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8600" b="1" i="0" u="none" strike="noStrike" kern="0" cap="none" spc="0" normalizeH="0" baseline="0" noProof="0">
                <a:ln>
                  <a:noFill/>
                </a:ln>
                <a:solidFill>
                  <a:srgbClr val="000000"/>
                </a:solidFill>
                <a:effectLst/>
                <a:uLnTx/>
                <a:uFillTx/>
                <a:latin typeface="Calibri"/>
                <a:ea typeface="Calibri"/>
                <a:cs typeface="Calibri"/>
                <a:sym typeface="Calibri"/>
              </a:rPr>
              <a:t>MOVEMENT</a:t>
            </a:r>
            <a:endParaRPr kumimoji="0" sz="86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4" name="Google Shape;294;g3b466347ea1_1_178"/>
          <p:cNvPicPr preferRelativeResize="0"/>
          <p:nvPr/>
        </p:nvPicPr>
        <p:blipFill rotWithShape="1">
          <a:blip r:embed="rId3">
            <a:alphaModFix/>
          </a:blip>
          <a:srcRect/>
          <a:stretch/>
        </p:blipFill>
        <p:spPr>
          <a:xfrm>
            <a:off x="11293775" y="5836600"/>
            <a:ext cx="898225" cy="1128174"/>
          </a:xfrm>
          <a:prstGeom prst="rect">
            <a:avLst/>
          </a:prstGeom>
          <a:noFill/>
          <a:ln>
            <a:noFill/>
          </a:ln>
        </p:spPr>
      </p:pic>
      <p:grpSp>
        <p:nvGrpSpPr>
          <p:cNvPr id="295" name="Google Shape;295;g3b466347ea1_1_178"/>
          <p:cNvGrpSpPr/>
          <p:nvPr/>
        </p:nvGrpSpPr>
        <p:grpSpPr>
          <a:xfrm>
            <a:off x="1673575" y="630413"/>
            <a:ext cx="5158500" cy="3480375"/>
            <a:chOff x="1583750" y="346025"/>
            <a:chExt cx="5158500" cy="3480375"/>
          </a:xfrm>
        </p:grpSpPr>
        <p:sp>
          <p:nvSpPr>
            <p:cNvPr id="296" name="Google Shape;296;g3b466347ea1_1_178"/>
            <p:cNvSpPr/>
            <p:nvPr/>
          </p:nvSpPr>
          <p:spPr>
            <a:xfrm>
              <a:off x="1583750" y="346025"/>
              <a:ext cx="5158500" cy="33585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g3b466347ea1_1_178"/>
            <p:cNvSpPr txBox="1"/>
            <p:nvPr/>
          </p:nvSpPr>
          <p:spPr>
            <a:xfrm>
              <a:off x="2048625" y="1099100"/>
              <a:ext cx="4298100" cy="2727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1" i="0" u="none" strike="noStrike" kern="0" cap="none" spc="0" normalizeH="0" baseline="0" noProof="0">
                  <a:ln>
                    <a:noFill/>
                  </a:ln>
                  <a:solidFill>
                    <a:srgbClr val="000000"/>
                  </a:solidFill>
                  <a:effectLst/>
                  <a:uLnTx/>
                  <a:uFillTx/>
                  <a:latin typeface="Calibri"/>
                  <a:ea typeface="Calibri"/>
                  <a:cs typeface="Calibri"/>
                  <a:sym typeface="Calibri"/>
                </a:rPr>
                <a:t>MORE EXERCISE IS NOT BETTER, </a:t>
              </a: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1" i="0" u="none" strike="noStrike" kern="0" cap="none" spc="0" normalizeH="0" baseline="0" noProof="0">
                  <a:ln>
                    <a:noFill/>
                  </a:ln>
                  <a:solidFill>
                    <a:srgbClr val="000000"/>
                  </a:solidFill>
                  <a:effectLst/>
                  <a:uLnTx/>
                  <a:uFillTx/>
                  <a:latin typeface="Calibri"/>
                  <a:ea typeface="Calibri"/>
                  <a:cs typeface="Calibri"/>
                  <a:sym typeface="Calibri"/>
                </a:rPr>
                <a:t>“BETTER” EXERCISE IS BETTER</a:t>
              </a: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98" name="Google Shape;298;g3b466347ea1_1_178"/>
          <p:cNvSpPr/>
          <p:nvPr/>
        </p:nvSpPr>
        <p:spPr>
          <a:xfrm>
            <a:off x="7885425" y="158850"/>
            <a:ext cx="3891000" cy="18828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MOBILITY &amp; STRENGTH</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299;g3b466347ea1_1_178"/>
          <p:cNvSpPr/>
          <p:nvPr/>
        </p:nvSpPr>
        <p:spPr>
          <a:xfrm>
            <a:off x="7836225" y="2148100"/>
            <a:ext cx="3989400" cy="18828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SHORT INTERVALS</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00;g3b466347ea1_1_178"/>
          <p:cNvSpPr/>
          <p:nvPr/>
        </p:nvSpPr>
        <p:spPr>
          <a:xfrm>
            <a:off x="7836225" y="4137350"/>
            <a:ext cx="3989400" cy="1882800"/>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RECOVERY AND FUELLING</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1" name="Google Shape;301;g3b466347ea1_1_178"/>
          <p:cNvGrpSpPr/>
          <p:nvPr/>
        </p:nvGrpSpPr>
        <p:grpSpPr>
          <a:xfrm>
            <a:off x="1872475" y="4488100"/>
            <a:ext cx="4959600" cy="1424700"/>
            <a:chOff x="1872550" y="4844225"/>
            <a:chExt cx="4959600" cy="1424700"/>
          </a:xfrm>
        </p:grpSpPr>
        <p:sp>
          <p:nvSpPr>
            <p:cNvPr id="302" name="Google Shape;302;g3b466347ea1_1_178"/>
            <p:cNvSpPr/>
            <p:nvPr/>
          </p:nvSpPr>
          <p:spPr>
            <a:xfrm>
              <a:off x="1872550" y="4844225"/>
              <a:ext cx="4959600" cy="1424700"/>
            </a:xfrm>
            <a:prstGeom prst="rect">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03;g3b466347ea1_1_178"/>
            <p:cNvSpPr txBox="1"/>
            <p:nvPr/>
          </p:nvSpPr>
          <p:spPr>
            <a:xfrm>
              <a:off x="2116800" y="4966350"/>
              <a:ext cx="4579800" cy="1128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WHAT DO YOUR CHANGING HORMONES RESPOND TO? </a:t>
              </a:r>
              <a:endParaRPr kumimoji="0" sz="2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7"/>
        <p:cNvGrpSpPr/>
        <p:nvPr/>
      </p:nvGrpSpPr>
      <p:grpSpPr>
        <a:xfrm>
          <a:off x="0" y="0"/>
          <a:ext cx="0" cy="0"/>
          <a:chOff x="0" y="0"/>
          <a:chExt cx="0" cy="0"/>
        </a:xfrm>
      </p:grpSpPr>
      <p:sp>
        <p:nvSpPr>
          <p:cNvPr id="308" name="Google Shape;308;g3b466347ea1_1_20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9" name="Google Shape;309;g3b466347ea1_1_201"/>
          <p:cNvSpPr/>
          <p:nvPr/>
        </p:nvSpPr>
        <p:spPr>
          <a:xfrm>
            <a:off x="-27175" y="-25800"/>
            <a:ext cx="1323000" cy="6917100"/>
          </a:xfrm>
          <a:prstGeom prst="rect">
            <a:avLst/>
          </a:prstGeom>
          <a:solidFill>
            <a:srgbClr val="15E29F">
              <a:alpha val="541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g3b466347ea1_1_201"/>
          <p:cNvSpPr txBox="1"/>
          <p:nvPr/>
        </p:nvSpPr>
        <p:spPr>
          <a:xfrm rot="-5400000">
            <a:off x="-3205375" y="3030500"/>
            <a:ext cx="69171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7800" b="1" i="0" u="none" strike="noStrike" kern="0" cap="none" spc="0" normalizeH="0" baseline="0" noProof="0">
                <a:ln>
                  <a:noFill/>
                </a:ln>
                <a:solidFill>
                  <a:srgbClr val="000000"/>
                </a:solidFill>
                <a:effectLst/>
                <a:uLnTx/>
                <a:uFillTx/>
                <a:latin typeface="Calibri"/>
                <a:ea typeface="Calibri"/>
                <a:cs typeface="Calibri"/>
                <a:sym typeface="Calibri"/>
              </a:rPr>
              <a:t>PROGRAMMES</a:t>
            </a:r>
            <a:endParaRPr kumimoji="0" sz="78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11" name="Google Shape;311;g3b466347ea1_1_201"/>
          <p:cNvPicPr preferRelativeResize="0"/>
          <p:nvPr/>
        </p:nvPicPr>
        <p:blipFill rotWithShape="1">
          <a:blip r:embed="rId3">
            <a:alphaModFix/>
          </a:blip>
          <a:srcRect/>
          <a:stretch/>
        </p:blipFill>
        <p:spPr>
          <a:xfrm>
            <a:off x="11293775" y="5836600"/>
            <a:ext cx="898225" cy="1128174"/>
          </a:xfrm>
          <a:prstGeom prst="rect">
            <a:avLst/>
          </a:prstGeom>
          <a:noFill/>
          <a:ln>
            <a:noFill/>
          </a:ln>
        </p:spPr>
      </p:pic>
      <p:sp>
        <p:nvSpPr>
          <p:cNvPr id="312" name="Google Shape;312;g3b466347ea1_1_201"/>
          <p:cNvSpPr/>
          <p:nvPr/>
        </p:nvSpPr>
        <p:spPr>
          <a:xfrm>
            <a:off x="3357650" y="374225"/>
            <a:ext cx="6234300" cy="30993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000" b="1" i="0" u="none" strike="noStrike" kern="0" cap="none" spc="0" normalizeH="0" baseline="0" noProof="0">
                <a:ln>
                  <a:noFill/>
                </a:ln>
                <a:solidFill>
                  <a:srgbClr val="000000"/>
                </a:solidFill>
                <a:effectLst/>
                <a:uLnTx/>
                <a:uFillTx/>
                <a:latin typeface="Calibri"/>
                <a:ea typeface="Calibri"/>
                <a:cs typeface="Calibri"/>
                <a:sym typeface="Calibri"/>
              </a:rPr>
              <a:t>This isn’t about getting through perimenopause,</a:t>
            </a:r>
            <a:endParaRPr kumimoji="0" sz="3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000" b="1" i="0" u="none" strike="noStrike" kern="0" cap="none" spc="0" normalizeH="0" baseline="0" noProof="0">
                <a:ln>
                  <a:noFill/>
                </a:ln>
                <a:solidFill>
                  <a:srgbClr val="000000"/>
                </a:solidFill>
                <a:effectLst/>
                <a:uLnTx/>
                <a:uFillTx/>
                <a:latin typeface="Calibri"/>
                <a:ea typeface="Calibri"/>
                <a:cs typeface="Calibri"/>
                <a:sym typeface="Calibri"/>
              </a:rPr>
              <a:t>It’s about setting yourself up for the rest of your life</a:t>
            </a:r>
            <a:endParaRPr kumimoji="0" sz="3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13" name="Google Shape;313;g3b466347ea1_1_201"/>
          <p:cNvGrpSpPr/>
          <p:nvPr/>
        </p:nvGrpSpPr>
        <p:grpSpPr>
          <a:xfrm>
            <a:off x="2708350" y="4549850"/>
            <a:ext cx="7770000" cy="2027100"/>
            <a:chOff x="2491675" y="4530150"/>
            <a:chExt cx="7770000" cy="2027100"/>
          </a:xfrm>
        </p:grpSpPr>
        <p:sp>
          <p:nvSpPr>
            <p:cNvPr id="314" name="Google Shape;314;g3b466347ea1_1_201"/>
            <p:cNvSpPr/>
            <p:nvPr/>
          </p:nvSpPr>
          <p:spPr>
            <a:xfrm>
              <a:off x="2491675" y="4530150"/>
              <a:ext cx="7770000" cy="2027100"/>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9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g3b466347ea1_1_201"/>
            <p:cNvSpPr txBox="1"/>
            <p:nvPr/>
          </p:nvSpPr>
          <p:spPr>
            <a:xfrm>
              <a:off x="3357650" y="4899225"/>
              <a:ext cx="6421500" cy="1485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700" b="1" i="0" u="none" strike="noStrike" kern="0" cap="none" spc="0" normalizeH="0" baseline="0" noProof="0">
                  <a:ln>
                    <a:noFill/>
                  </a:ln>
                  <a:solidFill>
                    <a:srgbClr val="000000"/>
                  </a:solidFill>
                  <a:effectLst/>
                  <a:uLnTx/>
                  <a:uFillTx/>
                  <a:latin typeface="Calibri"/>
                  <a:ea typeface="Calibri"/>
                  <a:cs typeface="Calibri"/>
                  <a:sym typeface="Calibri"/>
                </a:rPr>
                <a:t>NOW IS THE TIME TO MAKE THE DIFFERENCE</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16" name="Google Shape;316;g3b466347ea1_1_201"/>
          <p:cNvSpPr/>
          <p:nvPr/>
        </p:nvSpPr>
        <p:spPr>
          <a:xfrm>
            <a:off x="2146900" y="3131700"/>
            <a:ext cx="1772700" cy="1575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17;g3b466347ea1_1_201"/>
          <p:cNvSpPr txBox="1"/>
          <p:nvPr/>
        </p:nvSpPr>
        <p:spPr>
          <a:xfrm>
            <a:off x="8877825" y="3539038"/>
            <a:ext cx="2127300" cy="945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1"/>
        <p:cNvGrpSpPr/>
        <p:nvPr/>
      </p:nvGrpSpPr>
      <p:grpSpPr>
        <a:xfrm>
          <a:off x="0" y="0"/>
          <a:ext cx="0" cy="0"/>
          <a:chOff x="0" y="0"/>
          <a:chExt cx="0" cy="0"/>
        </a:xfrm>
      </p:grpSpPr>
      <p:sp>
        <p:nvSpPr>
          <p:cNvPr id="322" name="Google Shape;322;g3b466347ea1_1_219"/>
          <p:cNvSpPr/>
          <p:nvPr/>
        </p:nvSpPr>
        <p:spPr>
          <a:xfrm>
            <a:off x="140625" y="10677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3" name="Google Shape;323;g3b466347ea1_1_219"/>
          <p:cNvSpPr/>
          <p:nvPr/>
        </p:nvSpPr>
        <p:spPr>
          <a:xfrm>
            <a:off x="-27175" y="-25800"/>
            <a:ext cx="1323000" cy="6917100"/>
          </a:xfrm>
          <a:prstGeom prst="rect">
            <a:avLst/>
          </a:prstGeom>
          <a:solidFill>
            <a:srgbClr val="15E29F">
              <a:alpha val="541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4;g3b466347ea1_1_219"/>
          <p:cNvSpPr txBox="1"/>
          <p:nvPr/>
        </p:nvSpPr>
        <p:spPr>
          <a:xfrm rot="-5400000">
            <a:off x="-3205375" y="3030500"/>
            <a:ext cx="69171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7800" b="1" i="0" u="none" strike="noStrike" kern="0" cap="none" spc="0" normalizeH="0" baseline="0" noProof="0">
                <a:ln>
                  <a:noFill/>
                </a:ln>
                <a:solidFill>
                  <a:srgbClr val="000000"/>
                </a:solidFill>
                <a:effectLst/>
                <a:uLnTx/>
                <a:uFillTx/>
                <a:latin typeface="Calibri"/>
                <a:ea typeface="Calibri"/>
                <a:cs typeface="Calibri"/>
                <a:sym typeface="Calibri"/>
              </a:rPr>
              <a:t>PROGRAMMES</a:t>
            </a:r>
            <a:endParaRPr kumimoji="0" sz="78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25" name="Google Shape;325;g3b466347ea1_1_219"/>
          <p:cNvPicPr preferRelativeResize="0"/>
          <p:nvPr/>
        </p:nvPicPr>
        <p:blipFill rotWithShape="1">
          <a:blip r:embed="rId3">
            <a:alphaModFix/>
          </a:blip>
          <a:srcRect/>
          <a:stretch/>
        </p:blipFill>
        <p:spPr>
          <a:xfrm>
            <a:off x="11293775" y="5836600"/>
            <a:ext cx="898225" cy="1128174"/>
          </a:xfrm>
          <a:prstGeom prst="rect">
            <a:avLst/>
          </a:prstGeom>
          <a:noFill/>
          <a:ln>
            <a:noFill/>
          </a:ln>
        </p:spPr>
      </p:pic>
      <p:sp>
        <p:nvSpPr>
          <p:cNvPr id="326" name="Google Shape;326;g3b466347ea1_1_219"/>
          <p:cNvSpPr txBox="1"/>
          <p:nvPr/>
        </p:nvSpPr>
        <p:spPr>
          <a:xfrm>
            <a:off x="2028725" y="433325"/>
            <a:ext cx="9355800" cy="2245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1" i="0" u="none" strike="noStrike" kern="0" cap="none" spc="0" normalizeH="0" baseline="0" noProof="0">
                <a:ln>
                  <a:noFill/>
                </a:ln>
                <a:solidFill>
                  <a:srgbClr val="000000"/>
                </a:solidFill>
                <a:effectLst/>
                <a:uLnTx/>
                <a:uFillTx/>
                <a:latin typeface="Arial"/>
                <a:cs typeface="Arial"/>
                <a:sym typeface="Arial"/>
              </a:rPr>
              <a:t>REVIVE AND THRIVE </a:t>
            </a:r>
            <a:endParaRPr kumimoji="0" sz="39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900" b="0" i="0" u="none" strike="noStrike" kern="0" cap="none" spc="0" normalizeH="0" baseline="0" noProof="0">
                <a:ln>
                  <a:noFill/>
                </a:ln>
                <a:solidFill>
                  <a:srgbClr val="000000"/>
                </a:solidFill>
                <a:effectLst/>
                <a:uLnTx/>
                <a:uFillTx/>
                <a:latin typeface="Arial"/>
                <a:cs typeface="Arial"/>
                <a:sym typeface="Arial"/>
              </a:rPr>
              <a:t>A 12 WEEK GUIDE THAT TEACHES YOU HOW TO TRAIN, BUILD STRENGTH, NOURISH YOUR BODY AND THRIVE</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g3b466347ea1_1_219"/>
          <p:cNvSpPr/>
          <p:nvPr/>
        </p:nvSpPr>
        <p:spPr>
          <a:xfrm>
            <a:off x="1794250" y="2873675"/>
            <a:ext cx="3189600" cy="2132700"/>
          </a:xfrm>
          <a:prstGeom prst="ellipse">
            <a:avLst/>
          </a:prstGeom>
          <a:solidFill>
            <a:srgbClr val="D672D5"/>
          </a:solidFill>
          <a:ln w="9525" cap="flat" cmpd="sng">
            <a:solidFill>
              <a:srgbClr val="D672D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IMPLEMENTATION</a:t>
            </a:r>
            <a:endParaRPr kumimoji="0" sz="2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000000"/>
                </a:solidFill>
                <a:effectLst/>
                <a:uLnTx/>
                <a:uFillTx/>
                <a:latin typeface="Calibri"/>
                <a:ea typeface="Calibri"/>
                <a:cs typeface="Calibri"/>
                <a:sym typeface="Calibri"/>
              </a:rPr>
              <a:t>CONSISTENCY</a:t>
            </a:r>
            <a:endParaRPr kumimoji="0" sz="21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000000"/>
                </a:solidFill>
                <a:effectLst/>
                <a:uLnTx/>
                <a:uFillTx/>
                <a:latin typeface="Calibri"/>
                <a:ea typeface="Calibri"/>
                <a:cs typeface="Calibri"/>
                <a:sym typeface="Calibri"/>
              </a:rPr>
              <a:t>CONFIDENCE</a:t>
            </a:r>
            <a:endParaRPr kumimoji="0" sz="21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8" name="Google Shape;328;g3b466347ea1_1_219"/>
          <p:cNvSpPr/>
          <p:nvPr/>
        </p:nvSpPr>
        <p:spPr>
          <a:xfrm>
            <a:off x="5111825" y="2873663"/>
            <a:ext cx="3189600" cy="2132700"/>
          </a:xfrm>
          <a:prstGeom prst="ellipse">
            <a:avLst/>
          </a:prstGeom>
          <a:solidFill>
            <a:srgbClr val="7E8DC7"/>
          </a:solidFill>
          <a:ln w="9525" cap="flat" cmpd="sng">
            <a:solidFill>
              <a:srgbClr val="7E8D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Calibri"/>
                <a:ea typeface="Calibri"/>
                <a:cs typeface="Calibri"/>
                <a:sym typeface="Calibri"/>
              </a:rPr>
              <a:t>SMALL CHANGES THAT FIT INTO YOUR LIFE</a:t>
            </a:r>
            <a:endParaRPr kumimoji="0" sz="21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g3b466347ea1_1_219"/>
          <p:cNvSpPr/>
          <p:nvPr/>
        </p:nvSpPr>
        <p:spPr>
          <a:xfrm>
            <a:off x="8501300" y="2996000"/>
            <a:ext cx="3189600" cy="2132700"/>
          </a:xfrm>
          <a:prstGeom prst="ellipse">
            <a:avLst/>
          </a:prstGeom>
          <a:solidFill>
            <a:srgbClr val="6DDAB3"/>
          </a:solidFill>
          <a:ln w="9525" cap="flat" cmpd="sng">
            <a:solidFill>
              <a:srgbClr val="6DDAB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YOU DON’T NEED WILLPOWER, YOU NEED A FRAMEWORK &amp; SUPPORT</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g3b4a4be49a3_0_9"/>
          <p:cNvSpPr/>
          <p:nvPr/>
        </p:nvSpPr>
        <p:spPr>
          <a:xfrm>
            <a:off x="-27175" y="-25800"/>
            <a:ext cx="1323000" cy="6917100"/>
          </a:xfrm>
          <a:prstGeom prst="rect">
            <a:avLst/>
          </a:prstGeom>
          <a:solidFill>
            <a:srgbClr val="15E29F">
              <a:alpha val="541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35;g3b4a4be49a3_0_9"/>
          <p:cNvSpPr txBox="1"/>
          <p:nvPr/>
        </p:nvSpPr>
        <p:spPr>
          <a:xfrm rot="-5400000">
            <a:off x="-3205375" y="3030500"/>
            <a:ext cx="6917100" cy="83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600"/>
              <a:buFont typeface="Arial"/>
              <a:buNone/>
              <a:tabLst/>
              <a:defRPr/>
            </a:pPr>
            <a:r>
              <a:rPr kumimoji="0" lang="en-US" sz="7800" b="1" i="0" u="none" strike="noStrike" kern="0" cap="none" spc="0" normalizeH="0" baseline="0" noProof="0">
                <a:ln>
                  <a:noFill/>
                </a:ln>
                <a:solidFill>
                  <a:srgbClr val="000000"/>
                </a:solidFill>
                <a:effectLst/>
                <a:uLnTx/>
                <a:uFillTx/>
                <a:latin typeface="Calibri"/>
                <a:ea typeface="Calibri"/>
                <a:cs typeface="Calibri"/>
                <a:sym typeface="Calibri"/>
              </a:rPr>
              <a:t>PROGRAMMES</a:t>
            </a:r>
            <a:endParaRPr kumimoji="0" sz="78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36" name="Google Shape;336;g3b4a4be49a3_0_9" title="A 12 week personal Coaching programme that teaches you how to train, build muscle, nourish, recover and thrive (2).png"/>
          <p:cNvPicPr preferRelativeResize="0"/>
          <p:nvPr/>
        </p:nvPicPr>
        <p:blipFill>
          <a:blip r:embed="rId3">
            <a:alphaModFix/>
          </a:blip>
          <a:stretch>
            <a:fillRect/>
          </a:stretch>
        </p:blipFill>
        <p:spPr>
          <a:xfrm>
            <a:off x="-291425" y="110750"/>
            <a:ext cx="12483427" cy="70219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pic>
        <p:nvPicPr>
          <p:cNvPr id="341" name="Google Shape;341;g3b466347ea1_1_1"/>
          <p:cNvPicPr preferRelativeResize="0"/>
          <p:nvPr/>
        </p:nvPicPr>
        <p:blipFill rotWithShape="1">
          <a:blip r:embed="rId3">
            <a:alphaModFix/>
          </a:blip>
          <a:srcRect/>
          <a:stretch/>
        </p:blipFill>
        <p:spPr>
          <a:xfrm>
            <a:off x="65400" y="5072537"/>
            <a:ext cx="1579415" cy="1983726"/>
          </a:xfrm>
          <a:prstGeom prst="rect">
            <a:avLst/>
          </a:prstGeom>
          <a:noFill/>
          <a:ln>
            <a:noFill/>
          </a:ln>
        </p:spPr>
      </p:pic>
      <p:sp>
        <p:nvSpPr>
          <p:cNvPr id="342" name="Google Shape;342;g3b466347ea1_1_1"/>
          <p:cNvSpPr txBox="1"/>
          <p:nvPr/>
        </p:nvSpPr>
        <p:spPr>
          <a:xfrm>
            <a:off x="6473675" y="6264063"/>
            <a:ext cx="7848000" cy="277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                         email: </a:t>
            </a:r>
            <a:r>
              <a:rPr kumimoji="0" lang="en-US" sz="1800" b="1" i="0" u="sng" strike="noStrike" kern="0" cap="none" spc="0" normalizeH="0" baseline="0" noProof="0">
                <a:ln>
                  <a:noFill/>
                </a:ln>
                <a:solidFill>
                  <a:srgbClr val="0563C1"/>
                </a:solidFill>
                <a:effectLst/>
                <a:uLnTx/>
                <a:uFillTx/>
                <a:latin typeface="Calibri"/>
                <a:ea typeface="Calibri"/>
                <a:cs typeface="Calibri"/>
                <a:sym typeface="Calibri"/>
                <a:hlinkClick r:id="rId4"/>
              </a:rPr>
              <a:t>hello@40swomanandbeyond.co.uk</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corporate packages: </a:t>
            </a:r>
            <a:r>
              <a:rPr kumimoji="0" lang="en-US" sz="1800" b="1" i="0" u="sng" strike="noStrike" kern="0" cap="none" spc="0" normalizeH="0" baseline="0" noProof="0">
                <a:ln>
                  <a:noFill/>
                </a:ln>
                <a:solidFill>
                  <a:srgbClr val="0563C1"/>
                </a:solidFill>
                <a:effectLst/>
                <a:uLnTx/>
                <a:uFillTx/>
                <a:latin typeface="Calibri"/>
                <a:ea typeface="Calibri"/>
                <a:cs typeface="Calibri"/>
                <a:sym typeface="Calibri"/>
                <a:hlinkClick r:id="rId5"/>
              </a:rPr>
              <a:t>www.40swomanandbeyond.co.uk</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g3b466347ea1_1_1"/>
          <p:cNvSpPr txBox="1"/>
          <p:nvPr/>
        </p:nvSpPr>
        <p:spPr>
          <a:xfrm>
            <a:off x="2288770" y="5801456"/>
            <a:ext cx="2001000" cy="52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Anna Black</a:t>
            </a:r>
            <a:endParaRPr kumimoji="0" sz="17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344;g3b466347ea1_1_1"/>
          <p:cNvSpPr txBox="1"/>
          <p:nvPr/>
        </p:nvSpPr>
        <p:spPr>
          <a:xfrm>
            <a:off x="2229761" y="6227102"/>
            <a:ext cx="2119200" cy="52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@40swoman</a:t>
            </a:r>
            <a:endParaRPr kumimoji="0" sz="17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5" name="Google Shape;345;g3b466347ea1_1_1"/>
          <p:cNvSpPr txBox="1"/>
          <p:nvPr/>
        </p:nvSpPr>
        <p:spPr>
          <a:xfrm>
            <a:off x="4045204" y="5830917"/>
            <a:ext cx="2823900" cy="446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Genevieve Hallam</a:t>
            </a:r>
            <a:endParaRPr kumimoji="0" sz="17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6" name="Google Shape;346;g3b466347ea1_1_1"/>
          <p:cNvSpPr txBox="1"/>
          <p:nvPr/>
        </p:nvSpPr>
        <p:spPr>
          <a:xfrm>
            <a:off x="4045200" y="6256588"/>
            <a:ext cx="4317300" cy="446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@ghnutritioncoaching</a:t>
            </a:r>
            <a:endParaRPr kumimoji="0" sz="17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47" name="Google Shape;347;g3b466347ea1_1_1"/>
          <p:cNvPicPr preferRelativeResize="0"/>
          <p:nvPr/>
        </p:nvPicPr>
        <p:blipFill rotWithShape="1">
          <a:blip r:embed="rId6">
            <a:alphaModFix/>
          </a:blip>
          <a:srcRect l="29185" t="29559" r="28700" b="30191"/>
          <a:stretch/>
        </p:blipFill>
        <p:spPr>
          <a:xfrm>
            <a:off x="1818325" y="6302675"/>
            <a:ext cx="411426" cy="374725"/>
          </a:xfrm>
          <a:prstGeom prst="rect">
            <a:avLst/>
          </a:prstGeom>
          <a:noFill/>
          <a:ln>
            <a:noFill/>
          </a:ln>
        </p:spPr>
      </p:pic>
      <p:pic>
        <p:nvPicPr>
          <p:cNvPr id="348" name="Google Shape;348;g3b466347ea1_1_1"/>
          <p:cNvPicPr preferRelativeResize="0"/>
          <p:nvPr/>
        </p:nvPicPr>
        <p:blipFill rotWithShape="1">
          <a:blip r:embed="rId7">
            <a:alphaModFix/>
          </a:blip>
          <a:srcRect l="28039" t="26588" r="27375" b="26452"/>
          <a:stretch/>
        </p:blipFill>
        <p:spPr>
          <a:xfrm>
            <a:off x="1818325" y="5857875"/>
            <a:ext cx="411426" cy="413024"/>
          </a:xfrm>
          <a:prstGeom prst="rect">
            <a:avLst/>
          </a:prstGeom>
          <a:noFill/>
          <a:ln>
            <a:noFill/>
          </a:ln>
        </p:spPr>
      </p:pic>
      <p:sp>
        <p:nvSpPr>
          <p:cNvPr id="349" name="Google Shape;349;g3b466347ea1_1_1"/>
          <p:cNvSpPr txBox="1"/>
          <p:nvPr/>
        </p:nvSpPr>
        <p:spPr>
          <a:xfrm>
            <a:off x="2288779" y="5356638"/>
            <a:ext cx="4421400" cy="52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40s Woman &amp; Beyond </a:t>
            </a:r>
            <a:endParaRPr kumimoji="0" sz="17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0" name="Google Shape;350;g3b466347ea1_1_1"/>
          <p:cNvPicPr preferRelativeResize="0"/>
          <p:nvPr/>
        </p:nvPicPr>
        <p:blipFill rotWithShape="1">
          <a:blip r:embed="rId6">
            <a:alphaModFix/>
          </a:blip>
          <a:srcRect l="29185" t="29559" r="28700" b="30191"/>
          <a:stretch/>
        </p:blipFill>
        <p:spPr>
          <a:xfrm>
            <a:off x="3606800" y="6292413"/>
            <a:ext cx="411426" cy="374725"/>
          </a:xfrm>
          <a:prstGeom prst="rect">
            <a:avLst/>
          </a:prstGeom>
          <a:noFill/>
          <a:ln>
            <a:noFill/>
          </a:ln>
        </p:spPr>
      </p:pic>
      <p:pic>
        <p:nvPicPr>
          <p:cNvPr id="351" name="Google Shape;351;g3b466347ea1_1_1"/>
          <p:cNvPicPr preferRelativeResize="0"/>
          <p:nvPr/>
        </p:nvPicPr>
        <p:blipFill rotWithShape="1">
          <a:blip r:embed="rId7">
            <a:alphaModFix/>
          </a:blip>
          <a:srcRect l="28039" t="26588" r="27375" b="26452"/>
          <a:stretch/>
        </p:blipFill>
        <p:spPr>
          <a:xfrm>
            <a:off x="1818325" y="5413075"/>
            <a:ext cx="411426" cy="413024"/>
          </a:xfrm>
          <a:prstGeom prst="rect">
            <a:avLst/>
          </a:prstGeom>
          <a:noFill/>
          <a:ln>
            <a:noFill/>
          </a:ln>
        </p:spPr>
      </p:pic>
      <p:pic>
        <p:nvPicPr>
          <p:cNvPr id="352" name="Google Shape;352;g3b466347ea1_1_1"/>
          <p:cNvPicPr preferRelativeResize="0"/>
          <p:nvPr/>
        </p:nvPicPr>
        <p:blipFill rotWithShape="1">
          <a:blip r:embed="rId7">
            <a:alphaModFix/>
          </a:blip>
          <a:srcRect l="28039" t="26588" r="27375" b="26452"/>
          <a:stretch/>
        </p:blipFill>
        <p:spPr>
          <a:xfrm>
            <a:off x="3597838" y="5847613"/>
            <a:ext cx="411426" cy="413024"/>
          </a:xfrm>
          <a:prstGeom prst="rect">
            <a:avLst/>
          </a:prstGeom>
          <a:noFill/>
          <a:ln>
            <a:noFill/>
          </a:ln>
        </p:spPr>
      </p:pic>
      <p:pic>
        <p:nvPicPr>
          <p:cNvPr id="353" name="Google Shape;353;g3b466347ea1_1_1"/>
          <p:cNvPicPr preferRelativeResize="0"/>
          <p:nvPr/>
        </p:nvPicPr>
        <p:blipFill rotWithShape="1">
          <a:blip r:embed="rId8">
            <a:alphaModFix/>
          </a:blip>
          <a:srcRect/>
          <a:stretch/>
        </p:blipFill>
        <p:spPr>
          <a:xfrm>
            <a:off x="152400" y="152400"/>
            <a:ext cx="3892801" cy="3892801"/>
          </a:xfrm>
          <a:prstGeom prst="rect">
            <a:avLst/>
          </a:prstGeom>
          <a:noFill/>
          <a:ln>
            <a:noFill/>
          </a:ln>
        </p:spPr>
      </p:pic>
      <p:pic>
        <p:nvPicPr>
          <p:cNvPr id="354" name="Google Shape;354;g3b466347ea1_1_1"/>
          <p:cNvPicPr preferRelativeResize="0"/>
          <p:nvPr/>
        </p:nvPicPr>
        <p:blipFill rotWithShape="1">
          <a:blip r:embed="rId9">
            <a:alphaModFix/>
          </a:blip>
          <a:srcRect/>
          <a:stretch/>
        </p:blipFill>
        <p:spPr>
          <a:xfrm>
            <a:off x="4149600" y="152400"/>
            <a:ext cx="3892801" cy="3892801"/>
          </a:xfrm>
          <a:prstGeom prst="rect">
            <a:avLst/>
          </a:prstGeom>
          <a:noFill/>
          <a:ln>
            <a:noFill/>
          </a:ln>
        </p:spPr>
      </p:pic>
      <p:sp>
        <p:nvSpPr>
          <p:cNvPr id="355" name="Google Shape;355;g3b466347ea1_1_1"/>
          <p:cNvSpPr txBox="1"/>
          <p:nvPr/>
        </p:nvSpPr>
        <p:spPr>
          <a:xfrm>
            <a:off x="152400" y="4223555"/>
            <a:ext cx="11887200" cy="704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Sign up for </a:t>
            </a:r>
            <a:r>
              <a:rPr kumimoji="0" lang="en-US" sz="2100" b="1" i="0" u="none" strike="noStrike" kern="0" cap="none" spc="0" normalizeH="0" baseline="0" noProof="0">
                <a:ln>
                  <a:noFill/>
                </a:ln>
                <a:solidFill>
                  <a:srgbClr val="000000"/>
                </a:solidFill>
                <a:effectLst/>
                <a:uLnTx/>
                <a:uFillTx/>
                <a:latin typeface="Calibri"/>
                <a:ea typeface="Calibri"/>
                <a:cs typeface="Calibri"/>
                <a:sym typeface="Calibri"/>
              </a:rPr>
              <a:t>1-2-1 Nutrition Coaching </a:t>
            </a: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or </a:t>
            </a:r>
            <a:r>
              <a:rPr kumimoji="0" lang="en-US" sz="2100" b="1" i="0" u="none" strike="noStrike" kern="0" cap="none" spc="0" normalizeH="0" baseline="0" noProof="0">
                <a:ln>
                  <a:noFill/>
                </a:ln>
                <a:solidFill>
                  <a:srgbClr val="000000"/>
                </a:solidFill>
                <a:effectLst/>
                <a:uLnTx/>
                <a:uFillTx/>
                <a:latin typeface="Calibri"/>
                <a:ea typeface="Calibri"/>
                <a:cs typeface="Calibri"/>
                <a:sym typeface="Calibri"/>
              </a:rPr>
              <a:t>Thrive in Three </a:t>
            </a: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and get </a:t>
            </a:r>
            <a:r>
              <a:rPr kumimoji="0" lang="en-US" sz="2100" b="1" i="0" u="none" strike="noStrike" kern="0" cap="none" spc="0" normalizeH="0" baseline="0" noProof="0">
                <a:ln>
                  <a:noFill/>
                </a:ln>
                <a:solidFill>
                  <a:srgbClr val="000000"/>
                </a:solidFill>
                <a:effectLst/>
                <a:uLnTx/>
                <a:uFillTx/>
                <a:latin typeface="Calibri"/>
                <a:ea typeface="Calibri"/>
                <a:cs typeface="Calibri"/>
                <a:sym typeface="Calibri"/>
              </a:rPr>
              <a:t>Kickstarter </a:t>
            </a:r>
            <a:r>
              <a:rPr kumimoji="0" lang="en-US" sz="2100" b="0" i="0" u="none" strike="noStrike" kern="0" cap="none" spc="0" normalizeH="0" baseline="0" noProof="0">
                <a:ln>
                  <a:noFill/>
                </a:ln>
                <a:solidFill>
                  <a:srgbClr val="000000"/>
                </a:solidFill>
                <a:effectLst/>
                <a:uLnTx/>
                <a:uFillTx/>
                <a:latin typeface="Calibri"/>
                <a:ea typeface="Calibri"/>
                <a:cs typeface="Calibri"/>
                <a:sym typeface="Calibri"/>
              </a:rPr>
              <a:t>for</a:t>
            </a:r>
            <a:r>
              <a:rPr kumimoji="0" lang="en-US" sz="2100" b="1" i="0" u="none" strike="noStrike" kern="0" cap="none" spc="0" normalizeH="0" baseline="0" noProof="0">
                <a:ln>
                  <a:noFill/>
                </a:ln>
                <a:solidFill>
                  <a:srgbClr val="000000"/>
                </a:solidFill>
                <a:effectLst/>
                <a:uLnTx/>
                <a:uFillTx/>
                <a:latin typeface="Calibri"/>
                <a:ea typeface="Calibri"/>
                <a:cs typeface="Calibri"/>
                <a:sym typeface="Calibri"/>
              </a:rPr>
              <a:t> FREE*</a:t>
            </a:r>
            <a:endParaRPr kumimoji="0" sz="21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900"/>
              <a:buFont typeface="Arial"/>
              <a:buNone/>
              <a:tabLst/>
              <a:defRPr/>
            </a:pPr>
            <a:endParaRPr kumimoji="0" sz="2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1500" b="1" i="0" u="none" strike="noStrike" kern="0" cap="none" spc="0" normalizeH="0" baseline="0" noProof="0">
                <a:ln>
                  <a:noFill/>
                </a:ln>
                <a:solidFill>
                  <a:srgbClr val="000000"/>
                </a:solidFill>
                <a:effectLst/>
                <a:uLnTx/>
                <a:uFillTx/>
                <a:latin typeface="Calibri"/>
                <a:ea typeface="Calibri"/>
                <a:cs typeface="Calibri"/>
                <a:sym typeface="Calibri"/>
              </a:rPr>
              <a:t>*FLASH OFFER </a:t>
            </a:r>
            <a:r>
              <a:rPr kumimoji="0" lang="en-US" sz="1500" b="0" i="0" u="none" strike="noStrike" kern="0" cap="none" spc="0" normalizeH="0" baseline="0" noProof="0">
                <a:ln>
                  <a:noFill/>
                </a:ln>
                <a:solidFill>
                  <a:srgbClr val="000000"/>
                </a:solidFill>
                <a:effectLst/>
                <a:uLnTx/>
                <a:uFillTx/>
                <a:latin typeface="Calibri"/>
                <a:ea typeface="Calibri"/>
                <a:cs typeface="Calibri"/>
                <a:sym typeface="Calibri"/>
              </a:rPr>
              <a:t>valid for sign ups by </a:t>
            </a:r>
            <a:r>
              <a:rPr kumimoji="0" lang="en-US" sz="1500" b="1" i="0" u="none" strike="noStrike" kern="0" cap="none" spc="0" normalizeH="0" baseline="0" noProof="0">
                <a:ln>
                  <a:noFill/>
                </a:ln>
                <a:solidFill>
                  <a:srgbClr val="000000"/>
                </a:solidFill>
                <a:effectLst/>
                <a:uLnTx/>
                <a:uFillTx/>
                <a:latin typeface="Calibri"/>
                <a:ea typeface="Calibri"/>
                <a:cs typeface="Calibri"/>
                <a:sym typeface="Calibri"/>
              </a:rPr>
              <a:t>Friday 23rd  January 2025 </a:t>
            </a:r>
            <a:r>
              <a:rPr kumimoji="0" lang="en-US" sz="1500" b="0" i="0" u="none" strike="noStrike" kern="0" cap="none" spc="0" normalizeH="0" baseline="0" noProof="0">
                <a:ln>
                  <a:noFill/>
                </a:ln>
                <a:solidFill>
                  <a:srgbClr val="000000"/>
                </a:solidFill>
                <a:effectLst/>
                <a:uLnTx/>
                <a:uFillTx/>
                <a:latin typeface="Calibri"/>
                <a:ea typeface="Calibri"/>
                <a:cs typeface="Calibri"/>
                <a:sym typeface="Calibri"/>
              </a:rPr>
              <a:t>only</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6" name="Google Shape;356;g3b466347ea1_1_1"/>
          <p:cNvPicPr preferRelativeResize="0"/>
          <p:nvPr/>
        </p:nvPicPr>
        <p:blipFill rotWithShape="1">
          <a:blip r:embed="rId10">
            <a:alphaModFix/>
          </a:blip>
          <a:srcRect/>
          <a:stretch/>
        </p:blipFill>
        <p:spPr>
          <a:xfrm>
            <a:off x="8146800" y="152400"/>
            <a:ext cx="3892801" cy="38928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B86666-6E93-29BC-66E2-0B9F546589D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D5E8606-0455-52B9-3DC4-B2D100D657C4}"/>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a:extLst>
              <a:ext uri="{FF2B5EF4-FFF2-40B4-BE49-F238E27FC236}">
                <a16:creationId xmlns:a16="http://schemas.microsoft.com/office/drawing/2014/main" id="{DFAB5EF2-6CD1-27C9-9D05-DD7CE35EDF1E}"/>
              </a:ext>
            </a:extLst>
          </p:cNvPr>
          <p:cNvPicPr/>
          <p:nvPr/>
        </p:nvPicPr>
        <p:blipFill>
          <a:blip r:embed="rId2" cstate="print"/>
          <a:stretch>
            <a:fillRect/>
          </a:stretch>
        </p:blipFill>
        <p:spPr>
          <a:xfrm>
            <a:off x="0" y="-44245"/>
            <a:ext cx="1790700" cy="1264920"/>
          </a:xfrm>
          <a:prstGeom prst="rect">
            <a:avLst/>
          </a:prstGeom>
        </p:spPr>
      </p:pic>
      <p:pic>
        <p:nvPicPr>
          <p:cNvPr id="23" name="Picture 22">
            <a:extLst>
              <a:ext uri="{FF2B5EF4-FFF2-40B4-BE49-F238E27FC236}">
                <a16:creationId xmlns:a16="http://schemas.microsoft.com/office/drawing/2014/main" id="{7DF2D60C-A26E-693E-1C87-992903CD8966}"/>
              </a:ext>
            </a:extLst>
          </p:cNvPr>
          <p:cNvPicPr>
            <a:picLocks noChangeAspect="1"/>
          </p:cNvPicPr>
          <p:nvPr/>
        </p:nvPicPr>
        <p:blipFill>
          <a:blip r:embed="rId3"/>
          <a:stretch>
            <a:fillRect/>
          </a:stretch>
        </p:blipFill>
        <p:spPr>
          <a:xfrm>
            <a:off x="206477" y="4979393"/>
            <a:ext cx="2590800" cy="1710074"/>
          </a:xfrm>
          <a:prstGeom prst="rect">
            <a:avLst/>
          </a:prstGeom>
        </p:spPr>
      </p:pic>
      <p:pic>
        <p:nvPicPr>
          <p:cNvPr id="8" name="Picture 7">
            <a:extLst>
              <a:ext uri="{FF2B5EF4-FFF2-40B4-BE49-F238E27FC236}">
                <a16:creationId xmlns:a16="http://schemas.microsoft.com/office/drawing/2014/main" id="{AC83B2D6-5F41-A52F-7883-25F8871AAE05}"/>
              </a:ext>
            </a:extLst>
          </p:cNvPr>
          <p:cNvPicPr>
            <a:picLocks noChangeAspect="1"/>
          </p:cNvPicPr>
          <p:nvPr/>
        </p:nvPicPr>
        <p:blipFill>
          <a:blip r:embed="rId4"/>
          <a:stretch>
            <a:fillRect/>
          </a:stretch>
        </p:blipFill>
        <p:spPr>
          <a:xfrm>
            <a:off x="10209072" y="39799"/>
            <a:ext cx="1786283" cy="1261981"/>
          </a:xfrm>
          <a:prstGeom prst="rect">
            <a:avLst/>
          </a:prstGeom>
        </p:spPr>
      </p:pic>
      <p:sp>
        <p:nvSpPr>
          <p:cNvPr id="13" name="TextBox 12">
            <a:extLst>
              <a:ext uri="{FF2B5EF4-FFF2-40B4-BE49-F238E27FC236}">
                <a16:creationId xmlns:a16="http://schemas.microsoft.com/office/drawing/2014/main" id="{6A2C9809-C389-27C5-6A7A-12D01EB6631C}"/>
              </a:ext>
            </a:extLst>
          </p:cNvPr>
          <p:cNvSpPr txBox="1"/>
          <p:nvPr/>
        </p:nvSpPr>
        <p:spPr>
          <a:xfrm>
            <a:off x="8044248" y="2009084"/>
            <a:ext cx="3429000" cy="1077218"/>
          </a:xfrm>
          <a:prstGeom prst="rect">
            <a:avLst/>
          </a:prstGeom>
          <a:noFill/>
        </p:spPr>
        <p:txBody>
          <a:bodyPr wrap="square" rtlCol="0">
            <a:spAutoFit/>
          </a:bodyPr>
          <a:lstStyle/>
          <a:p>
            <a:pPr algn="ctr"/>
            <a:r>
              <a:rPr kumimoji="0" lang="en-GB" sz="3200" b="1" i="0" u="none" strike="noStrike" kern="0" cap="none" spc="0" normalizeH="0" baseline="0" noProof="0" dirty="0">
                <a:ln>
                  <a:noFill/>
                </a:ln>
                <a:solidFill>
                  <a:prstClr val="white"/>
                </a:solidFill>
                <a:effectLst/>
                <a:uLnTx/>
                <a:uFillTx/>
                <a:latin typeface="Calibri"/>
                <a:ea typeface="+mj-ea"/>
                <a:cs typeface="Calibri"/>
              </a:rPr>
              <a:t>We value really your feedback </a:t>
            </a:r>
          </a:p>
        </p:txBody>
      </p:sp>
      <p:pic>
        <p:nvPicPr>
          <p:cNvPr id="6" name="Picture 5">
            <a:extLst>
              <a:ext uri="{FF2B5EF4-FFF2-40B4-BE49-F238E27FC236}">
                <a16:creationId xmlns:a16="http://schemas.microsoft.com/office/drawing/2014/main" id="{738DE240-8CD9-730A-314C-4105CE6798E5}"/>
              </a:ext>
            </a:extLst>
          </p:cNvPr>
          <p:cNvPicPr>
            <a:picLocks noChangeAspect="1"/>
          </p:cNvPicPr>
          <p:nvPr/>
        </p:nvPicPr>
        <p:blipFill>
          <a:blip r:embed="rId5"/>
          <a:stretch>
            <a:fillRect/>
          </a:stretch>
        </p:blipFill>
        <p:spPr>
          <a:xfrm>
            <a:off x="0" y="0"/>
            <a:ext cx="2658086" cy="2658086"/>
          </a:xfrm>
          <a:prstGeom prst="rect">
            <a:avLst/>
          </a:prstGeom>
        </p:spPr>
      </p:pic>
      <p:pic>
        <p:nvPicPr>
          <p:cNvPr id="10" name="Picture 9">
            <a:extLst>
              <a:ext uri="{FF2B5EF4-FFF2-40B4-BE49-F238E27FC236}">
                <a16:creationId xmlns:a16="http://schemas.microsoft.com/office/drawing/2014/main" id="{8CB00ABE-5FD8-39EC-42C5-8A3B1203B30E}"/>
              </a:ext>
            </a:extLst>
          </p:cNvPr>
          <p:cNvPicPr>
            <a:picLocks noChangeAspect="1"/>
          </p:cNvPicPr>
          <p:nvPr/>
        </p:nvPicPr>
        <p:blipFill>
          <a:blip r:embed="rId6"/>
          <a:stretch>
            <a:fillRect/>
          </a:stretch>
        </p:blipFill>
        <p:spPr>
          <a:xfrm>
            <a:off x="9533914" y="4199914"/>
            <a:ext cx="2658086" cy="2658086"/>
          </a:xfrm>
          <a:prstGeom prst="rect">
            <a:avLst/>
          </a:prstGeom>
        </p:spPr>
      </p:pic>
      <p:pic>
        <p:nvPicPr>
          <p:cNvPr id="3" name="Picture 2">
            <a:extLst>
              <a:ext uri="{FF2B5EF4-FFF2-40B4-BE49-F238E27FC236}">
                <a16:creationId xmlns:a16="http://schemas.microsoft.com/office/drawing/2014/main" id="{8C7090C6-72E1-F0B1-9A89-95CFE3B240AF}"/>
              </a:ext>
            </a:extLst>
          </p:cNvPr>
          <p:cNvPicPr>
            <a:picLocks noChangeAspect="1"/>
          </p:cNvPicPr>
          <p:nvPr/>
        </p:nvPicPr>
        <p:blipFill>
          <a:blip r:embed="rId7"/>
          <a:stretch>
            <a:fillRect/>
          </a:stretch>
        </p:blipFill>
        <p:spPr>
          <a:xfrm>
            <a:off x="4120846" y="1427675"/>
            <a:ext cx="3495697" cy="3551718"/>
          </a:xfrm>
          <a:prstGeom prst="rect">
            <a:avLst/>
          </a:prstGeom>
        </p:spPr>
      </p:pic>
    </p:spTree>
    <p:extLst>
      <p:ext uri="{BB962C8B-B14F-4D97-AF65-F5344CB8AC3E}">
        <p14:creationId xmlns:p14="http://schemas.microsoft.com/office/powerpoint/2010/main" val="2054372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B6A55-BC5E-E0B3-94D1-1FCACC1663D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285717B-F3B8-73AD-79AD-405193A36A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3" y="95489"/>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B92FFE6-07EE-C321-EAEF-805EE0E44E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2671" y="84178"/>
            <a:ext cx="1376878" cy="596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719A79A-BB18-07CD-2945-F287CDC02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9833" y="629171"/>
            <a:ext cx="1320062" cy="8818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38B452E-636D-134A-A545-C57737D297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85" t="1" r="8285" b="5935"/>
          <a:stretch/>
        </p:blipFill>
        <p:spPr bwMode="auto">
          <a:xfrm>
            <a:off x="27912" y="2648827"/>
            <a:ext cx="1891063" cy="6598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25E972F3-21A9-B5F1-F558-5BF78B45FB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7475" y="1815545"/>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734F8BFC-3D7C-8EC0-136F-0FB3E84497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9556" y="814160"/>
            <a:ext cx="2080852" cy="53809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65147F30-9203-4EC1-4EB8-D59244A511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3859" y="240381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1C83EB91-8C9D-1E33-59D5-47D53C773C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2809" y="1659951"/>
            <a:ext cx="1076554" cy="66136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60045199-3FA6-218C-99BA-A5E1080ED23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078968" y="2370747"/>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C0080F4F-08DB-6B03-1868-6A7E21D301A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3562957" y="635570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21158FD6-8FE8-43A6-3761-5271DA35E90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207473" y="5297019"/>
            <a:ext cx="1283634" cy="68984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5593B88-EE30-EDBB-57B6-80DD8AF4946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9307" y="5818441"/>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B5CE5B56-4B1D-C148-88C3-13EE2BFBE3A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4470" y="243159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B50529F5-1B74-D959-ED88-60AB278176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092" y="6030644"/>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773FCBE0-8DC5-D1F0-A9F1-4A11A6F299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96374" y="2465512"/>
            <a:ext cx="800047" cy="639092"/>
          </a:xfrm>
          <a:prstGeom prst="rect">
            <a:avLst/>
          </a:prstGeom>
        </p:spPr>
      </p:pic>
      <p:pic>
        <p:nvPicPr>
          <p:cNvPr id="12" name="Picture 11" descr="A blue and black logo&#10;&#10;Description automatically generated">
            <a:extLst>
              <a:ext uri="{FF2B5EF4-FFF2-40B4-BE49-F238E27FC236}">
                <a16:creationId xmlns:a16="http://schemas.microsoft.com/office/drawing/2014/main" id="{E96B0F08-EB5A-3C8A-7E44-68B1DF8A218A}"/>
              </a:ext>
            </a:extLst>
          </p:cNvPr>
          <p:cNvPicPr>
            <a:picLocks noChangeAspect="1"/>
          </p:cNvPicPr>
          <p:nvPr/>
        </p:nvPicPr>
        <p:blipFill rotWithShape="1">
          <a:blip r:embed="rId17">
            <a:extLst>
              <a:ext uri="{28A0092B-C50C-407E-A947-70E740481C1C}">
                <a14:useLocalDpi xmlns:a14="http://schemas.microsoft.com/office/drawing/2010/main" val="0"/>
              </a:ext>
            </a:extLst>
          </a:blip>
          <a:srcRect l="7493" t="19674" b="20887"/>
          <a:stretch/>
        </p:blipFill>
        <p:spPr>
          <a:xfrm>
            <a:off x="1973500" y="2934699"/>
            <a:ext cx="3069295" cy="581783"/>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DF3B8336-F769-101B-597A-08362CF3EF1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32024" y="5104287"/>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D854AC20-24FB-0A89-9E45-4A666F0A462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33675" y="101292"/>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596697DB-73E4-5CCA-6A3A-1724F046960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88442" y="1383407"/>
            <a:ext cx="1937244" cy="402544"/>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DF6FA782-E3D0-66D3-6C3D-3DCCBB90BA57}"/>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104" t="18681" r="4673" b="21327"/>
          <a:stretch/>
        </p:blipFill>
        <p:spPr>
          <a:xfrm>
            <a:off x="2388188" y="3393091"/>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2263023C-E635-D7BC-5064-4CFEA386188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644" t="8734" r="5293" b="10534"/>
          <a:stretch/>
        </p:blipFill>
        <p:spPr>
          <a:xfrm>
            <a:off x="9827406" y="2220225"/>
            <a:ext cx="2161722" cy="783808"/>
          </a:xfrm>
          <a:prstGeom prst="rect">
            <a:avLst/>
          </a:prstGeom>
        </p:spPr>
      </p:pic>
      <p:pic>
        <p:nvPicPr>
          <p:cNvPr id="1048" name="Picture 24">
            <a:extLst>
              <a:ext uri="{FF2B5EF4-FFF2-40B4-BE49-F238E27FC236}">
                <a16:creationId xmlns:a16="http://schemas.microsoft.com/office/drawing/2014/main" id="{7438C750-66A1-3ED6-BFE1-B56D34614041}"/>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16957" b="18068"/>
          <a:stretch/>
        </p:blipFill>
        <p:spPr bwMode="auto">
          <a:xfrm>
            <a:off x="491747" y="1666396"/>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1CEC8574-6702-C490-C135-5D90EFB4922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6821" y="4226733"/>
            <a:ext cx="1823165" cy="480655"/>
          </a:xfrm>
          <a:prstGeom prst="rect">
            <a:avLst/>
          </a:prstGeom>
        </p:spPr>
      </p:pic>
      <p:pic>
        <p:nvPicPr>
          <p:cNvPr id="16" name="Picture 15">
            <a:extLst>
              <a:ext uri="{FF2B5EF4-FFF2-40B4-BE49-F238E27FC236}">
                <a16:creationId xmlns:a16="http://schemas.microsoft.com/office/drawing/2014/main" id="{9728A853-4529-F10B-80A3-D33435B7FA8F}"/>
              </a:ext>
            </a:extLst>
          </p:cNvPr>
          <p:cNvPicPr>
            <a:picLocks noChangeAspect="1"/>
          </p:cNvPicPr>
          <p:nvPr/>
        </p:nvPicPr>
        <p:blipFill rotWithShape="1">
          <a:blip r:embed="rId25"/>
          <a:srcRect t="15382" b="27562"/>
          <a:stretch/>
        </p:blipFill>
        <p:spPr>
          <a:xfrm>
            <a:off x="4863639" y="2829602"/>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8AD77317-CB14-CD30-F019-ADF3AB63E72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619757" y="6103893"/>
            <a:ext cx="2300151" cy="634046"/>
          </a:xfrm>
          <a:prstGeom prst="rect">
            <a:avLst/>
          </a:prstGeom>
        </p:spPr>
      </p:pic>
      <p:pic>
        <p:nvPicPr>
          <p:cNvPr id="22" name="Picture 21" descr="A logo for a company&#10;&#10;Description automatically generated">
            <a:extLst>
              <a:ext uri="{FF2B5EF4-FFF2-40B4-BE49-F238E27FC236}">
                <a16:creationId xmlns:a16="http://schemas.microsoft.com/office/drawing/2014/main" id="{6EEEC8CE-E4FF-696B-C6E8-4D5A13D88EE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91024" y="4680135"/>
            <a:ext cx="1196471" cy="624735"/>
          </a:xfrm>
          <a:prstGeom prst="rect">
            <a:avLst/>
          </a:prstGeom>
        </p:spPr>
      </p:pic>
      <p:pic>
        <p:nvPicPr>
          <p:cNvPr id="1042" name="Picture 18">
            <a:extLst>
              <a:ext uri="{FF2B5EF4-FFF2-40B4-BE49-F238E27FC236}">
                <a16:creationId xmlns:a16="http://schemas.microsoft.com/office/drawing/2014/main" id="{CA4489CF-21A2-B68B-BED4-0C8072923A7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32640" y="1734685"/>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9516F97A-8C6C-DE5D-D680-D7FEFFA53FA7}"/>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9716" t="23310" r="6764" b="24544"/>
          <a:stretch/>
        </p:blipFill>
        <p:spPr bwMode="auto">
          <a:xfrm>
            <a:off x="1335919" y="5725880"/>
            <a:ext cx="2371217" cy="343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3F05838-2253-38A6-981C-2994D77D6C1B}"/>
              </a:ext>
            </a:extLst>
          </p:cNvPr>
          <p:cNvPicPr>
            <a:picLocks noChangeAspect="1"/>
          </p:cNvPicPr>
          <p:nvPr/>
        </p:nvPicPr>
        <p:blipFill>
          <a:blip r:embed="rId30" cstate="print">
            <a:extLst>
              <a:ext uri="{28A0092B-C50C-407E-A947-70E740481C1C}">
                <a14:useLocalDpi xmlns:a14="http://schemas.microsoft.com/office/drawing/2010/main" val="0"/>
              </a:ext>
            </a:extLst>
          </a:blip>
          <a:srcRect t="19824" r="6388" b="15712"/>
          <a:stretch/>
        </p:blipFill>
        <p:spPr>
          <a:xfrm>
            <a:off x="3143235" y="5144012"/>
            <a:ext cx="1953171" cy="534409"/>
          </a:xfrm>
          <a:prstGeom prst="rect">
            <a:avLst/>
          </a:prstGeom>
        </p:spPr>
      </p:pic>
      <p:pic>
        <p:nvPicPr>
          <p:cNvPr id="1030" name="Picture 6">
            <a:extLst>
              <a:ext uri="{FF2B5EF4-FFF2-40B4-BE49-F238E27FC236}">
                <a16:creationId xmlns:a16="http://schemas.microsoft.com/office/drawing/2014/main" id="{6667C3F6-73C1-15F5-82E7-88568EE5DD46}"/>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0206" t="23557" r="12211" b="19905"/>
          <a:stretch/>
        </p:blipFill>
        <p:spPr bwMode="auto">
          <a:xfrm>
            <a:off x="2567475" y="4336979"/>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5212BCF7-A9C0-8610-F6AD-A78272667629}"/>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7890" t="35907" r="21659" b="37179"/>
          <a:stretch/>
        </p:blipFill>
        <p:spPr bwMode="auto">
          <a:xfrm>
            <a:off x="83479" y="3763654"/>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CE851AFF-A1FC-4B71-E0E6-4CA9A0005C3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84427" y="3350283"/>
            <a:ext cx="1323973" cy="372770"/>
          </a:xfrm>
          <a:prstGeom prst="rect">
            <a:avLst/>
          </a:prstGeom>
        </p:spPr>
      </p:pic>
      <p:pic>
        <p:nvPicPr>
          <p:cNvPr id="27" name="Picture 4" descr="Network latest | Updates in the Thames Water region">
            <a:extLst>
              <a:ext uri="{FF2B5EF4-FFF2-40B4-BE49-F238E27FC236}">
                <a16:creationId xmlns:a16="http://schemas.microsoft.com/office/drawing/2014/main" id="{A4CD4DCB-797B-9D41-EF28-E64E37960E6D}"/>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88428" y="76131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blue letters&#10;&#10;Description automatically generated">
            <a:extLst>
              <a:ext uri="{FF2B5EF4-FFF2-40B4-BE49-F238E27FC236}">
                <a16:creationId xmlns:a16="http://schemas.microsoft.com/office/drawing/2014/main" id="{D009A423-78D3-CA70-45AC-CE4DD43C00E4}"/>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861540" y="405777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61A285CC-4205-A364-26C0-BEE68F98721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6692" y="1142027"/>
            <a:ext cx="2810759" cy="611743"/>
          </a:xfrm>
          <a:prstGeom prst="rect">
            <a:avLst/>
          </a:prstGeom>
        </p:spPr>
      </p:pic>
      <p:pic>
        <p:nvPicPr>
          <p:cNvPr id="1036" name="Picture 12">
            <a:extLst>
              <a:ext uri="{FF2B5EF4-FFF2-40B4-BE49-F238E27FC236}">
                <a16:creationId xmlns:a16="http://schemas.microsoft.com/office/drawing/2014/main" id="{480A8B74-4BDD-3D1B-EE5B-F8237F7122D6}"/>
              </a:ext>
            </a:extLst>
          </p:cNvP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21706" b="20463"/>
          <a:stretch/>
        </p:blipFill>
        <p:spPr bwMode="auto">
          <a:xfrm>
            <a:off x="5181891" y="3214394"/>
            <a:ext cx="1587100" cy="61311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E7946353-AED5-8987-CDC7-FAA16EA4CA1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329638" y="761311"/>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B744374F-C7B8-F52D-C244-0C062E1BDB5A}"/>
              </a:ext>
            </a:extLst>
          </p:cNvPr>
          <p:cNvPicPr>
            <a:picLocks noChangeAspect="1"/>
          </p:cNvPicPr>
          <p:nvPr/>
        </p:nvPicPr>
        <p:blipFill>
          <a:blip r:embed="rId39" cstate="print">
            <a:extLst>
              <a:ext uri="{28A0092B-C50C-407E-A947-70E740481C1C}">
                <a14:useLocalDpi xmlns:a14="http://schemas.microsoft.com/office/drawing/2010/main" val="0"/>
              </a:ext>
            </a:extLst>
          </a:blip>
          <a:srcRect l="13817" t="22819" r="15845" b="22189"/>
          <a:stretch/>
        </p:blipFill>
        <p:spPr>
          <a:xfrm>
            <a:off x="9413194" y="5042701"/>
            <a:ext cx="2466516" cy="477580"/>
          </a:xfrm>
          <a:prstGeom prst="rect">
            <a:avLst/>
          </a:prstGeom>
        </p:spPr>
      </p:pic>
      <p:pic>
        <p:nvPicPr>
          <p:cNvPr id="20" name="Picture 19" descr="A red and gold logo&#10;&#10;Description automatically generated">
            <a:extLst>
              <a:ext uri="{FF2B5EF4-FFF2-40B4-BE49-F238E27FC236}">
                <a16:creationId xmlns:a16="http://schemas.microsoft.com/office/drawing/2014/main" id="{5DB89AB5-1AD4-BABC-EEE0-EDD332733EC7}"/>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28134" y="468055"/>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9094B6CA-1807-F957-066E-6771DA3008E0}"/>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21444" b="15151"/>
          <a:stretch/>
        </p:blipFill>
        <p:spPr bwMode="auto">
          <a:xfrm>
            <a:off x="6859811" y="5030603"/>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5B04BAD-987D-B173-B88E-AF86DC631ADA}"/>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62398" y="98448"/>
            <a:ext cx="1376877" cy="831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BF473B39-5D84-0AD5-D6D3-B0C9C031031D}"/>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238638" y="1657270"/>
            <a:ext cx="1882352" cy="653834"/>
          </a:xfrm>
          <a:prstGeom prst="rect">
            <a:avLst/>
          </a:prstGeom>
        </p:spPr>
      </p:pic>
      <p:pic>
        <p:nvPicPr>
          <p:cNvPr id="17" name="Picture 16">
            <a:extLst>
              <a:ext uri="{FF2B5EF4-FFF2-40B4-BE49-F238E27FC236}">
                <a16:creationId xmlns:a16="http://schemas.microsoft.com/office/drawing/2014/main" id="{0F8F582D-A405-2E10-275F-E83A960FDE79}"/>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t="14038" b="13535"/>
          <a:stretch/>
        </p:blipFill>
        <p:spPr>
          <a:xfrm>
            <a:off x="9611988" y="995774"/>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13974441-28D4-475E-6A41-8A58A1EFA1DB}"/>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484358" y="4309173"/>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FAB2E466-B284-ED73-497F-9D17AC5FA640}"/>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981523" y="6046883"/>
            <a:ext cx="1513231" cy="748067"/>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22EE506B-3A15-9FA2-E06C-5072208E0768}"/>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0995912" y="5383443"/>
            <a:ext cx="1035207" cy="707223"/>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476DAB2E-A7B6-4EA4-F5A7-EEEF3C56A348}"/>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9926999" y="5551236"/>
            <a:ext cx="981268" cy="848049"/>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869BFDA4-28C1-5B7C-A655-97E884BF79F5}"/>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343337" y="3632409"/>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9571B5AB-2F2A-2317-53C3-2D1734A6D364}"/>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587297" y="5613642"/>
            <a:ext cx="1603766" cy="584744"/>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655424C4-0A8B-C3AC-839D-022356EFE440}"/>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664867" y="5173818"/>
            <a:ext cx="1118948" cy="377418"/>
          </a:xfrm>
          <a:prstGeom prst="rect">
            <a:avLst/>
          </a:prstGeom>
        </p:spPr>
      </p:pic>
      <p:pic>
        <p:nvPicPr>
          <p:cNvPr id="23" name="Picture 22">
            <a:extLst>
              <a:ext uri="{FF2B5EF4-FFF2-40B4-BE49-F238E27FC236}">
                <a16:creationId xmlns:a16="http://schemas.microsoft.com/office/drawing/2014/main" id="{C0555167-F030-A7A6-ADA1-196C1D70CD11}"/>
              </a:ext>
            </a:extLst>
          </p:cNvPr>
          <p:cNvPicPr>
            <a:picLocks noChangeAspect="1"/>
          </p:cNvPicPr>
          <p:nvPr/>
        </p:nvPicPr>
        <p:blipFill>
          <a:blip r:embed="rId52" cstate="print">
            <a:extLst>
              <a:ext uri="{28A0092B-C50C-407E-A947-70E740481C1C}">
                <a14:useLocalDpi xmlns:a14="http://schemas.microsoft.com/office/drawing/2010/main" val="0"/>
              </a:ext>
            </a:extLst>
          </a:blip>
          <a:srcRect t="3581" r="2130" b="5555"/>
          <a:stretch/>
        </p:blipFill>
        <p:spPr>
          <a:xfrm>
            <a:off x="10265416" y="3550031"/>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93EE243-7483-72EF-6188-6F79FC95368D}"/>
              </a:ext>
            </a:extLst>
          </p:cNvPr>
          <p:cNvPicPr>
            <a:picLocks noChangeAspect="1"/>
          </p:cNvPicPr>
          <p:nvPr/>
        </p:nvPicPr>
        <p:blipFill rotWithShape="1">
          <a:blip r:embed="rId53" cstate="print">
            <a:extLst>
              <a:ext uri="{28A0092B-C50C-407E-A947-70E740481C1C}">
                <a14:useLocalDpi xmlns:a14="http://schemas.microsoft.com/office/drawing/2010/main" val="0"/>
              </a:ext>
            </a:extLst>
          </a:blip>
          <a:srcRect l="15674" t="28913" r="17196" b="29600"/>
          <a:stretch/>
        </p:blipFill>
        <p:spPr>
          <a:xfrm>
            <a:off x="8461910" y="3333799"/>
            <a:ext cx="1664410" cy="578589"/>
          </a:xfrm>
          <a:prstGeom prst="rect">
            <a:avLst/>
          </a:prstGeom>
        </p:spPr>
      </p:pic>
      <p:pic>
        <p:nvPicPr>
          <p:cNvPr id="4" name="Picture 3" descr="A blue and black logo&#10;&#10;Description automatically generated">
            <a:extLst>
              <a:ext uri="{FF2B5EF4-FFF2-40B4-BE49-F238E27FC236}">
                <a16:creationId xmlns:a16="http://schemas.microsoft.com/office/drawing/2014/main" id="{7D4046B4-78AE-89DB-E0A6-3B0DCCE36DBA}"/>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293657" y="3033214"/>
            <a:ext cx="1545855" cy="646523"/>
          </a:xfrm>
          <a:prstGeom prst="rect">
            <a:avLst/>
          </a:prstGeom>
        </p:spPr>
      </p:pic>
      <p:pic>
        <p:nvPicPr>
          <p:cNvPr id="41" name="Picture 40">
            <a:extLst>
              <a:ext uri="{FF2B5EF4-FFF2-40B4-BE49-F238E27FC236}">
                <a16:creationId xmlns:a16="http://schemas.microsoft.com/office/drawing/2014/main" id="{BD0080A4-1058-A0F0-8A7F-7067CED278D9}"/>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505703" y="4591444"/>
            <a:ext cx="1797834" cy="405117"/>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388663EA-64D2-D74E-4BD6-8FF844B7A274}"/>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459484" y="4011235"/>
            <a:ext cx="981268" cy="981268"/>
          </a:xfrm>
          <a:prstGeom prst="rect">
            <a:avLst/>
          </a:prstGeom>
        </p:spPr>
      </p:pic>
      <p:pic>
        <p:nvPicPr>
          <p:cNvPr id="42" name="Picture 41" descr="A logo for a company&#10;&#10;AI-generated content may be incorrect.">
            <a:extLst>
              <a:ext uri="{FF2B5EF4-FFF2-40B4-BE49-F238E27FC236}">
                <a16:creationId xmlns:a16="http://schemas.microsoft.com/office/drawing/2014/main" id="{93DD6993-83F0-9F05-95C7-312F250C1CA5}"/>
              </a:ext>
            </a:extLst>
          </p:cNvPr>
          <p:cNvPicPr>
            <a:picLocks noChangeAspect="1"/>
          </p:cNvPicPr>
          <p:nvPr/>
        </p:nvPicPr>
        <p:blipFill>
          <a:blip r:embed="rId57" cstate="print">
            <a:extLst>
              <a:ext uri="{28A0092B-C50C-407E-A947-70E740481C1C}">
                <a14:useLocalDpi xmlns:a14="http://schemas.microsoft.com/office/drawing/2010/main" val="0"/>
              </a:ext>
            </a:extLst>
          </a:blip>
          <a:srcRect l="4120" t="11205" r="4736" b="10018"/>
          <a:stretch/>
        </p:blipFill>
        <p:spPr>
          <a:xfrm>
            <a:off x="1363347" y="203297"/>
            <a:ext cx="2038367" cy="684124"/>
          </a:xfrm>
          <a:prstGeom prst="rect">
            <a:avLst/>
          </a:prstGeom>
        </p:spPr>
      </p:pic>
      <p:pic>
        <p:nvPicPr>
          <p:cNvPr id="43" name="Picture 42" descr="A blue and purple text&#10;&#10;AI-generated content may be incorrect.">
            <a:extLst>
              <a:ext uri="{FF2B5EF4-FFF2-40B4-BE49-F238E27FC236}">
                <a16:creationId xmlns:a16="http://schemas.microsoft.com/office/drawing/2014/main" id="{FC542F33-2225-F8DC-0E75-F364407AC91A}"/>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279403" y="1286173"/>
            <a:ext cx="1235454" cy="566347"/>
          </a:xfrm>
          <a:prstGeom prst="rect">
            <a:avLst/>
          </a:prstGeom>
        </p:spPr>
      </p:pic>
      <p:pic>
        <p:nvPicPr>
          <p:cNvPr id="21" name="Picture 20" descr="A logo with blue and green lines&#10;&#10;AI-generated content may be incorrect.">
            <a:extLst>
              <a:ext uri="{FF2B5EF4-FFF2-40B4-BE49-F238E27FC236}">
                <a16:creationId xmlns:a16="http://schemas.microsoft.com/office/drawing/2014/main" id="{EEA37094-EC2F-45DB-9B31-340974FD1529}"/>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7572322" y="3114964"/>
            <a:ext cx="768951" cy="738962"/>
          </a:xfrm>
          <a:prstGeom prst="rect">
            <a:avLst/>
          </a:prstGeom>
        </p:spPr>
      </p:pic>
      <p:pic>
        <p:nvPicPr>
          <p:cNvPr id="7" name="Picture 6">
            <a:extLst>
              <a:ext uri="{FF2B5EF4-FFF2-40B4-BE49-F238E27FC236}">
                <a16:creationId xmlns:a16="http://schemas.microsoft.com/office/drawing/2014/main" id="{CD5BADB4-AD81-7EF1-73EA-4475FD58A1BD}"/>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054386" y="3898956"/>
            <a:ext cx="1427655" cy="567401"/>
          </a:xfrm>
          <a:prstGeom prst="rect">
            <a:avLst/>
          </a:prstGeom>
        </p:spPr>
      </p:pic>
      <p:pic>
        <p:nvPicPr>
          <p:cNvPr id="44" name="Picture 43" descr="A blue square with white text&#10;&#10;AI-generated content may be incorrect.">
            <a:extLst>
              <a:ext uri="{FF2B5EF4-FFF2-40B4-BE49-F238E27FC236}">
                <a16:creationId xmlns:a16="http://schemas.microsoft.com/office/drawing/2014/main" id="{87EC7C9A-9F46-9F3D-EDE5-2F701675C632}"/>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8744639" y="5509629"/>
            <a:ext cx="958565" cy="958565"/>
          </a:xfrm>
          <a:prstGeom prst="rect">
            <a:avLst/>
          </a:prstGeom>
        </p:spPr>
      </p:pic>
      <p:pic>
        <p:nvPicPr>
          <p:cNvPr id="45" name="Picture 44" descr="A logo of a globe&#10;&#10;AI-generated content may be incorrect.">
            <a:extLst>
              <a:ext uri="{FF2B5EF4-FFF2-40B4-BE49-F238E27FC236}">
                <a16:creationId xmlns:a16="http://schemas.microsoft.com/office/drawing/2014/main" id="{5DADD2B6-B64B-FCEC-7215-959BD832425B}"/>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6224760" y="2448317"/>
            <a:ext cx="969143" cy="969143"/>
          </a:xfrm>
          <a:prstGeom prst="rect">
            <a:avLst/>
          </a:prstGeom>
        </p:spPr>
      </p:pic>
      <p:pic>
        <p:nvPicPr>
          <p:cNvPr id="35" name="Picture 34" descr="A purple background with white text&#10;&#10;AI-generated content may be incorrect.">
            <a:extLst>
              <a:ext uri="{FF2B5EF4-FFF2-40B4-BE49-F238E27FC236}">
                <a16:creationId xmlns:a16="http://schemas.microsoft.com/office/drawing/2014/main" id="{95F77299-9514-3EA0-CE52-217B7F37F1E4}"/>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6546742" y="1654011"/>
            <a:ext cx="1081029" cy="728520"/>
          </a:xfrm>
          <a:prstGeom prst="rect">
            <a:avLst/>
          </a:prstGeom>
        </p:spPr>
      </p:pic>
      <p:pic>
        <p:nvPicPr>
          <p:cNvPr id="46" name="Picture 45" descr="A logo with orange dots and blue text&#10;&#10;AI-generated content may be incorrect.">
            <a:extLst>
              <a:ext uri="{FF2B5EF4-FFF2-40B4-BE49-F238E27FC236}">
                <a16:creationId xmlns:a16="http://schemas.microsoft.com/office/drawing/2014/main" id="{C69F643A-50C5-1835-AE14-6126A0179959}"/>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135517" y="4611626"/>
            <a:ext cx="1469377" cy="615065"/>
          </a:xfrm>
          <a:prstGeom prst="rect">
            <a:avLst/>
          </a:prstGeom>
        </p:spPr>
      </p:pic>
      <p:pic>
        <p:nvPicPr>
          <p:cNvPr id="47" name="Picture 46" descr="A pink letters on a black background&#10;&#10;AI-generated content may be incorrect.">
            <a:extLst>
              <a:ext uri="{FF2B5EF4-FFF2-40B4-BE49-F238E27FC236}">
                <a16:creationId xmlns:a16="http://schemas.microsoft.com/office/drawing/2014/main" id="{31E3FBC2-1A5A-F3AA-13BB-7AAA97F40AFA}"/>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6772573" y="5705128"/>
            <a:ext cx="1923667" cy="307140"/>
          </a:xfrm>
          <a:prstGeom prst="rect">
            <a:avLst/>
          </a:prstGeom>
        </p:spPr>
      </p:pic>
      <p:pic>
        <p:nvPicPr>
          <p:cNvPr id="48" name="Picture 47">
            <a:extLst>
              <a:ext uri="{FF2B5EF4-FFF2-40B4-BE49-F238E27FC236}">
                <a16:creationId xmlns:a16="http://schemas.microsoft.com/office/drawing/2014/main" id="{DE4FCB5B-D0B7-4EBA-D788-140686063CAE}"/>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8217717" y="2611338"/>
            <a:ext cx="1473168" cy="646524"/>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EF84457E-4F30-65FF-FD8B-ED2D62F38199}"/>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3553160" y="138687"/>
            <a:ext cx="2140039" cy="576883"/>
          </a:xfrm>
          <a:prstGeom prst="rect">
            <a:avLst/>
          </a:prstGeom>
        </p:spPr>
      </p:pic>
      <p:pic>
        <p:nvPicPr>
          <p:cNvPr id="51" name="Picture 50" descr="A white circle with blue and black text&#10;&#10;AI-generated content may be incorrect.">
            <a:extLst>
              <a:ext uri="{FF2B5EF4-FFF2-40B4-BE49-F238E27FC236}">
                <a16:creationId xmlns:a16="http://schemas.microsoft.com/office/drawing/2014/main" id="{916ABAA7-EF32-0AC9-2E88-69EA136600AA}"/>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041824" y="47236"/>
            <a:ext cx="1092258" cy="978975"/>
          </a:xfrm>
          <a:prstGeom prst="rect">
            <a:avLst/>
          </a:prstGeom>
        </p:spPr>
      </p:pic>
      <p:pic>
        <p:nvPicPr>
          <p:cNvPr id="49" name="Picture 48" descr="A black and red logo&#10;&#10;AI-generated content may be incorrect.">
            <a:extLst>
              <a:ext uri="{FF2B5EF4-FFF2-40B4-BE49-F238E27FC236}">
                <a16:creationId xmlns:a16="http://schemas.microsoft.com/office/drawing/2014/main" id="{FAF17024-119C-AE63-148D-658BDB344D03}"/>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574956" y="3769726"/>
            <a:ext cx="1653178" cy="619783"/>
          </a:xfrm>
          <a:prstGeom prst="rect">
            <a:avLst/>
          </a:prstGeom>
        </p:spPr>
      </p:pic>
      <p:pic>
        <p:nvPicPr>
          <p:cNvPr id="50" name="Picture 49" descr="A black and red logo&#10;&#10;AI-generated content may be incorrect.">
            <a:extLst>
              <a:ext uri="{FF2B5EF4-FFF2-40B4-BE49-F238E27FC236}">
                <a16:creationId xmlns:a16="http://schemas.microsoft.com/office/drawing/2014/main" id="{07A1AD8B-00F8-A234-8B13-B0CCFA8E72CA}"/>
              </a:ext>
            </a:extLst>
          </p:cNvPr>
          <p:cNvPicPr>
            <a:picLocks noChangeAspect="1"/>
          </p:cNvPicPr>
          <p:nvPr/>
        </p:nvPicPr>
        <p:blipFill>
          <a:blip r:embed="rId70" cstate="print">
            <a:extLst>
              <a:ext uri="{28A0092B-C50C-407E-A947-70E740481C1C}">
                <a14:useLocalDpi xmlns:a14="http://schemas.microsoft.com/office/drawing/2010/main" val="0"/>
              </a:ext>
            </a:extLst>
          </a:blip>
          <a:srcRect l="7388" t="8467" r="5473" b="12503"/>
          <a:stretch>
            <a:fillRect/>
          </a:stretch>
        </p:blipFill>
        <p:spPr>
          <a:xfrm>
            <a:off x="10468312" y="4460908"/>
            <a:ext cx="1220985" cy="643379"/>
          </a:xfrm>
          <a:prstGeom prst="rect">
            <a:avLst/>
          </a:prstGeom>
        </p:spPr>
      </p:pic>
      <p:pic>
        <p:nvPicPr>
          <p:cNvPr id="6" name="Picture 5">
            <a:extLst>
              <a:ext uri="{FF2B5EF4-FFF2-40B4-BE49-F238E27FC236}">
                <a16:creationId xmlns:a16="http://schemas.microsoft.com/office/drawing/2014/main" id="{5D99330D-BCBA-A905-AD4A-45297B06CC64}"/>
              </a:ext>
            </a:extLst>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2103150" y="6024353"/>
            <a:ext cx="1500227" cy="69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938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6D6AA"/>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28600"/>
            <a:ext cx="9711056" cy="1387944"/>
          </a:xfrm>
          <a:prstGeom prst="rect">
            <a:avLst/>
          </a:prstGeom>
        </p:spPr>
        <p:txBody>
          <a:bodyPr vert="horz" wrap="square" lIns="0" tIns="368681" rIns="0" bIns="0" rtlCol="0">
            <a:spAutoFit/>
          </a:bodyPr>
          <a:lstStyle/>
          <a:p>
            <a:pPr marL="2096770">
              <a:lnSpc>
                <a:spcPct val="100000"/>
              </a:lnSpc>
              <a:spcBef>
                <a:spcPts val="100"/>
              </a:spcBef>
            </a:pPr>
            <a:r>
              <a:rPr sz="6600" spc="860">
                <a:latin typeface="Monserrat"/>
              </a:rPr>
              <a:t>Connect</a:t>
            </a:r>
            <a:r>
              <a:rPr sz="6600" spc="325">
                <a:latin typeface="Monserrat"/>
              </a:rPr>
              <a:t> </a:t>
            </a:r>
            <a:r>
              <a:rPr sz="6600" spc="730">
                <a:latin typeface="Monserrat"/>
              </a:rPr>
              <a:t>with</a:t>
            </a:r>
            <a:r>
              <a:rPr sz="6600" spc="355">
                <a:latin typeface="Monserrat"/>
              </a:rPr>
              <a:t> </a:t>
            </a:r>
            <a:r>
              <a:rPr sz="6600" spc="760">
                <a:latin typeface="Monserrat"/>
              </a:rPr>
              <a:t>Us</a:t>
            </a:r>
          </a:p>
        </p:txBody>
      </p:sp>
      <p:sp>
        <p:nvSpPr>
          <p:cNvPr id="3" name="object 3"/>
          <p:cNvSpPr txBox="1"/>
          <p:nvPr/>
        </p:nvSpPr>
        <p:spPr>
          <a:xfrm>
            <a:off x="1983104" y="2378405"/>
            <a:ext cx="3954145" cy="32842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260" normalizeH="0" baseline="0" noProof="0">
                <a:ln>
                  <a:noFill/>
                </a:ln>
                <a:solidFill>
                  <a:srgbClr val="FFFFFF"/>
                </a:solidFill>
                <a:effectLst/>
                <a:uLnTx/>
                <a:uFillTx/>
                <a:latin typeface="Calibri"/>
                <a:cs typeface="Calibri"/>
                <a:hlinkClick r:id="rId2"/>
              </a:rPr>
              <a:t>info@thewun.co.uk</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9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65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204" normalizeH="0" baseline="0" noProof="0">
                <a:ln>
                  <a:noFill/>
                </a:ln>
                <a:solidFill>
                  <a:srgbClr val="FFFFFF"/>
                </a:solidFill>
                <a:effectLst/>
                <a:uLnTx/>
                <a:uFillTx/>
                <a:latin typeface="Calibri"/>
                <a:cs typeface="Calibri"/>
              </a:rPr>
              <a:t>https://thewun.co.uk/</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365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10" normalizeH="0" baseline="0" noProof="0">
                <a:ln>
                  <a:noFill/>
                </a:ln>
                <a:solidFill>
                  <a:srgbClr val="FFFFFF"/>
                </a:solidFill>
                <a:effectLst/>
                <a:uLnTx/>
                <a:uFillTx/>
                <a:latin typeface="Century Gothic"/>
                <a:cs typeface="Century Gothic"/>
              </a:rPr>
              <a:t>ht</a:t>
            </a:r>
            <a:r>
              <a:rPr kumimoji="0" sz="2400" b="0" i="0" u="none" strike="noStrike" kern="0" cap="none" spc="-10" normalizeH="0" baseline="0" noProof="0">
                <a:ln>
                  <a:noFill/>
                </a:ln>
                <a:solidFill>
                  <a:srgbClr val="FFFFFF"/>
                </a:solidFill>
                <a:effectLst/>
                <a:uLnTx/>
                <a:uFillTx/>
                <a:latin typeface="Century Gothic"/>
                <a:cs typeface="Century Gothic"/>
                <a:hlinkClick r:id="rId3"/>
              </a:rPr>
              <a:t>tps://www</a:t>
            </a:r>
            <a:r>
              <a:rPr kumimoji="0" sz="2400" b="0" i="0" u="none" strike="noStrike" kern="0" cap="none" spc="-10" normalizeH="0" baseline="0" noProof="0">
                <a:ln>
                  <a:noFill/>
                </a:ln>
                <a:solidFill>
                  <a:srgbClr val="FFFFFF"/>
                </a:solidFill>
                <a:effectLst/>
                <a:uLnTx/>
                <a:uFillTx/>
                <a:latin typeface="Century Gothic"/>
                <a:cs typeface="Century Gothic"/>
              </a:rPr>
              <a:t>.link</a:t>
            </a:r>
            <a:r>
              <a:rPr kumimoji="0" sz="2400" b="0" i="0" u="none" strike="noStrike" kern="0" cap="none" spc="-10" normalizeH="0" baseline="0" noProof="0">
                <a:ln>
                  <a:noFill/>
                </a:ln>
                <a:solidFill>
                  <a:srgbClr val="FFFFFF"/>
                </a:solidFill>
                <a:effectLst/>
                <a:uLnTx/>
                <a:uFillTx/>
                <a:latin typeface="Century Gothic"/>
                <a:cs typeface="Century Gothic"/>
                <a:hlinkClick r:id="rId3"/>
              </a:rPr>
              <a:t>edin.com</a:t>
            </a:r>
            <a:endParaRPr kumimoji="0" sz="2400" b="0" i="0" u="none" strike="noStrike" kern="0" cap="none" spc="0" normalizeH="0" baseline="0" noProof="0">
              <a:ln>
                <a:noFill/>
              </a:ln>
              <a:solidFill>
                <a:sysClr val="windowText" lastClr="000000"/>
              </a:solidFill>
              <a:effectLst/>
              <a:uLnTx/>
              <a:uFillTx/>
              <a:latin typeface="Century Gothic"/>
              <a:cs typeface="Century Gothic"/>
            </a:endParaRPr>
          </a:p>
          <a:p>
            <a:pPr marL="12700" marR="71882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290" normalizeH="0" baseline="0" noProof="0">
                <a:ln>
                  <a:noFill/>
                </a:ln>
                <a:solidFill>
                  <a:srgbClr val="FFFFFF"/>
                </a:solidFill>
                <a:effectLst/>
                <a:uLnTx/>
                <a:uFillTx/>
                <a:latin typeface="Calibri"/>
                <a:cs typeface="Calibri"/>
              </a:rPr>
              <a:t>/company/womens- </a:t>
            </a:r>
            <a:r>
              <a:rPr kumimoji="0" sz="2400" b="1" i="0" u="none" strike="noStrike" kern="0" cap="none" spc="204" normalizeH="0" baseline="0" noProof="0">
                <a:ln>
                  <a:noFill/>
                </a:ln>
                <a:solidFill>
                  <a:srgbClr val="FFFFFF"/>
                </a:solidFill>
                <a:effectLst/>
                <a:uLnTx/>
                <a:uFillTx/>
                <a:latin typeface="Calibri"/>
                <a:cs typeface="Calibri"/>
              </a:rPr>
              <a:t>utilities-</a:t>
            </a:r>
            <a:r>
              <a:rPr kumimoji="0" sz="2400" b="1" i="0" u="none" strike="noStrike" kern="0" cap="none" spc="305" normalizeH="0" baseline="0" noProof="0">
                <a:ln>
                  <a:noFill/>
                </a:ln>
                <a:solidFill>
                  <a:srgbClr val="FFFFFF"/>
                </a:solidFill>
                <a:effectLst/>
                <a:uLnTx/>
                <a:uFillTx/>
                <a:latin typeface="Calibri"/>
                <a:cs typeface="Calibri"/>
              </a:rPr>
              <a:t>network</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7494778" y="2370835"/>
            <a:ext cx="3091180" cy="320421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2400" b="1" i="0" u="none" strike="noStrike" kern="0" cap="none" spc="270" normalizeH="0" baseline="0" noProof="0">
                <a:ln>
                  <a:noFill/>
                </a:ln>
                <a:solidFill>
                  <a:srgbClr val="FFFFFF"/>
                </a:solidFill>
                <a:effectLst/>
                <a:uLnTx/>
                <a:uFillTx/>
                <a:latin typeface="Calibri"/>
                <a:cs typeface="Calibri"/>
              </a:rPr>
              <a:t>@TheWUN1</a:t>
            </a:r>
            <a:endParaRPr kumimoji="0" lang="en-GB"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9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265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395" normalizeH="0" baseline="0" noProof="0">
                <a:ln>
                  <a:noFill/>
                </a:ln>
                <a:solidFill>
                  <a:srgbClr val="FFFFFF"/>
                </a:solidFill>
                <a:effectLst/>
                <a:uLnTx/>
                <a:uFillTx/>
                <a:latin typeface="Calibri"/>
                <a:cs typeface="Calibri"/>
              </a:rPr>
              <a:t>@WUN4ALL</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9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255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385" normalizeH="0" baseline="0" noProof="0">
                <a:ln>
                  <a:noFill/>
                </a:ln>
                <a:solidFill>
                  <a:srgbClr val="FFFFFF"/>
                </a:solidFill>
                <a:effectLst/>
                <a:uLnTx/>
                <a:uFillTx/>
                <a:latin typeface="Calibri"/>
                <a:cs typeface="Calibri"/>
              </a:rPr>
              <a:t>@Womens</a:t>
            </a:r>
            <a:r>
              <a:rPr kumimoji="0" sz="2400" b="1" i="0" u="none" strike="noStrike" kern="0" cap="none" spc="155" normalizeH="0" baseline="0" noProof="0">
                <a:ln>
                  <a:noFill/>
                </a:ln>
                <a:solidFill>
                  <a:srgbClr val="FFFFFF"/>
                </a:solidFill>
                <a:effectLst/>
                <a:uLnTx/>
                <a:uFillTx/>
                <a:latin typeface="Calibri"/>
                <a:cs typeface="Calibri"/>
              </a:rPr>
              <a:t> </a:t>
            </a:r>
            <a:r>
              <a:rPr kumimoji="0" sz="2400" b="1" i="0" u="none" strike="noStrike" kern="0" cap="none" spc="190" normalizeH="0" baseline="0" noProof="0">
                <a:ln>
                  <a:noFill/>
                </a:ln>
                <a:solidFill>
                  <a:srgbClr val="FFFFFF"/>
                </a:solidFill>
                <a:effectLst/>
                <a:uLnTx/>
                <a:uFillTx/>
                <a:latin typeface="Calibri"/>
                <a:cs typeface="Calibri"/>
              </a:rPr>
              <a:t>Utilities </a:t>
            </a:r>
            <a:r>
              <a:rPr kumimoji="0" sz="2400" b="1" i="0" u="none" strike="noStrike" kern="0" cap="none" spc="300" normalizeH="0" baseline="0" noProof="0">
                <a:ln>
                  <a:noFill/>
                </a:ln>
                <a:solidFill>
                  <a:srgbClr val="FFFFFF"/>
                </a:solidFill>
                <a:effectLst/>
                <a:uLnTx/>
                <a:uFillTx/>
                <a:latin typeface="Calibri"/>
                <a:cs typeface="Calibri"/>
              </a:rPr>
              <a:t>Network</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4" cstate="print"/>
          <a:stretch>
            <a:fillRect/>
          </a:stretch>
        </p:blipFill>
        <p:spPr>
          <a:xfrm>
            <a:off x="6583426" y="2278379"/>
            <a:ext cx="602233" cy="62052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object 4">
            <a:extLst>
              <a:ext uri="{FF2B5EF4-FFF2-40B4-BE49-F238E27FC236}">
                <a16:creationId xmlns:a16="http://schemas.microsoft.com/office/drawing/2014/main" id="{900C65BD-56A7-D11A-DFB7-D85CF1C02A84}"/>
              </a:ext>
            </a:extLst>
          </p:cNvPr>
          <p:cNvSpPr txBox="1"/>
          <p:nvPr/>
        </p:nvSpPr>
        <p:spPr>
          <a:xfrm>
            <a:off x="356354" y="1246224"/>
            <a:ext cx="11479291" cy="3057247"/>
          </a:xfrm>
          <a:prstGeom prst="rect">
            <a:avLst/>
          </a:prstGeom>
        </p:spPr>
        <p:txBody>
          <a:bodyPr vert="horz" wrap="square" lIns="0" tIns="12700" rIns="0" bIns="0" rtlCol="0">
            <a:spAutoFit/>
          </a:bodyPr>
          <a:lstStyle/>
          <a:p>
            <a:pPr marL="539750" marR="532765" lvl="0" indent="0" algn="ctr" defTabSz="914400" eaLnBrk="1" fontAlgn="auto" latinLnBrk="0" hangingPunct="1">
              <a:lnSpc>
                <a:spcPct val="100000"/>
              </a:lnSpc>
              <a:spcBef>
                <a:spcPts val="100"/>
              </a:spcBef>
              <a:spcAft>
                <a:spcPts val="0"/>
              </a:spcAft>
              <a:buClrTx/>
              <a:buSzTx/>
              <a:buFontTx/>
              <a:buNone/>
              <a:tabLst/>
              <a:defRPr/>
            </a:pPr>
            <a:r>
              <a:rPr kumimoji="0" sz="2600" b="0" i="0" u="none" strike="noStrike" kern="0" cap="none" spc="1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utilities</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sector</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9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is</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lacking</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8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diversity</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with</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many</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women</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being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generally</a:t>
            </a:r>
            <a:r>
              <a:rPr kumimoji="0" sz="2600" b="0" i="0" u="none" strike="noStrike" kern="0" cap="none" spc="9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8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under-</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represented,</a:t>
            </a:r>
            <a:r>
              <a:rPr kumimoji="0" sz="2600" b="0" i="0" u="none" strike="noStrike" kern="0" cap="none" spc="10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particularly</a:t>
            </a:r>
            <a:r>
              <a:rPr kumimoji="0" sz="2600" b="0" i="0" u="none" strike="noStrike" kern="0" cap="none" spc="7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2600" b="0" i="0" u="none" strike="noStrike" kern="0" cap="none" spc="9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9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senior</a:t>
            </a:r>
            <a:r>
              <a:rPr kumimoji="0" sz="2600" b="0" i="0" u="none" strike="noStrike" kern="0" cap="none" spc="10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roles.</a:t>
            </a:r>
            <a:endPar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065" marR="5080" lvl="0" indent="0" algn="ctr" defTabSz="914400" eaLnBrk="1" fontAlgn="auto" latinLnBrk="0" hangingPunct="1">
              <a:lnSpc>
                <a:spcPct val="100000"/>
              </a:lnSpc>
              <a:spcBef>
                <a:spcPts val="1920"/>
              </a:spcBef>
              <a:spcAft>
                <a:spcPts val="0"/>
              </a:spcAft>
              <a:buClrTx/>
              <a:buSzTx/>
              <a:buFontTx/>
              <a:buNone/>
              <a:tabLst/>
              <a:defRPr/>
            </a:pPr>
            <a:r>
              <a:rPr kumimoji="0" sz="2600" b="0" i="0" u="none" strike="noStrike" kern="0" cap="none" spc="28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was</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started</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26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2018</a:t>
            </a:r>
            <a:r>
              <a:rPr kumimoji="0" sz="26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8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when</a:t>
            </a:r>
            <a:r>
              <a:rPr kumimoji="0" sz="26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2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group</a:t>
            </a:r>
            <a:r>
              <a:rPr kumimoji="0" sz="26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of</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8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likeminded</a:t>
            </a:r>
            <a:r>
              <a:rPr kumimoji="0" sz="2600" b="0" i="0" u="none" strike="noStrike" kern="0" cap="none" spc="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women,</a:t>
            </a:r>
            <a:r>
              <a:rPr kumimoji="0" sz="26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working </a:t>
            </a:r>
            <a:r>
              <a:rPr kumimoji="0" sz="2600" b="0" i="0" u="none" strike="noStrike" kern="0" cap="none" spc="1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26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utilities,</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7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united</a:t>
            </a:r>
            <a:r>
              <a:rPr kumimoji="0" sz="26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around</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2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common</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cause.</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sz="26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7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founders</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were</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7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not</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only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passionate</a:t>
            </a:r>
            <a:r>
              <a:rPr kumimoji="0" sz="26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about</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sz="2600" b="0" i="0" u="none" strike="noStrike" kern="0" cap="none" spc="1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industry</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they</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worked</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26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9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but</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also</a:t>
            </a:r>
            <a:r>
              <a:rPr kumimoji="0" sz="2600" b="0" i="0" u="none" strike="noStrike" kern="0" cap="none" spc="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passionate</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about </a:t>
            </a:r>
            <a:r>
              <a:rPr kumimoji="0" sz="2600" b="0" i="0" u="none" strike="noStrike" kern="0" cap="none" spc="6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sz="26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8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contribution</a:t>
            </a:r>
            <a:r>
              <a:rPr kumimoji="0" sz="26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6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women</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were</a:t>
            </a:r>
            <a:r>
              <a:rPr kumimoji="0" sz="2600" b="0" i="0" u="none" strike="noStrike" kern="0" cap="none" spc="2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making</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could continue</a:t>
            </a:r>
            <a:r>
              <a:rPr kumimoji="0" sz="2600" b="0" i="0" u="none" strike="noStrike" kern="0" cap="none" spc="3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to</a:t>
            </a:r>
            <a:r>
              <a:rPr kumimoji="0" sz="2600" b="0" i="0" u="none" strike="noStrike" kern="0" cap="none" spc="1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make</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sz="26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6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future.</a:t>
            </a:r>
            <a:r>
              <a:rPr kumimoji="0" sz="2600" b="0" i="0" u="none" strike="noStrike" kern="0" cap="none" spc="-5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14"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6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now</a:t>
            </a:r>
            <a:r>
              <a:rPr kumimoji="0" sz="2600" b="0" i="0" u="none" strike="noStrike" kern="0" cap="none" spc="-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have</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over</a:t>
            </a:r>
            <a:r>
              <a:rPr kumimoji="0" sz="2600" b="0" i="0" u="none" strike="noStrike" kern="0" cap="none" spc="-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600" b="0" i="0" u="none" strike="noStrike" kern="0" cap="none" spc="13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10,600</a:t>
            </a:r>
            <a:r>
              <a:rPr kumimoji="0" sz="2600" b="0" i="0" u="none" strike="noStrike" kern="0" cap="none" spc="-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10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members</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600" b="0" i="0" u="none" strike="noStrike" kern="0" cap="none" spc="-22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600" b="0" i="0" u="none" strike="noStrike" kern="0" cap="none" spc="-4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80+</a:t>
            </a:r>
            <a:r>
              <a:rPr kumimoji="0" sz="2600" b="0" i="0" u="none" strike="noStrike" kern="0" cap="none" spc="-5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600" b="0" i="0" u="none" strike="noStrike" kern="0" cap="none" spc="45"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partners.</a:t>
            </a:r>
            <a:endParaRPr kumimoji="0" sz="2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5">
            <a:extLst>
              <a:ext uri="{FF2B5EF4-FFF2-40B4-BE49-F238E27FC236}">
                <a16:creationId xmlns:a16="http://schemas.microsoft.com/office/drawing/2014/main" id="{58671A4A-F0F5-25F2-FFEA-AB552C3BAC03}"/>
              </a:ext>
            </a:extLst>
          </p:cNvPr>
          <p:cNvGrpSpPr/>
          <p:nvPr/>
        </p:nvGrpSpPr>
        <p:grpSpPr>
          <a:xfrm>
            <a:off x="130924" y="4466343"/>
            <a:ext cx="2974848" cy="2037588"/>
            <a:chOff x="67056" y="4474502"/>
            <a:chExt cx="2974848" cy="2037588"/>
          </a:xfrm>
        </p:grpSpPr>
        <p:pic>
          <p:nvPicPr>
            <p:cNvPr id="11" name="object 6">
              <a:extLst>
                <a:ext uri="{FF2B5EF4-FFF2-40B4-BE49-F238E27FC236}">
                  <a16:creationId xmlns:a16="http://schemas.microsoft.com/office/drawing/2014/main" id="{7F630F71-6926-3150-E883-8D11CD701D79}"/>
                </a:ext>
              </a:extLst>
            </p:cNvPr>
            <p:cNvPicPr/>
            <p:nvPr/>
          </p:nvPicPr>
          <p:blipFill>
            <a:blip r:embed="rId4" cstate="print"/>
            <a:stretch>
              <a:fillRect/>
            </a:stretch>
          </p:blipFill>
          <p:spPr>
            <a:xfrm>
              <a:off x="67056" y="4474502"/>
              <a:ext cx="2974848" cy="2037588"/>
            </a:xfrm>
            <a:prstGeom prst="rect">
              <a:avLst/>
            </a:prstGeom>
          </p:spPr>
        </p:pic>
        <p:sp>
          <p:nvSpPr>
            <p:cNvPr id="12" name="object 7">
              <a:extLst>
                <a:ext uri="{FF2B5EF4-FFF2-40B4-BE49-F238E27FC236}">
                  <a16:creationId xmlns:a16="http://schemas.microsoft.com/office/drawing/2014/main" id="{BA004244-463E-35EB-8CEB-F6DC30953972}"/>
                </a:ext>
              </a:extLst>
            </p:cNvPr>
            <p:cNvSpPr/>
            <p:nvPr/>
          </p:nvSpPr>
          <p:spPr>
            <a:xfrm>
              <a:off x="324823" y="4684527"/>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object 8">
            <a:extLst>
              <a:ext uri="{FF2B5EF4-FFF2-40B4-BE49-F238E27FC236}">
                <a16:creationId xmlns:a16="http://schemas.microsoft.com/office/drawing/2014/main" id="{A56A84D0-C25E-B74D-C77C-11E64618DF62}"/>
              </a:ext>
            </a:extLst>
          </p:cNvPr>
          <p:cNvGrpSpPr/>
          <p:nvPr/>
        </p:nvGrpSpPr>
        <p:grpSpPr>
          <a:xfrm>
            <a:off x="3195864" y="4474502"/>
            <a:ext cx="5971540" cy="2062480"/>
            <a:chOff x="3268979" y="4442498"/>
            <a:chExt cx="5971540" cy="2062480"/>
          </a:xfrm>
        </p:grpSpPr>
        <p:pic>
          <p:nvPicPr>
            <p:cNvPr id="14" name="object 9">
              <a:extLst>
                <a:ext uri="{FF2B5EF4-FFF2-40B4-BE49-F238E27FC236}">
                  <a16:creationId xmlns:a16="http://schemas.microsoft.com/office/drawing/2014/main" id="{85028841-10EC-3213-F4C1-5B566E5D6C03}"/>
                </a:ext>
              </a:extLst>
            </p:cNvPr>
            <p:cNvPicPr/>
            <p:nvPr/>
          </p:nvPicPr>
          <p:blipFill>
            <a:blip r:embed="rId4" cstate="print"/>
            <a:stretch>
              <a:fillRect/>
            </a:stretch>
          </p:blipFill>
          <p:spPr>
            <a:xfrm>
              <a:off x="3268979" y="4442498"/>
              <a:ext cx="2974848" cy="2037588"/>
            </a:xfrm>
            <a:prstGeom prst="rect">
              <a:avLst/>
            </a:prstGeom>
          </p:spPr>
        </p:pic>
        <p:sp>
          <p:nvSpPr>
            <p:cNvPr id="15" name="object 10">
              <a:extLst>
                <a:ext uri="{FF2B5EF4-FFF2-40B4-BE49-F238E27FC236}">
                  <a16:creationId xmlns:a16="http://schemas.microsoft.com/office/drawing/2014/main" id="{DAB941EE-1311-8CA1-34EB-1A83888AD426}"/>
                </a:ext>
              </a:extLst>
            </p:cNvPr>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1">
              <a:extLst>
                <a:ext uri="{FF2B5EF4-FFF2-40B4-BE49-F238E27FC236}">
                  <a16:creationId xmlns:a16="http://schemas.microsoft.com/office/drawing/2014/main" id="{A62A1BD3-021A-E870-1B11-232EB4CE2975}"/>
                </a:ext>
              </a:extLst>
            </p:cNvPr>
            <p:cNvPicPr/>
            <p:nvPr/>
          </p:nvPicPr>
          <p:blipFill>
            <a:blip r:embed="rId4" cstate="print"/>
            <a:stretch>
              <a:fillRect/>
            </a:stretch>
          </p:blipFill>
          <p:spPr>
            <a:xfrm>
              <a:off x="6265163" y="4466882"/>
              <a:ext cx="2974847" cy="2037588"/>
            </a:xfrm>
            <a:prstGeom prst="rect">
              <a:avLst/>
            </a:prstGeom>
          </p:spPr>
        </p:pic>
        <p:sp>
          <p:nvSpPr>
            <p:cNvPr id="17" name="object 12">
              <a:extLst>
                <a:ext uri="{FF2B5EF4-FFF2-40B4-BE49-F238E27FC236}">
                  <a16:creationId xmlns:a16="http://schemas.microsoft.com/office/drawing/2014/main" id="{53B6B235-A18F-3617-4DA2-15F79E1738D0}"/>
                </a:ext>
              </a:extLst>
            </p:cNvPr>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 name="object 13">
            <a:extLst>
              <a:ext uri="{FF2B5EF4-FFF2-40B4-BE49-F238E27FC236}">
                <a16:creationId xmlns:a16="http://schemas.microsoft.com/office/drawing/2014/main" id="{EB696598-8EE3-8D79-D220-BF5D8CC905DD}"/>
              </a:ext>
            </a:extLst>
          </p:cNvPr>
          <p:cNvSpPr txBox="1"/>
          <p:nvPr/>
        </p:nvSpPr>
        <p:spPr>
          <a:xfrm>
            <a:off x="778898" y="5038787"/>
            <a:ext cx="1772285" cy="87884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lang="en-US" sz="2800" b="1" i="0" u="none" strike="noStrike" kern="0" cap="none" spc="330" normalizeH="0" baseline="0" noProof="0">
                <a:ln>
                  <a:noFill/>
                </a:ln>
                <a:solidFill>
                  <a:srgbClr val="FFFFFF"/>
                </a:solidFill>
                <a:effectLst/>
                <a:uLnTx/>
                <a:uFillTx/>
                <a:latin typeface="Monserrat"/>
                <a:cs typeface="Calibri"/>
              </a:rPr>
              <a:t>10,600</a:t>
            </a:r>
            <a:r>
              <a:rPr kumimoji="0" sz="2800" b="1" i="0" u="none" strike="noStrike" kern="0" cap="none" spc="330" normalizeH="0" baseline="0" noProof="0">
                <a:ln>
                  <a:noFill/>
                </a:ln>
                <a:solidFill>
                  <a:srgbClr val="FFFFFF"/>
                </a:solidFill>
                <a:effectLst/>
                <a:uLnTx/>
                <a:uFillTx/>
                <a:latin typeface="Monserrat"/>
                <a:cs typeface="Calibri"/>
              </a:rPr>
              <a:t>+</a:t>
            </a:r>
            <a:endParaRPr kumimoji="0" sz="2800" b="0" i="0" u="none" strike="noStrike" kern="0" cap="none" spc="0" normalizeH="0" baseline="0" noProof="0">
              <a:ln>
                <a:noFill/>
              </a:ln>
              <a:solidFill>
                <a:sysClr val="windowText" lastClr="000000"/>
              </a:solidFill>
              <a:effectLst/>
              <a:uLnTx/>
              <a:uFillTx/>
              <a:latin typeface="Monserrat"/>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800" b="1" i="0" u="none" strike="noStrike" kern="0" cap="none" spc="355" normalizeH="0" baseline="0" noProof="0">
                <a:ln>
                  <a:noFill/>
                </a:ln>
                <a:solidFill>
                  <a:srgbClr val="FFFFFF"/>
                </a:solidFill>
                <a:effectLst/>
                <a:uLnTx/>
                <a:uFillTx/>
                <a:latin typeface="Monserrat"/>
                <a:cs typeface="Calibri"/>
              </a:rPr>
              <a:t>Members</a:t>
            </a:r>
            <a:endParaRPr kumimoji="0" sz="2800" b="0" i="0" u="none" strike="noStrike" kern="0" cap="none" spc="0" normalizeH="0" baseline="0" noProof="0">
              <a:ln>
                <a:noFill/>
              </a:ln>
              <a:solidFill>
                <a:sysClr val="windowText" lastClr="000000"/>
              </a:solidFill>
              <a:effectLst/>
              <a:uLnTx/>
              <a:uFillTx/>
              <a:latin typeface="Monserrat"/>
              <a:cs typeface="Calibri"/>
            </a:endParaRPr>
          </a:p>
        </p:txBody>
      </p:sp>
      <p:sp>
        <p:nvSpPr>
          <p:cNvPr id="19" name="object 14">
            <a:extLst>
              <a:ext uri="{FF2B5EF4-FFF2-40B4-BE49-F238E27FC236}">
                <a16:creationId xmlns:a16="http://schemas.microsoft.com/office/drawing/2014/main" id="{1C66E2CA-CCAF-0879-0743-A8052A6B4DB5}"/>
              </a:ext>
            </a:extLst>
          </p:cNvPr>
          <p:cNvSpPr txBox="1"/>
          <p:nvPr/>
        </p:nvSpPr>
        <p:spPr>
          <a:xfrm>
            <a:off x="3829277" y="4825110"/>
            <a:ext cx="1647825" cy="1306195"/>
          </a:xfrm>
          <a:prstGeom prst="rect">
            <a:avLst/>
          </a:prstGeom>
        </p:spPr>
        <p:txBody>
          <a:bodyPr vert="horz" wrap="square" lIns="0" tIns="12065" rIns="0" bIns="0" rtlCol="0">
            <a:spAutoFit/>
          </a:bodyPr>
          <a:lstStyle/>
          <a:p>
            <a:pPr marL="12700" marR="5080" lvl="0" indent="8382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350" normalizeH="0" baseline="0" noProof="0">
                <a:ln>
                  <a:noFill/>
                </a:ln>
                <a:solidFill>
                  <a:srgbClr val="FFFFFF"/>
                </a:solidFill>
                <a:effectLst/>
                <a:uLnTx/>
                <a:uFillTx/>
                <a:latin typeface="Monserrat"/>
                <a:cs typeface="Calibri"/>
              </a:rPr>
              <a:t>Regular </a:t>
            </a:r>
            <a:r>
              <a:rPr kumimoji="0" sz="2800" b="1" i="0" u="none" strike="noStrike" kern="0" cap="none" spc="370" normalizeH="0" baseline="0" noProof="0">
                <a:ln>
                  <a:noFill/>
                </a:ln>
                <a:solidFill>
                  <a:srgbClr val="FFFFFF"/>
                </a:solidFill>
                <a:effectLst/>
                <a:uLnTx/>
                <a:uFillTx/>
                <a:latin typeface="Monserrat"/>
                <a:cs typeface="Calibri"/>
              </a:rPr>
              <a:t>Events</a:t>
            </a:r>
            <a:r>
              <a:rPr kumimoji="0" sz="2800" b="1" i="0" u="none" strike="noStrike" kern="0" cap="none" spc="165" normalizeH="0" baseline="0" noProof="0">
                <a:ln>
                  <a:noFill/>
                </a:ln>
                <a:solidFill>
                  <a:srgbClr val="FFFFFF"/>
                </a:solidFill>
                <a:effectLst/>
                <a:uLnTx/>
                <a:uFillTx/>
                <a:latin typeface="Monserrat"/>
                <a:cs typeface="Calibri"/>
              </a:rPr>
              <a:t> </a:t>
            </a:r>
            <a:r>
              <a:rPr kumimoji="0" sz="2800" b="1" i="0" u="none" strike="noStrike" kern="0" cap="none" spc="5" normalizeH="0" baseline="0" noProof="0">
                <a:ln>
                  <a:noFill/>
                </a:ln>
                <a:solidFill>
                  <a:srgbClr val="FFFFFF"/>
                </a:solidFill>
                <a:effectLst/>
                <a:uLnTx/>
                <a:uFillTx/>
                <a:latin typeface="Monserrat"/>
                <a:cs typeface="Calibri"/>
              </a:rPr>
              <a:t>&amp; </a:t>
            </a:r>
            <a:r>
              <a:rPr kumimoji="0" sz="2800" b="1" i="0" u="none" strike="noStrike" kern="0" cap="none" spc="350" normalizeH="0" baseline="0" noProof="0">
                <a:ln>
                  <a:noFill/>
                </a:ln>
                <a:solidFill>
                  <a:srgbClr val="FFFFFF"/>
                </a:solidFill>
                <a:effectLst/>
                <a:uLnTx/>
                <a:uFillTx/>
                <a:latin typeface="Monserrat"/>
                <a:cs typeface="Calibri"/>
              </a:rPr>
              <a:t>Content</a:t>
            </a:r>
            <a:endParaRPr kumimoji="0" sz="2800" b="0" i="0" u="none" strike="noStrike" kern="0" cap="none" spc="0" normalizeH="0" baseline="0" noProof="0">
              <a:ln>
                <a:noFill/>
              </a:ln>
              <a:solidFill>
                <a:sysClr val="windowText" lastClr="000000"/>
              </a:solidFill>
              <a:effectLst/>
              <a:uLnTx/>
              <a:uFillTx/>
              <a:latin typeface="Monserrat"/>
              <a:cs typeface="Calibri"/>
            </a:endParaRPr>
          </a:p>
        </p:txBody>
      </p:sp>
      <p:sp>
        <p:nvSpPr>
          <p:cNvPr id="20" name="object 15">
            <a:extLst>
              <a:ext uri="{FF2B5EF4-FFF2-40B4-BE49-F238E27FC236}">
                <a16:creationId xmlns:a16="http://schemas.microsoft.com/office/drawing/2014/main" id="{4AF1B803-9725-E9DF-1FD9-06CAA6CBA176}"/>
              </a:ext>
            </a:extLst>
          </p:cNvPr>
          <p:cNvSpPr txBox="1"/>
          <p:nvPr/>
        </p:nvSpPr>
        <p:spPr>
          <a:xfrm>
            <a:off x="6544518" y="4840516"/>
            <a:ext cx="2259965" cy="1305560"/>
          </a:xfrm>
          <a:prstGeom prst="rect">
            <a:avLst/>
          </a:prstGeom>
        </p:spPr>
        <p:txBody>
          <a:bodyPr vert="horz" wrap="square" lIns="0" tIns="12065" rIns="0" bIns="0" rtlCol="0">
            <a:spAutoFit/>
          </a:bodyPr>
          <a:lstStyle/>
          <a:p>
            <a:pPr marL="12700" marR="5080" lvl="0" indent="127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315" normalizeH="0" baseline="0" noProof="0">
                <a:ln>
                  <a:noFill/>
                </a:ln>
                <a:solidFill>
                  <a:srgbClr val="FFFFFF"/>
                </a:solidFill>
                <a:effectLst/>
                <a:uLnTx/>
                <a:uFillTx/>
                <a:latin typeface="Monserrat"/>
                <a:cs typeface="Calibri"/>
              </a:rPr>
              <a:t>Mentoring </a:t>
            </a:r>
            <a:r>
              <a:rPr kumimoji="0" sz="2800" b="1" i="0" u="none" strike="noStrike" kern="0" cap="none" spc="415" normalizeH="0" baseline="0" noProof="0">
                <a:ln>
                  <a:noFill/>
                </a:ln>
                <a:solidFill>
                  <a:srgbClr val="FFFFFF"/>
                </a:solidFill>
                <a:effectLst/>
                <a:uLnTx/>
                <a:uFillTx/>
                <a:latin typeface="Monserrat"/>
                <a:cs typeface="Calibri"/>
              </a:rPr>
              <a:t>Programme </a:t>
            </a:r>
            <a:r>
              <a:rPr kumimoji="0" sz="2800" b="1" i="0" u="none" strike="noStrike" kern="0" cap="none" spc="55" normalizeH="0" baseline="0" noProof="0">
                <a:ln>
                  <a:noFill/>
                </a:ln>
                <a:solidFill>
                  <a:srgbClr val="FFFFFF"/>
                </a:solidFill>
                <a:effectLst/>
                <a:uLnTx/>
                <a:uFillTx/>
                <a:latin typeface="Monserrat"/>
                <a:cs typeface="Calibri"/>
              </a:rPr>
              <a:t>&amp;</a:t>
            </a:r>
            <a:r>
              <a:rPr kumimoji="0" sz="2800" b="1" i="0" u="none" strike="noStrike" kern="0" cap="none" spc="155" normalizeH="0" baseline="0" noProof="0">
                <a:ln>
                  <a:noFill/>
                </a:ln>
                <a:solidFill>
                  <a:srgbClr val="FFFFFF"/>
                </a:solidFill>
                <a:effectLst/>
                <a:uLnTx/>
                <a:uFillTx/>
                <a:latin typeface="Monserrat"/>
                <a:cs typeface="Calibri"/>
              </a:rPr>
              <a:t> </a:t>
            </a:r>
            <a:r>
              <a:rPr kumimoji="0" sz="2800" b="1" i="0" u="none" strike="noStrike" kern="0" cap="none" spc="345" normalizeH="0" baseline="0" noProof="0">
                <a:ln>
                  <a:noFill/>
                </a:ln>
                <a:solidFill>
                  <a:srgbClr val="FFFFFF"/>
                </a:solidFill>
                <a:effectLst/>
                <a:uLnTx/>
                <a:uFillTx/>
                <a:latin typeface="Monserrat"/>
                <a:cs typeface="Calibri"/>
              </a:rPr>
              <a:t>Network</a:t>
            </a:r>
            <a:endParaRPr kumimoji="0" sz="2800" b="0" i="0" u="none" strike="noStrike" kern="0" cap="none" spc="0" normalizeH="0" baseline="0" noProof="0">
              <a:ln>
                <a:noFill/>
              </a:ln>
              <a:solidFill>
                <a:sysClr val="windowText" lastClr="000000"/>
              </a:solidFill>
              <a:effectLst/>
              <a:uLnTx/>
              <a:uFillTx/>
              <a:latin typeface="Monserrat"/>
              <a:cs typeface="Calibri"/>
            </a:endParaRPr>
          </a:p>
        </p:txBody>
      </p:sp>
      <p:pic>
        <p:nvPicPr>
          <p:cNvPr id="21" name="object 17">
            <a:extLst>
              <a:ext uri="{FF2B5EF4-FFF2-40B4-BE49-F238E27FC236}">
                <a16:creationId xmlns:a16="http://schemas.microsoft.com/office/drawing/2014/main" id="{BD01C6CA-5806-4307-4A58-1331C6D65497}"/>
              </a:ext>
            </a:extLst>
          </p:cNvPr>
          <p:cNvPicPr/>
          <p:nvPr/>
        </p:nvPicPr>
        <p:blipFill>
          <a:blip r:embed="rId5" cstate="print"/>
          <a:stretch>
            <a:fillRect/>
          </a:stretch>
        </p:blipFill>
        <p:spPr>
          <a:xfrm>
            <a:off x="9116640" y="4512858"/>
            <a:ext cx="2872740" cy="2048256"/>
          </a:xfrm>
          <a:prstGeom prst="rect">
            <a:avLst/>
          </a:prstGeom>
        </p:spPr>
      </p:pic>
      <p:sp>
        <p:nvSpPr>
          <p:cNvPr id="22" name="object 18">
            <a:extLst>
              <a:ext uri="{FF2B5EF4-FFF2-40B4-BE49-F238E27FC236}">
                <a16:creationId xmlns:a16="http://schemas.microsoft.com/office/drawing/2014/main" id="{24649D06-DFAC-5F8C-9AE5-F8A0AA3EABDE}"/>
              </a:ext>
            </a:extLst>
          </p:cNvPr>
          <p:cNvSpPr txBox="1"/>
          <p:nvPr/>
        </p:nvSpPr>
        <p:spPr>
          <a:xfrm>
            <a:off x="9922168" y="5038787"/>
            <a:ext cx="1623060" cy="87884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lang="en-GB" sz="2800" b="1" i="0" u="none" strike="noStrike" kern="0" cap="none" spc="225" normalizeH="0" baseline="0" noProof="0">
                <a:ln>
                  <a:noFill/>
                </a:ln>
                <a:solidFill>
                  <a:srgbClr val="FFFFFF"/>
                </a:solidFill>
                <a:effectLst/>
                <a:uLnTx/>
                <a:uFillTx/>
                <a:latin typeface="Monserrat"/>
                <a:cs typeface="Calibri"/>
              </a:rPr>
              <a:t>80</a:t>
            </a:r>
            <a:r>
              <a:rPr kumimoji="0" sz="2800" b="1" i="0" u="none" strike="noStrike" kern="0" cap="none" spc="225" normalizeH="0" baseline="0" noProof="0">
                <a:ln>
                  <a:noFill/>
                </a:ln>
                <a:solidFill>
                  <a:srgbClr val="FFFFFF"/>
                </a:solidFill>
                <a:effectLst/>
                <a:uLnTx/>
                <a:uFillTx/>
                <a:latin typeface="Monserrat"/>
                <a:cs typeface="Calibri"/>
              </a:rPr>
              <a:t>+</a:t>
            </a:r>
            <a:endParaRPr kumimoji="0" sz="2800" b="0" i="0" u="none" strike="noStrike" kern="0" cap="none" spc="0" normalizeH="0" baseline="0" noProof="0">
              <a:ln>
                <a:noFill/>
              </a:ln>
              <a:solidFill>
                <a:sysClr val="windowText" lastClr="000000"/>
              </a:solidFill>
              <a:effectLst/>
              <a:uLnTx/>
              <a:uFillTx/>
              <a:latin typeface="Monserrat"/>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800" b="1" i="0" u="none" strike="noStrike" kern="0" cap="none" spc="320" normalizeH="0" baseline="0" noProof="0">
                <a:ln>
                  <a:noFill/>
                </a:ln>
                <a:solidFill>
                  <a:srgbClr val="FFFFFF"/>
                </a:solidFill>
                <a:effectLst/>
                <a:uLnTx/>
                <a:uFillTx/>
                <a:latin typeface="Monserrat"/>
                <a:cs typeface="Calibri"/>
              </a:rPr>
              <a:t>Partners</a:t>
            </a:r>
            <a:endParaRPr kumimoji="0" sz="2800" b="0" i="0" u="none" strike="noStrike" kern="0" cap="none" spc="0" normalizeH="0" baseline="0" noProof="0">
              <a:ln>
                <a:noFill/>
              </a:ln>
              <a:solidFill>
                <a:sysClr val="windowText" lastClr="000000"/>
              </a:solidFill>
              <a:effectLst/>
              <a:uLnTx/>
              <a:uFillTx/>
              <a:latin typeface="Monserrat"/>
              <a:cs typeface="Calibri"/>
            </a:endParaRPr>
          </a:p>
        </p:txBody>
      </p:sp>
    </p:spTree>
    <p:extLst>
      <p:ext uri="{BB962C8B-B14F-4D97-AF65-F5344CB8AC3E}">
        <p14:creationId xmlns:p14="http://schemas.microsoft.com/office/powerpoint/2010/main" val="24355103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3" y="95489"/>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2671" y="84178"/>
            <a:ext cx="1376878" cy="596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9833" y="629171"/>
            <a:ext cx="1320062" cy="8818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85" t="1" r="8285" b="5935"/>
          <a:stretch/>
        </p:blipFill>
        <p:spPr bwMode="auto">
          <a:xfrm>
            <a:off x="27912" y="2648827"/>
            <a:ext cx="1891063" cy="6598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7475" y="1815545"/>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9556" y="814160"/>
            <a:ext cx="2080852" cy="53809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3859" y="240381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2809" y="1659951"/>
            <a:ext cx="1076554" cy="66136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078968" y="2370747"/>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3562957" y="635570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207473" y="5297019"/>
            <a:ext cx="1283634" cy="68984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9307" y="5818441"/>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4470" y="243159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092" y="6030644"/>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96374" y="2465512"/>
            <a:ext cx="800047" cy="639092"/>
          </a:xfrm>
          <a:prstGeom prst="rect">
            <a:avLst/>
          </a:prstGeom>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7">
            <a:extLst>
              <a:ext uri="{28A0092B-C50C-407E-A947-70E740481C1C}">
                <a14:useLocalDpi xmlns:a14="http://schemas.microsoft.com/office/drawing/2010/main" val="0"/>
              </a:ext>
            </a:extLst>
          </a:blip>
          <a:srcRect l="7493" t="19674" b="20887"/>
          <a:stretch/>
        </p:blipFill>
        <p:spPr>
          <a:xfrm>
            <a:off x="1973500" y="2934699"/>
            <a:ext cx="3069295" cy="581783"/>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32024" y="5104287"/>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33675" y="101292"/>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88442" y="1383407"/>
            <a:ext cx="1937244" cy="402544"/>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104" t="18681" r="4673" b="21327"/>
          <a:stretch/>
        </p:blipFill>
        <p:spPr>
          <a:xfrm>
            <a:off x="2388188" y="3393091"/>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644" t="8734" r="5293" b="10534"/>
          <a:stretch/>
        </p:blipFill>
        <p:spPr>
          <a:xfrm>
            <a:off x="9827406" y="2220225"/>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16957" b="18068"/>
          <a:stretch/>
        </p:blipFill>
        <p:spPr bwMode="auto">
          <a:xfrm>
            <a:off x="491747" y="1666396"/>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6821" y="4226733"/>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5"/>
          <a:srcRect t="15382" b="27562"/>
          <a:stretch/>
        </p:blipFill>
        <p:spPr>
          <a:xfrm>
            <a:off x="4863639" y="2829602"/>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619757" y="6103893"/>
            <a:ext cx="2300151" cy="634046"/>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91024" y="4680135"/>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32640" y="1734685"/>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9716" t="23310" r="6764" b="24544"/>
          <a:stretch/>
        </p:blipFill>
        <p:spPr bwMode="auto">
          <a:xfrm>
            <a:off x="1335919" y="5725880"/>
            <a:ext cx="2371217" cy="343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0" cstate="print">
            <a:extLst>
              <a:ext uri="{28A0092B-C50C-407E-A947-70E740481C1C}">
                <a14:useLocalDpi xmlns:a14="http://schemas.microsoft.com/office/drawing/2010/main" val="0"/>
              </a:ext>
            </a:extLst>
          </a:blip>
          <a:srcRect t="19824" r="6388" b="15712"/>
          <a:stretch/>
        </p:blipFill>
        <p:spPr>
          <a:xfrm>
            <a:off x="3143235" y="5144012"/>
            <a:ext cx="1953171" cy="53440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0206" t="23557" r="12211" b="19905"/>
          <a:stretch/>
        </p:blipFill>
        <p:spPr bwMode="auto">
          <a:xfrm>
            <a:off x="2567475" y="4336979"/>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7890" t="35907" r="21659" b="37179"/>
          <a:stretch/>
        </p:blipFill>
        <p:spPr bwMode="auto">
          <a:xfrm>
            <a:off x="83479" y="3763654"/>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84427" y="3350283"/>
            <a:ext cx="1323973" cy="37277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88428" y="76131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861540" y="405777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6692" y="114202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21706" b="20463"/>
          <a:stretch/>
        </p:blipFill>
        <p:spPr bwMode="auto">
          <a:xfrm>
            <a:off x="5181891" y="3214394"/>
            <a:ext cx="1587100" cy="61311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329638" y="761311"/>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39" cstate="print">
            <a:extLst>
              <a:ext uri="{28A0092B-C50C-407E-A947-70E740481C1C}">
                <a14:useLocalDpi xmlns:a14="http://schemas.microsoft.com/office/drawing/2010/main" val="0"/>
              </a:ext>
            </a:extLst>
          </a:blip>
          <a:srcRect l="13817" t="22819" r="15845" b="22189"/>
          <a:stretch/>
        </p:blipFill>
        <p:spPr>
          <a:xfrm>
            <a:off x="9413194" y="5042701"/>
            <a:ext cx="2466516" cy="477580"/>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28134" y="468055"/>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21444" b="15151"/>
          <a:stretch/>
        </p:blipFill>
        <p:spPr bwMode="auto">
          <a:xfrm>
            <a:off x="6859811" y="5030603"/>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62398" y="98448"/>
            <a:ext cx="1376877" cy="831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238638" y="1657270"/>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t="14038" b="13535"/>
          <a:stretch/>
        </p:blipFill>
        <p:spPr>
          <a:xfrm>
            <a:off x="9611988" y="995774"/>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484358" y="4309173"/>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981523" y="6046883"/>
            <a:ext cx="1513231" cy="748067"/>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0995912" y="5383443"/>
            <a:ext cx="1035207" cy="707223"/>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9926999" y="5551236"/>
            <a:ext cx="981268" cy="848049"/>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343337" y="3632409"/>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587297" y="5613642"/>
            <a:ext cx="1603766" cy="584744"/>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664867" y="5173818"/>
            <a:ext cx="1118948" cy="377418"/>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2" cstate="print">
            <a:extLst>
              <a:ext uri="{28A0092B-C50C-407E-A947-70E740481C1C}">
                <a14:useLocalDpi xmlns:a14="http://schemas.microsoft.com/office/drawing/2010/main" val="0"/>
              </a:ext>
            </a:extLst>
          </a:blip>
          <a:srcRect t="3581" r="2130" b="5555"/>
          <a:stretch/>
        </p:blipFill>
        <p:spPr>
          <a:xfrm>
            <a:off x="10265416" y="3550031"/>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3" cstate="print">
            <a:extLst>
              <a:ext uri="{28A0092B-C50C-407E-A947-70E740481C1C}">
                <a14:useLocalDpi xmlns:a14="http://schemas.microsoft.com/office/drawing/2010/main" val="0"/>
              </a:ext>
            </a:extLst>
          </a:blip>
          <a:srcRect l="15674" t="28913" r="17196" b="29600"/>
          <a:stretch/>
        </p:blipFill>
        <p:spPr>
          <a:xfrm>
            <a:off x="8461910" y="3333799"/>
            <a:ext cx="1664410" cy="578589"/>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293657" y="3033214"/>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505703" y="4591444"/>
            <a:ext cx="1797834" cy="405117"/>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459484" y="4011235"/>
            <a:ext cx="981268" cy="981268"/>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57" cstate="print">
            <a:extLst>
              <a:ext uri="{28A0092B-C50C-407E-A947-70E740481C1C}">
                <a14:useLocalDpi xmlns:a14="http://schemas.microsoft.com/office/drawing/2010/main" val="0"/>
              </a:ext>
            </a:extLst>
          </a:blip>
          <a:srcRect l="4120" t="11205" r="4736" b="10018"/>
          <a:stretch/>
        </p:blipFill>
        <p:spPr>
          <a:xfrm>
            <a:off x="1363347" y="203297"/>
            <a:ext cx="2038367" cy="684124"/>
          </a:xfrm>
          <a:prstGeom prst="rect">
            <a:avLst/>
          </a:prstGeom>
        </p:spPr>
      </p:pic>
      <p:pic>
        <p:nvPicPr>
          <p:cNvPr id="43" name="Picture 42" descr="A blue and purple text&#10;&#10;AI-generated content may be incorrect.">
            <a:extLst>
              <a:ext uri="{FF2B5EF4-FFF2-40B4-BE49-F238E27FC236}">
                <a16:creationId xmlns:a16="http://schemas.microsoft.com/office/drawing/2014/main" id="{33ADE06A-A75B-FBB8-50DD-F8EA68F19B54}"/>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279403" y="1286173"/>
            <a:ext cx="1235454" cy="566347"/>
          </a:xfrm>
          <a:prstGeom prst="rect">
            <a:avLst/>
          </a:prstGeom>
        </p:spPr>
      </p:pic>
      <p:pic>
        <p:nvPicPr>
          <p:cNvPr id="21" name="Picture 20" descr="A logo with blue and green lines&#10;&#10;AI-generated content may be incorrect.">
            <a:extLst>
              <a:ext uri="{FF2B5EF4-FFF2-40B4-BE49-F238E27FC236}">
                <a16:creationId xmlns:a16="http://schemas.microsoft.com/office/drawing/2014/main" id="{901B2FFC-6983-3C0F-5684-F974A11F00D1}"/>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7572322" y="3114964"/>
            <a:ext cx="768951" cy="738962"/>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054386" y="3898956"/>
            <a:ext cx="1427655" cy="567401"/>
          </a:xfrm>
          <a:prstGeom prst="rect">
            <a:avLst/>
          </a:prstGeom>
        </p:spPr>
      </p:pic>
      <p:pic>
        <p:nvPicPr>
          <p:cNvPr id="44" name="Picture 43" descr="A blue square with white text&#10;&#10;AI-generated content may be incorrect.">
            <a:extLst>
              <a:ext uri="{FF2B5EF4-FFF2-40B4-BE49-F238E27FC236}">
                <a16:creationId xmlns:a16="http://schemas.microsoft.com/office/drawing/2014/main" id="{30C7247A-C95C-91D2-681B-4C5A5276988B}"/>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8744639" y="5509629"/>
            <a:ext cx="958565" cy="958565"/>
          </a:xfrm>
          <a:prstGeom prst="rect">
            <a:avLst/>
          </a:prstGeom>
        </p:spPr>
      </p:pic>
      <p:pic>
        <p:nvPicPr>
          <p:cNvPr id="45" name="Picture 44" descr="A logo of a globe&#10;&#10;AI-generated content may be incorrect.">
            <a:extLst>
              <a:ext uri="{FF2B5EF4-FFF2-40B4-BE49-F238E27FC236}">
                <a16:creationId xmlns:a16="http://schemas.microsoft.com/office/drawing/2014/main" id="{EEDFA4FD-ED27-C03A-C817-930B0E57BFD3}"/>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6224760" y="2448317"/>
            <a:ext cx="969143" cy="969143"/>
          </a:xfrm>
          <a:prstGeom prst="rect">
            <a:avLst/>
          </a:prstGeom>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6546742" y="1654011"/>
            <a:ext cx="1081029" cy="728520"/>
          </a:xfrm>
          <a:prstGeom prst="rect">
            <a:avLst/>
          </a:prstGeom>
        </p:spPr>
      </p:pic>
      <p:pic>
        <p:nvPicPr>
          <p:cNvPr id="46" name="Picture 45" descr="A logo with orange dots and blue text&#10;&#10;AI-generated content may be incorrect.">
            <a:extLst>
              <a:ext uri="{FF2B5EF4-FFF2-40B4-BE49-F238E27FC236}">
                <a16:creationId xmlns:a16="http://schemas.microsoft.com/office/drawing/2014/main" id="{5F7D3A7B-B0EB-1719-9394-8CFBECC6A26B}"/>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135517" y="4611626"/>
            <a:ext cx="1469377" cy="615065"/>
          </a:xfrm>
          <a:prstGeom prst="rect">
            <a:avLst/>
          </a:prstGeom>
        </p:spPr>
      </p:pic>
      <p:pic>
        <p:nvPicPr>
          <p:cNvPr id="47" name="Picture 46" descr="A pink letters on a black background&#10;&#10;AI-generated content may be incorrect.">
            <a:extLst>
              <a:ext uri="{FF2B5EF4-FFF2-40B4-BE49-F238E27FC236}">
                <a16:creationId xmlns:a16="http://schemas.microsoft.com/office/drawing/2014/main" id="{00589611-445C-1287-885B-83CA397825A6}"/>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6772573" y="5705128"/>
            <a:ext cx="1923667" cy="307140"/>
          </a:xfrm>
          <a:prstGeom prst="rect">
            <a:avLst/>
          </a:prstGeom>
        </p:spPr>
      </p:pic>
      <p:pic>
        <p:nvPicPr>
          <p:cNvPr id="48" name="Picture 47">
            <a:extLst>
              <a:ext uri="{FF2B5EF4-FFF2-40B4-BE49-F238E27FC236}">
                <a16:creationId xmlns:a16="http://schemas.microsoft.com/office/drawing/2014/main" id="{E948677A-FA37-C00B-6080-6DFEED79E4C6}"/>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8217717" y="2611338"/>
            <a:ext cx="1473168" cy="646524"/>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EC2A3D01-0B46-C128-70B9-81A85CAC6D56}"/>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3553160" y="138687"/>
            <a:ext cx="2140039" cy="576883"/>
          </a:xfrm>
          <a:prstGeom prst="rect">
            <a:avLst/>
          </a:prstGeom>
        </p:spPr>
      </p:pic>
      <p:pic>
        <p:nvPicPr>
          <p:cNvPr id="51" name="Picture 50" descr="A white circle with blue and black text&#10;&#10;AI-generated content may be incorrect.">
            <a:extLst>
              <a:ext uri="{FF2B5EF4-FFF2-40B4-BE49-F238E27FC236}">
                <a16:creationId xmlns:a16="http://schemas.microsoft.com/office/drawing/2014/main" id="{B804753C-1E37-EE17-B997-3E9E29E6BEF2}"/>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041824" y="47236"/>
            <a:ext cx="1092258" cy="978975"/>
          </a:xfrm>
          <a:prstGeom prst="rect">
            <a:avLst/>
          </a:prstGeom>
        </p:spPr>
      </p:pic>
      <p:pic>
        <p:nvPicPr>
          <p:cNvPr id="49" name="Picture 48" descr="A black and red logo&#10;&#10;AI-generated content may be incorrect.">
            <a:extLst>
              <a:ext uri="{FF2B5EF4-FFF2-40B4-BE49-F238E27FC236}">
                <a16:creationId xmlns:a16="http://schemas.microsoft.com/office/drawing/2014/main" id="{B33AD01E-2AB2-9E6C-E2A7-850FAD89D992}"/>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574956" y="3769726"/>
            <a:ext cx="1653178" cy="619783"/>
          </a:xfrm>
          <a:prstGeom prst="rect">
            <a:avLst/>
          </a:prstGeom>
        </p:spPr>
      </p:pic>
      <p:pic>
        <p:nvPicPr>
          <p:cNvPr id="50" name="Picture 49" descr="A black and red logo&#10;&#10;AI-generated content may be incorrect.">
            <a:extLst>
              <a:ext uri="{FF2B5EF4-FFF2-40B4-BE49-F238E27FC236}">
                <a16:creationId xmlns:a16="http://schemas.microsoft.com/office/drawing/2014/main" id="{75BE1504-6467-8DE1-87F3-B5BD02A3452F}"/>
              </a:ext>
            </a:extLst>
          </p:cNvPr>
          <p:cNvPicPr>
            <a:picLocks noChangeAspect="1"/>
          </p:cNvPicPr>
          <p:nvPr/>
        </p:nvPicPr>
        <p:blipFill>
          <a:blip r:embed="rId70" cstate="print">
            <a:extLst>
              <a:ext uri="{28A0092B-C50C-407E-A947-70E740481C1C}">
                <a14:useLocalDpi xmlns:a14="http://schemas.microsoft.com/office/drawing/2010/main" val="0"/>
              </a:ext>
            </a:extLst>
          </a:blip>
          <a:srcRect l="7388" t="8467" r="5473" b="12503"/>
          <a:stretch>
            <a:fillRect/>
          </a:stretch>
        </p:blipFill>
        <p:spPr>
          <a:xfrm>
            <a:off x="10468312" y="4460908"/>
            <a:ext cx="1220985" cy="643379"/>
          </a:xfrm>
          <a:prstGeom prst="rect">
            <a:avLst/>
          </a:prstGeom>
        </p:spPr>
      </p:pic>
      <p:pic>
        <p:nvPicPr>
          <p:cNvPr id="6" name="Picture 5">
            <a:extLst>
              <a:ext uri="{FF2B5EF4-FFF2-40B4-BE49-F238E27FC236}">
                <a16:creationId xmlns:a16="http://schemas.microsoft.com/office/drawing/2014/main" id="{EBC59AAF-D75A-3AD2-FAF9-0E67F9AC8BF4}"/>
              </a:ext>
            </a:extLst>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2103150" y="6024353"/>
            <a:ext cx="1500227" cy="69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47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16939" y="530428"/>
            <a:ext cx="4340861" cy="936154"/>
          </a:xfrm>
          <a:prstGeom prst="rect">
            <a:avLst/>
          </a:prstGeom>
        </p:spPr>
        <p:txBody>
          <a:bodyPr vert="horz" wrap="square" lIns="0" tIns="12700" rIns="0" bIns="0" rtlCol="0">
            <a:spAutoFit/>
          </a:bodyPr>
          <a:lstStyle/>
          <a:p>
            <a:pPr marL="12700">
              <a:lnSpc>
                <a:spcPct val="100000"/>
              </a:lnSpc>
              <a:spcBef>
                <a:spcPts val="100"/>
              </a:spcBef>
            </a:pPr>
            <a:r>
              <a:rPr spc="705">
                <a:latin typeface="Monserrat"/>
              </a:rPr>
              <a:t>Our</a:t>
            </a:r>
            <a:r>
              <a:rPr spc="305">
                <a:latin typeface="Monserrat"/>
              </a:rPr>
              <a:t> </a:t>
            </a:r>
            <a:r>
              <a:rPr spc="585">
                <a:latin typeface="Monserrat"/>
              </a:rPr>
              <a:t>Vision</a:t>
            </a:r>
            <a:endParaRPr>
              <a:latin typeface="Monserrat"/>
            </a:endParaRPr>
          </a:p>
        </p:txBody>
      </p:sp>
      <p:sp>
        <p:nvSpPr>
          <p:cNvPr id="3" name="object 3"/>
          <p:cNvSpPr txBox="1"/>
          <p:nvPr/>
        </p:nvSpPr>
        <p:spPr>
          <a:xfrm>
            <a:off x="4114800" y="2176377"/>
            <a:ext cx="7419976" cy="4561120"/>
          </a:xfrm>
          <a:prstGeom prst="rect">
            <a:avLst/>
          </a:prstGeom>
        </p:spPr>
        <p:txBody>
          <a:bodyPr vert="horz" wrap="square" lIns="0" tIns="73025" rIns="0" bIns="0" rtlCol="0">
            <a:spAutoFit/>
          </a:bodyPr>
          <a:lstStyle/>
          <a:p>
            <a:pPr marL="12700" marR="5080" lvl="0" indent="0" algn="ctr" defTabSz="914400" eaLnBrk="1" fontAlgn="auto" latinLnBrk="0" hangingPunct="1">
              <a:lnSpc>
                <a:spcPct val="90000"/>
              </a:lnSpc>
              <a:spcBef>
                <a:spcPts val="575"/>
              </a:spcBef>
              <a:spcAft>
                <a:spcPts val="0"/>
              </a:spcAft>
              <a:buClrTx/>
              <a:buSzTx/>
              <a:buFontTx/>
              <a:buNone/>
              <a:tabLst/>
              <a:defRPr/>
            </a:pPr>
            <a:r>
              <a:rPr kumimoji="0" sz="5400" b="1" i="0" u="none" strike="noStrike" kern="0" cap="none" spc="630" normalizeH="0" baseline="0" noProof="0">
                <a:ln>
                  <a:noFill/>
                </a:ln>
                <a:solidFill>
                  <a:srgbClr val="55D6AA"/>
                </a:solidFill>
                <a:effectLst/>
                <a:uLnTx/>
                <a:uFillTx/>
                <a:latin typeface="Monserrat"/>
                <a:cs typeface="Calibri"/>
              </a:rPr>
              <a:t>A</a:t>
            </a:r>
            <a:r>
              <a:rPr kumimoji="0" sz="5400" b="1" i="0" u="none" strike="noStrike" kern="0" cap="none" spc="229" normalizeH="0" baseline="0" noProof="0">
                <a:ln>
                  <a:noFill/>
                </a:ln>
                <a:solidFill>
                  <a:srgbClr val="55D6AA"/>
                </a:solidFill>
                <a:effectLst/>
                <a:uLnTx/>
                <a:uFillTx/>
                <a:latin typeface="Monserrat"/>
                <a:cs typeface="Calibri"/>
              </a:rPr>
              <a:t> </a:t>
            </a:r>
            <a:r>
              <a:rPr kumimoji="0" sz="5400" b="1" i="0" u="none" strike="noStrike" kern="0" cap="none" spc="345" normalizeH="0" baseline="0" noProof="0">
                <a:ln>
                  <a:noFill/>
                </a:ln>
                <a:solidFill>
                  <a:srgbClr val="55D6AA"/>
                </a:solidFill>
                <a:effectLst/>
                <a:uLnTx/>
                <a:uFillTx/>
                <a:latin typeface="Monserrat"/>
                <a:cs typeface="Calibri"/>
              </a:rPr>
              <a:t>utilities</a:t>
            </a:r>
            <a:r>
              <a:rPr kumimoji="0" sz="5400" b="1" i="0" u="none" strike="noStrike" kern="0" cap="none" spc="229" normalizeH="0" baseline="0" noProof="0">
                <a:ln>
                  <a:noFill/>
                </a:ln>
                <a:solidFill>
                  <a:srgbClr val="55D6AA"/>
                </a:solidFill>
                <a:effectLst/>
                <a:uLnTx/>
                <a:uFillTx/>
                <a:latin typeface="Monserrat"/>
                <a:cs typeface="Calibri"/>
              </a:rPr>
              <a:t> </a:t>
            </a:r>
            <a:r>
              <a:rPr kumimoji="0" sz="5400" b="1" i="0" u="none" strike="noStrike" kern="0" cap="none" spc="459" normalizeH="0" baseline="0" noProof="0">
                <a:ln>
                  <a:noFill/>
                </a:ln>
                <a:solidFill>
                  <a:srgbClr val="55D6AA"/>
                </a:solidFill>
                <a:effectLst/>
                <a:uLnTx/>
                <a:uFillTx/>
                <a:latin typeface="Monserrat"/>
                <a:cs typeface="Calibri"/>
              </a:rPr>
              <a:t>sector</a:t>
            </a:r>
            <a:r>
              <a:rPr kumimoji="0" sz="5400" b="1" i="0" u="none" strike="noStrike" kern="0" cap="none" spc="250" normalizeH="0" baseline="0" noProof="0">
                <a:ln>
                  <a:noFill/>
                </a:ln>
                <a:solidFill>
                  <a:srgbClr val="55D6AA"/>
                </a:solidFill>
                <a:effectLst/>
                <a:uLnTx/>
                <a:uFillTx/>
                <a:latin typeface="Monserrat"/>
                <a:cs typeface="Calibri"/>
              </a:rPr>
              <a:t> </a:t>
            </a:r>
            <a:r>
              <a:rPr kumimoji="0" sz="5400" b="1" i="0" u="none" strike="noStrike" kern="0" cap="none" spc="515" normalizeH="0" baseline="0" noProof="0">
                <a:ln>
                  <a:noFill/>
                </a:ln>
                <a:solidFill>
                  <a:srgbClr val="55D6AA"/>
                </a:solidFill>
                <a:effectLst/>
                <a:uLnTx/>
                <a:uFillTx/>
                <a:latin typeface="Monserrat"/>
                <a:cs typeface="Calibri"/>
              </a:rPr>
              <a:t>where </a:t>
            </a:r>
            <a:r>
              <a:rPr kumimoji="0" sz="5400" b="1" i="0" u="none" strike="noStrike" kern="0" cap="none" spc="650" normalizeH="0" baseline="0" noProof="0">
                <a:ln>
                  <a:noFill/>
                </a:ln>
                <a:solidFill>
                  <a:srgbClr val="55D6AA"/>
                </a:solidFill>
                <a:effectLst/>
                <a:uLnTx/>
                <a:uFillTx/>
                <a:latin typeface="Monserrat"/>
                <a:cs typeface="Calibri"/>
              </a:rPr>
              <a:t>women</a:t>
            </a:r>
            <a:r>
              <a:rPr kumimoji="0" sz="5400" b="1" i="0" u="none" strike="noStrike" kern="0" cap="none" spc="265" normalizeH="0" baseline="0" noProof="0">
                <a:ln>
                  <a:noFill/>
                </a:ln>
                <a:solidFill>
                  <a:srgbClr val="55D6AA"/>
                </a:solidFill>
                <a:effectLst/>
                <a:uLnTx/>
                <a:uFillTx/>
                <a:latin typeface="Monserrat"/>
                <a:cs typeface="Calibri"/>
              </a:rPr>
              <a:t> </a:t>
            </a:r>
            <a:r>
              <a:rPr kumimoji="0" sz="5400" b="1" i="0" u="none" strike="noStrike" kern="0" cap="none" spc="290" normalizeH="0" baseline="0" noProof="0">
                <a:ln>
                  <a:noFill/>
                </a:ln>
                <a:solidFill>
                  <a:srgbClr val="55D6AA"/>
                </a:solidFill>
                <a:effectLst/>
                <a:uLnTx/>
                <a:uFillTx/>
                <a:latin typeface="Monserrat"/>
                <a:cs typeface="Calibri"/>
              </a:rPr>
              <a:t>join,</a:t>
            </a:r>
            <a:r>
              <a:rPr kumimoji="0" sz="5400" b="1" i="0" u="none" strike="noStrike" kern="0" cap="none" spc="240" normalizeH="0" baseline="0" noProof="0">
                <a:ln>
                  <a:noFill/>
                </a:ln>
                <a:solidFill>
                  <a:srgbClr val="55D6AA"/>
                </a:solidFill>
                <a:effectLst/>
                <a:uLnTx/>
                <a:uFillTx/>
                <a:latin typeface="Monserrat"/>
                <a:cs typeface="Calibri"/>
              </a:rPr>
              <a:t> </a:t>
            </a:r>
            <a:r>
              <a:rPr kumimoji="0" sz="5400" b="1" i="0" u="none" strike="noStrike" kern="0" cap="none" spc="455" normalizeH="0" baseline="0" noProof="0">
                <a:ln>
                  <a:noFill/>
                </a:ln>
                <a:solidFill>
                  <a:srgbClr val="55D6AA"/>
                </a:solidFill>
                <a:effectLst/>
                <a:uLnTx/>
                <a:uFillTx/>
                <a:latin typeface="Monserrat"/>
                <a:cs typeface="Calibri"/>
              </a:rPr>
              <a:t>stay</a:t>
            </a:r>
            <a:r>
              <a:rPr kumimoji="0" sz="5400" b="1" i="0" u="none" strike="noStrike" kern="0" cap="none" spc="235" normalizeH="0" baseline="0" noProof="0">
                <a:ln>
                  <a:noFill/>
                </a:ln>
                <a:solidFill>
                  <a:srgbClr val="55D6AA"/>
                </a:solidFill>
                <a:effectLst/>
                <a:uLnTx/>
                <a:uFillTx/>
                <a:latin typeface="Monserrat"/>
                <a:cs typeface="Calibri"/>
              </a:rPr>
              <a:t> </a:t>
            </a:r>
            <a:r>
              <a:rPr kumimoji="0" sz="5400" b="1" i="0" u="none" strike="noStrike" kern="0" cap="none" spc="535" normalizeH="0" baseline="0" noProof="0">
                <a:ln>
                  <a:noFill/>
                </a:ln>
                <a:solidFill>
                  <a:srgbClr val="55D6AA"/>
                </a:solidFill>
                <a:effectLst/>
                <a:uLnTx/>
                <a:uFillTx/>
                <a:latin typeface="Monserrat"/>
                <a:cs typeface="Calibri"/>
              </a:rPr>
              <a:t>and </a:t>
            </a:r>
            <a:r>
              <a:rPr kumimoji="0" sz="5400" b="1" i="0" u="none" strike="noStrike" kern="0" cap="none" spc="400" normalizeH="0" baseline="0" noProof="0">
                <a:ln>
                  <a:noFill/>
                </a:ln>
                <a:solidFill>
                  <a:srgbClr val="55D6AA"/>
                </a:solidFill>
                <a:effectLst/>
                <a:uLnTx/>
                <a:uFillTx/>
                <a:latin typeface="Monserrat"/>
                <a:cs typeface="Calibri"/>
              </a:rPr>
              <a:t>thrive</a:t>
            </a:r>
            <a:r>
              <a:rPr kumimoji="0" lang="en-US" sz="5400" b="1" i="0" u="none" strike="noStrike" kern="0" cap="none" spc="400" normalizeH="0" baseline="0" noProof="0">
                <a:ln>
                  <a:noFill/>
                </a:ln>
                <a:solidFill>
                  <a:srgbClr val="55D6AA"/>
                </a:solidFill>
                <a:effectLst/>
                <a:uLnTx/>
                <a:uFillTx/>
                <a:latin typeface="Monserrat"/>
                <a:cs typeface="Calibri"/>
              </a:rPr>
              <a:t> in workplaces with inclusive leadership and cultures.</a:t>
            </a:r>
            <a:endParaRPr kumimoji="0" sz="5400" b="0" i="0" u="none" strike="noStrike" kern="0" cap="none" spc="0" normalizeH="0" baseline="0" noProof="0">
              <a:ln>
                <a:noFill/>
              </a:ln>
              <a:solidFill>
                <a:sysClr val="windowText" lastClr="000000"/>
              </a:solidFill>
              <a:effectLst/>
              <a:uLnTx/>
              <a:uFillTx/>
              <a:latin typeface="Monserrat"/>
              <a:cs typeface="Calibri"/>
            </a:endParaRPr>
          </a:p>
        </p:txBody>
      </p:sp>
      <p:grpSp>
        <p:nvGrpSpPr>
          <p:cNvPr id="4" name="object 4"/>
          <p:cNvGrpSpPr/>
          <p:nvPr/>
        </p:nvGrpSpPr>
        <p:grpSpPr>
          <a:xfrm>
            <a:off x="0" y="365759"/>
            <a:ext cx="11772900" cy="6492240"/>
            <a:chOff x="0" y="365759"/>
            <a:chExt cx="11772900" cy="6492240"/>
          </a:xfrm>
        </p:grpSpPr>
        <p:pic>
          <p:nvPicPr>
            <p:cNvPr id="5" name="object 5"/>
            <p:cNvPicPr/>
            <p:nvPr/>
          </p:nvPicPr>
          <p:blipFill>
            <a:blip r:embed="rId2" cstate="print"/>
            <a:stretch>
              <a:fillRect/>
            </a:stretch>
          </p:blipFill>
          <p:spPr>
            <a:xfrm>
              <a:off x="8537448" y="365759"/>
              <a:ext cx="3235452" cy="1345691"/>
            </a:xfrm>
            <a:prstGeom prst="rect">
              <a:avLst/>
            </a:prstGeom>
          </p:spPr>
        </p:pic>
        <p:pic>
          <p:nvPicPr>
            <p:cNvPr id="6" name="object 6"/>
            <p:cNvPicPr/>
            <p:nvPr/>
          </p:nvPicPr>
          <p:blipFill>
            <a:blip r:embed="rId3" cstate="print"/>
            <a:stretch>
              <a:fillRect/>
            </a:stretch>
          </p:blipFill>
          <p:spPr>
            <a:xfrm>
              <a:off x="0" y="2055876"/>
              <a:ext cx="3692651" cy="4802123"/>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E2137DC-82D2-124C-AA53-9E110BE27588}"/>
              </a:ext>
            </a:extLst>
          </p:cNvPr>
          <p:cNvSpPr txBox="1"/>
          <p:nvPr/>
        </p:nvSpPr>
        <p:spPr>
          <a:xfrm>
            <a:off x="3505200" y="109544"/>
            <a:ext cx="5600700"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prstClr val="black">
                    <a:lumMod val="50000"/>
                    <a:lumOff val="50000"/>
                  </a:prstClr>
                </a:solidFill>
                <a:effectLst/>
                <a:uLnTx/>
                <a:uFillTx/>
                <a:latin typeface="Monserrat"/>
              </a:rPr>
              <a:t>WUN Events – Coming Up</a:t>
            </a:r>
            <a:endParaRPr kumimoji="0" lang="en-GB" sz="5400" b="1" i="0" u="none" strike="noStrike" kern="0" cap="none" spc="0" normalizeH="0" baseline="0" noProof="0">
              <a:ln>
                <a:noFill/>
              </a:ln>
              <a:solidFill>
                <a:prstClr val="black">
                  <a:lumMod val="50000"/>
                  <a:lumOff val="50000"/>
                </a:prstClr>
              </a:solidFill>
              <a:effectLst/>
              <a:uLnTx/>
              <a:uFillTx/>
              <a:latin typeface="Monserrat"/>
            </a:endParaRPr>
          </a:p>
        </p:txBody>
      </p:sp>
      <p:pic>
        <p:nvPicPr>
          <p:cNvPr id="6" name="object 8">
            <a:extLst>
              <a:ext uri="{FF2B5EF4-FFF2-40B4-BE49-F238E27FC236}">
                <a16:creationId xmlns:a16="http://schemas.microsoft.com/office/drawing/2014/main" id="{EFEED244-A5E6-116D-D134-E8D84C05E9CA}"/>
              </a:ext>
            </a:extLst>
          </p:cNvPr>
          <p:cNvPicPr/>
          <p:nvPr/>
        </p:nvPicPr>
        <p:blipFill>
          <a:blip r:embed="rId4" cstate="print"/>
          <a:stretch>
            <a:fillRect/>
          </a:stretch>
        </p:blipFill>
        <p:spPr>
          <a:xfrm>
            <a:off x="0" y="11430"/>
            <a:ext cx="3352800" cy="1765889"/>
          </a:xfrm>
          <a:prstGeom prst="rect">
            <a:avLst/>
          </a:prstGeom>
        </p:spPr>
      </p:pic>
      <p:sp>
        <p:nvSpPr>
          <p:cNvPr id="8" name="TextBox 7">
            <a:extLst>
              <a:ext uri="{FF2B5EF4-FFF2-40B4-BE49-F238E27FC236}">
                <a16:creationId xmlns:a16="http://schemas.microsoft.com/office/drawing/2014/main" id="{7968DCD3-DCF9-0598-EDE8-07FF3D6A6B0B}"/>
              </a:ext>
            </a:extLst>
          </p:cNvPr>
          <p:cNvSpPr txBox="1"/>
          <p:nvPr/>
        </p:nvSpPr>
        <p:spPr>
          <a:xfrm>
            <a:off x="381300" y="2038325"/>
            <a:ext cx="11429399" cy="452431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21</a:t>
            </a:r>
            <a:r>
              <a:rPr kumimoji="0" lang="en-GB" sz="2400" b="1" i="0" u="none" strike="noStrike" kern="0" cap="none" spc="0" normalizeH="0" baseline="3000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January 2026 1pm </a:t>
            </a: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WUNForWellBeing – The 40’s Woman and Beyond</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5</a:t>
            </a:r>
            <a:r>
              <a:rPr kumimoji="0" lang="en-GB" sz="2400" b="1" i="0" u="none" strike="noStrike" kern="0" cap="none" spc="0" normalizeH="0" baseline="3000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February 2026 10.30 – 12.00pm </a:t>
            </a: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GB" sz="2400" b="1" i="0" u="none" strike="noStrike" kern="0" cap="none" spc="0" normalizeH="0" baseline="3000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February 2026 5.00 – 8.30pm </a:t>
            </a: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AI in Energy &amp; Water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8</a:t>
            </a:r>
            <a:r>
              <a:rPr lang="en-GB" sz="2400" b="1" baseline="3000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th</a:t>
            </a:r>
            <a:r>
              <a:rPr lang="en-GB" sz="2400" b="1">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 March IWD </a:t>
            </a:r>
            <a:r>
              <a:rPr lang="en-GB" sz="240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rPr>
              <a:t>– WUN podcast will be available in advance to WUN partners</a:t>
            </a:r>
            <a:endPar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Save the Date:  </a:t>
            </a: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Women in Utilities Awards 3</a:t>
            </a:r>
            <a:r>
              <a:rPr kumimoji="0" lang="en-GB" sz="2400" b="0" i="0" u="none" strike="noStrike" kern="0" cap="none" spc="0" normalizeH="0" baseline="3000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rd</a:t>
            </a: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July 2026 – entries now open until 19</a:t>
            </a:r>
            <a:r>
              <a:rPr kumimoji="0" lang="en-GB" sz="2400" b="0" i="0" u="none" strike="noStrike" kern="0" cap="none" spc="0" normalizeH="0" baseline="3000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March 2026 – 16 Categories including 3 new #SpeakUp, Technology Champion, Frontline Excellence Award.</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Further in person and virtual events will be announced shortly including regional events</a:t>
            </a:r>
          </a:p>
        </p:txBody>
      </p:sp>
      <p:sp>
        <p:nvSpPr>
          <p:cNvPr id="9" name="object 3">
            <a:extLst>
              <a:ext uri="{FF2B5EF4-FFF2-40B4-BE49-F238E27FC236}">
                <a16:creationId xmlns:a16="http://schemas.microsoft.com/office/drawing/2014/main" id="{14E228DF-58D3-405B-BE20-2F1094411E2E}"/>
              </a:ext>
            </a:extLst>
          </p:cNvPr>
          <p:cNvSpPr txBox="1"/>
          <p:nvPr/>
        </p:nvSpPr>
        <p:spPr>
          <a:xfrm>
            <a:off x="9892665" y="6454216"/>
            <a:ext cx="2298134" cy="28982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https://thewun.co.uk/</a:t>
            </a:r>
            <a:endParaRPr kumimoji="0" sz="1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7">
            <a:extLst>
              <a:ext uri="{FF2B5EF4-FFF2-40B4-BE49-F238E27FC236}">
                <a16:creationId xmlns:a16="http://schemas.microsoft.com/office/drawing/2014/main" id="{5A989DDA-7897-95D1-9942-63FCCBE5ED62}"/>
              </a:ext>
            </a:extLst>
          </p:cNvPr>
          <p:cNvSpPr txBox="1"/>
          <p:nvPr/>
        </p:nvSpPr>
        <p:spPr>
          <a:xfrm>
            <a:off x="90016" y="6302451"/>
            <a:ext cx="4024783" cy="44307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Free</a:t>
            </a:r>
            <a:r>
              <a:rPr kumimoji="0" sz="2800" b="1" i="0" u="none" strike="noStrike" kern="0" cap="none" spc="-1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800" b="1"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Tickets</a:t>
            </a:r>
            <a:r>
              <a:rPr kumimoji="0" sz="2800" b="1" i="0" u="none" strike="noStrike" kern="0" cap="none" spc="-114"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800" b="1" i="0" u="none" strike="noStrike" kern="0" cap="none" spc="-1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available</a:t>
            </a:r>
            <a:endParaRPr kumimoji="0" sz="28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74321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15799" cy="6857997"/>
          </a:xfrm>
          <a:prstGeom prst="rect">
            <a:avLst/>
          </a:prstGeom>
        </p:spPr>
      </p:pic>
      <p:sp>
        <p:nvSpPr>
          <p:cNvPr id="3" name="object 3"/>
          <p:cNvSpPr txBox="1"/>
          <p:nvPr/>
        </p:nvSpPr>
        <p:spPr>
          <a:xfrm>
            <a:off x="954595" y="533400"/>
            <a:ext cx="10206608" cy="5552802"/>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7200" b="1" i="0" u="none" strike="noStrike" kern="0" cap="none" spc="990" normalizeH="0" baseline="0" noProof="0">
                <a:ln>
                  <a:noFill/>
                </a:ln>
                <a:solidFill>
                  <a:srgbClr val="FFFFFF"/>
                </a:solidFill>
                <a:effectLst/>
                <a:uLnTx/>
                <a:uFillTx/>
                <a:latin typeface="Montserrat" panose="00000500000000000000" pitchFamily="2" charset="0"/>
                <a:cs typeface="Calibri"/>
              </a:rPr>
              <a:t>You</a:t>
            </a:r>
            <a:r>
              <a:rPr kumimoji="0" sz="7200" b="1" i="0" u="none" strike="noStrike" kern="0" cap="none" spc="415"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1075" normalizeH="0" baseline="0" noProof="0">
                <a:ln>
                  <a:noFill/>
                </a:ln>
                <a:solidFill>
                  <a:srgbClr val="FFFFFF"/>
                </a:solidFill>
                <a:effectLst/>
                <a:uLnTx/>
                <a:uFillTx/>
                <a:latin typeface="Montserrat" panose="00000500000000000000" pitchFamily="2" charset="0"/>
                <a:cs typeface="Calibri"/>
              </a:rPr>
              <a:t>can</a:t>
            </a:r>
            <a:r>
              <a:rPr kumimoji="0" sz="7200" b="1" i="0" u="none" strike="noStrike" kern="0" cap="none" spc="420"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750" normalizeH="0" baseline="0" noProof="0">
                <a:ln>
                  <a:noFill/>
                </a:ln>
                <a:solidFill>
                  <a:srgbClr val="FFFFFF"/>
                </a:solidFill>
                <a:effectLst/>
                <a:uLnTx/>
                <a:uFillTx/>
                <a:latin typeface="Montserrat" panose="00000500000000000000" pitchFamily="2" charset="0"/>
                <a:cs typeface="Calibri"/>
              </a:rPr>
              <a:t>also</a:t>
            </a:r>
            <a:r>
              <a:rPr kumimoji="0" sz="7200" b="1" i="0" u="none" strike="noStrike" kern="0" cap="none" spc="415"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1000" normalizeH="0" baseline="0" noProof="0">
                <a:ln>
                  <a:noFill/>
                </a:ln>
                <a:solidFill>
                  <a:srgbClr val="FFFFFF"/>
                </a:solidFill>
                <a:effectLst/>
                <a:uLnTx/>
                <a:uFillTx/>
                <a:latin typeface="Montserrat" panose="00000500000000000000" pitchFamily="2" charset="0"/>
                <a:cs typeface="Calibri"/>
              </a:rPr>
              <a:t>catch </a:t>
            </a:r>
            <a:r>
              <a:rPr kumimoji="0" sz="7200" b="1" i="0" u="none" strike="noStrike" kern="0" cap="none" spc="1080" normalizeH="0" baseline="0" noProof="0">
                <a:ln>
                  <a:noFill/>
                </a:ln>
                <a:solidFill>
                  <a:srgbClr val="FFFFFF"/>
                </a:solidFill>
                <a:effectLst/>
                <a:uLnTx/>
                <a:uFillTx/>
                <a:latin typeface="Montserrat" panose="00000500000000000000" pitchFamily="2" charset="0"/>
                <a:cs typeface="Calibri"/>
              </a:rPr>
              <a:t>up</a:t>
            </a:r>
            <a:r>
              <a:rPr kumimoji="0" sz="7200" b="1" i="0" u="none" strike="noStrike" kern="0" cap="none" spc="409"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965" normalizeH="0" baseline="0" noProof="0">
                <a:ln>
                  <a:noFill/>
                </a:ln>
                <a:solidFill>
                  <a:srgbClr val="FFFFFF"/>
                </a:solidFill>
                <a:effectLst/>
                <a:uLnTx/>
                <a:uFillTx/>
                <a:latin typeface="Montserrat" panose="00000500000000000000" pitchFamily="2" charset="0"/>
                <a:cs typeface="Calibri"/>
              </a:rPr>
              <a:t>on</a:t>
            </a:r>
            <a:r>
              <a:rPr kumimoji="0" sz="7200" b="1" i="0" u="none" strike="noStrike" kern="0" cap="none" spc="409"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860" normalizeH="0" baseline="0" noProof="0">
                <a:ln>
                  <a:noFill/>
                </a:ln>
                <a:solidFill>
                  <a:srgbClr val="FFFFFF"/>
                </a:solidFill>
                <a:effectLst/>
                <a:uLnTx/>
                <a:uFillTx/>
                <a:latin typeface="Montserrat" panose="00000500000000000000" pitchFamily="2" charset="0"/>
                <a:cs typeface="Calibri"/>
              </a:rPr>
              <a:t>past</a:t>
            </a:r>
            <a:r>
              <a:rPr kumimoji="0" sz="7200" b="1" i="0" u="none" strike="noStrike" kern="0" cap="none" spc="409"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885" normalizeH="0" baseline="0" noProof="0">
                <a:ln>
                  <a:noFill/>
                </a:ln>
                <a:solidFill>
                  <a:srgbClr val="FFFFFF"/>
                </a:solidFill>
                <a:effectLst/>
                <a:uLnTx/>
                <a:uFillTx/>
                <a:latin typeface="Montserrat" panose="00000500000000000000" pitchFamily="2" charset="0"/>
                <a:cs typeface="Calibri"/>
              </a:rPr>
              <a:t>events </a:t>
            </a:r>
            <a:r>
              <a:rPr kumimoji="0" sz="7200" b="1" i="0" u="none" strike="noStrike" kern="0" cap="none" spc="745" normalizeH="0" baseline="0" noProof="0">
                <a:ln>
                  <a:noFill/>
                </a:ln>
                <a:solidFill>
                  <a:srgbClr val="FFFFFF"/>
                </a:solidFill>
                <a:effectLst/>
                <a:uLnTx/>
                <a:uFillTx/>
                <a:latin typeface="Montserrat" panose="00000500000000000000" pitchFamily="2" charset="0"/>
                <a:cs typeface="Calibri"/>
              </a:rPr>
              <a:t>too</a:t>
            </a:r>
            <a:r>
              <a:rPr kumimoji="0" sz="7200" b="1" i="0" u="none" strike="noStrike" kern="0" cap="none" spc="415"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725" normalizeH="0" baseline="0" noProof="0">
                <a:ln>
                  <a:noFill/>
                </a:ln>
                <a:solidFill>
                  <a:srgbClr val="FFFFFF"/>
                </a:solidFill>
                <a:effectLst/>
                <a:uLnTx/>
                <a:uFillTx/>
                <a:latin typeface="Montserrat" panose="00000500000000000000" pitchFamily="2" charset="0"/>
                <a:cs typeface="Calibri"/>
              </a:rPr>
              <a:t>via</a:t>
            </a:r>
            <a:r>
              <a:rPr kumimoji="0" sz="7200" b="1" i="0" u="none" strike="noStrike" kern="0" cap="none" spc="415"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865" normalizeH="0" baseline="0" noProof="0">
                <a:ln>
                  <a:noFill/>
                </a:ln>
                <a:solidFill>
                  <a:srgbClr val="FFFFFF"/>
                </a:solidFill>
                <a:effectLst/>
                <a:uLnTx/>
                <a:uFillTx/>
                <a:latin typeface="Montserrat" panose="00000500000000000000" pitchFamily="2" charset="0"/>
                <a:cs typeface="Calibri"/>
              </a:rPr>
              <a:t>the</a:t>
            </a:r>
            <a:r>
              <a:rPr kumimoji="0" sz="7200" b="1" i="0" u="none" strike="noStrike" kern="0" cap="none" spc="415" normalizeH="0" baseline="0" noProof="0">
                <a:ln>
                  <a:noFill/>
                </a:ln>
                <a:solidFill>
                  <a:srgbClr val="FFFFFF"/>
                </a:solidFill>
                <a:effectLst/>
                <a:uLnTx/>
                <a:uFillTx/>
                <a:latin typeface="Montserrat" panose="00000500000000000000" pitchFamily="2" charset="0"/>
                <a:cs typeface="Calibri"/>
              </a:rPr>
              <a:t> </a:t>
            </a:r>
            <a:r>
              <a:rPr kumimoji="0" sz="7200" b="1" i="0" u="none" strike="noStrike" kern="0" cap="none" spc="1250" normalizeH="0" baseline="0" noProof="0">
                <a:ln>
                  <a:noFill/>
                </a:ln>
                <a:solidFill>
                  <a:srgbClr val="FFFFFF"/>
                </a:solidFill>
                <a:effectLst/>
                <a:uLnTx/>
                <a:uFillTx/>
                <a:latin typeface="Montserrat" panose="00000500000000000000" pitchFamily="2" charset="0"/>
                <a:cs typeface="Calibri"/>
              </a:rPr>
              <a:t>WUN </a:t>
            </a:r>
            <a:r>
              <a:rPr kumimoji="0" sz="7200" b="1" i="0" u="none" strike="noStrike" kern="0" cap="none" spc="865" normalizeH="0" baseline="0" noProof="0">
                <a:ln>
                  <a:noFill/>
                </a:ln>
                <a:solidFill>
                  <a:srgbClr val="FFFFFF"/>
                </a:solidFill>
                <a:effectLst/>
                <a:uLnTx/>
                <a:uFillTx/>
                <a:latin typeface="Montserrat" panose="00000500000000000000" pitchFamily="2" charset="0"/>
                <a:cs typeface="Calibri"/>
              </a:rPr>
              <a:t>website</a:t>
            </a:r>
            <a:endParaRPr kumimoji="0" sz="7200" b="0" i="0" u="none" strike="noStrike" kern="0" cap="none" spc="0" normalizeH="0" baseline="0" noProof="0">
              <a:ln>
                <a:noFill/>
              </a:ln>
              <a:solidFill>
                <a:sysClr val="windowText" lastClr="000000"/>
              </a:solidFill>
              <a:effectLst/>
              <a:uLnTx/>
              <a:uFillTx/>
              <a:latin typeface="Montserrat" panose="00000500000000000000" pitchFamily="2" charset="0"/>
              <a:cs typeface="Calibri"/>
            </a:endParaRPr>
          </a:p>
        </p:txBody>
      </p:sp>
      <p:pic>
        <p:nvPicPr>
          <p:cNvPr id="4" name="object 4"/>
          <p:cNvPicPr/>
          <p:nvPr/>
        </p:nvPicPr>
        <p:blipFill>
          <a:blip r:embed="rId3" cstate="print"/>
          <a:stretch>
            <a:fillRect/>
          </a:stretch>
        </p:blipFill>
        <p:spPr>
          <a:xfrm>
            <a:off x="9589007" y="5087111"/>
            <a:ext cx="2602992" cy="1770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9552431" y="5087111"/>
              <a:ext cx="2602992" cy="1770886"/>
            </a:xfrm>
            <a:prstGeom prst="rect">
              <a:avLst/>
            </a:prstGeom>
          </p:spPr>
        </p:pic>
      </p:grpSp>
      <p:sp>
        <p:nvSpPr>
          <p:cNvPr id="5" name="object 5"/>
          <p:cNvSpPr txBox="1"/>
          <p:nvPr/>
        </p:nvSpPr>
        <p:spPr>
          <a:xfrm>
            <a:off x="2085021" y="693092"/>
            <a:ext cx="8021955" cy="441579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9600" b="1" i="0" u="none" strike="noStrike" kern="0" cap="none" spc="1664" normalizeH="0" baseline="0" noProof="0">
                <a:ln>
                  <a:noFill/>
                </a:ln>
                <a:solidFill>
                  <a:srgbClr val="FFFFFF"/>
                </a:solidFill>
                <a:effectLst/>
                <a:uLnTx/>
                <a:uFillTx/>
                <a:latin typeface="Monserrat"/>
                <a:cs typeface="Calibri"/>
              </a:rPr>
              <a:t>WUN</a:t>
            </a:r>
            <a:endParaRPr kumimoji="0" sz="9600" b="0" i="0" u="none" strike="noStrike" kern="0" cap="none" spc="0" normalizeH="0" baseline="0" noProof="0">
              <a:ln>
                <a:noFill/>
              </a:ln>
              <a:solidFill>
                <a:sysClr val="windowText" lastClr="000000"/>
              </a:solidFill>
              <a:effectLst/>
              <a:uLnTx/>
              <a:uFillTx/>
              <a:latin typeface="Monserrat"/>
              <a:cs typeface="Calibri"/>
            </a:endParaRPr>
          </a:p>
          <a:p>
            <a:pPr marL="12700" marR="5080" lvl="0" indent="635" algn="ctr" defTabSz="914400" eaLnBrk="1" fontAlgn="auto" latinLnBrk="0" hangingPunct="1">
              <a:lnSpc>
                <a:spcPct val="100000"/>
              </a:lnSpc>
              <a:spcBef>
                <a:spcPts val="5"/>
              </a:spcBef>
              <a:spcAft>
                <a:spcPts val="0"/>
              </a:spcAft>
              <a:buClrTx/>
              <a:buSzTx/>
              <a:buFontTx/>
              <a:buNone/>
              <a:tabLst/>
              <a:defRPr/>
            </a:pPr>
            <a:r>
              <a:rPr kumimoji="0" sz="9600" b="1" i="0" u="none" strike="noStrike" kern="0" cap="none" spc="1115" normalizeH="0" baseline="0" noProof="0">
                <a:ln>
                  <a:noFill/>
                </a:ln>
                <a:solidFill>
                  <a:srgbClr val="FFFFFF"/>
                </a:solidFill>
                <a:effectLst/>
                <a:uLnTx/>
                <a:uFillTx/>
                <a:latin typeface="Monserrat"/>
                <a:cs typeface="Calibri"/>
              </a:rPr>
              <a:t>Mentoring </a:t>
            </a:r>
            <a:r>
              <a:rPr kumimoji="0" sz="9600" b="1" i="0" u="none" strike="noStrike" kern="0" cap="none" spc="1320" normalizeH="0" baseline="0" noProof="0">
                <a:ln>
                  <a:noFill/>
                </a:ln>
                <a:solidFill>
                  <a:srgbClr val="FFFFFF"/>
                </a:solidFill>
                <a:effectLst/>
                <a:uLnTx/>
                <a:uFillTx/>
                <a:latin typeface="Monserrat"/>
                <a:cs typeface="Calibri"/>
              </a:rPr>
              <a:t>Programme</a:t>
            </a:r>
            <a:endParaRPr kumimoji="0" sz="9600" b="0" i="0" u="none" strike="noStrike" kern="0" cap="none" spc="0" normalizeH="0" baseline="0" noProof="0">
              <a:ln>
                <a:noFill/>
              </a:ln>
              <a:solidFill>
                <a:sysClr val="windowText" lastClr="000000"/>
              </a:solidFill>
              <a:effectLst/>
              <a:uLnTx/>
              <a:uFillTx/>
              <a:latin typeface="Monserrat"/>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1378CFEA90F4E9E7592A51837E73F" ma:contentTypeVersion="13" ma:contentTypeDescription="Create a new document." ma:contentTypeScope="" ma:versionID="b9a2716b46aa9d9df41f82890da169b1">
  <xsd:schema xmlns:xsd="http://www.w3.org/2001/XMLSchema" xmlns:xs="http://www.w3.org/2001/XMLSchema" xmlns:p="http://schemas.microsoft.com/office/2006/metadata/properties" xmlns:ns2="e2215168-83d6-4acb-9ca9-51d9063d84b7" xmlns:ns3="2bd1f061-722f-45f3-ba4e-535a9b2ca3f9" targetNamespace="http://schemas.microsoft.com/office/2006/metadata/properties" ma:root="true" ma:fieldsID="8626bdb441209523c30f8a1dfa38a271" ns2:_="" ns3:_="">
    <xsd:import namespace="e2215168-83d6-4acb-9ca9-51d9063d84b7"/>
    <xsd:import namespace="2bd1f061-722f-45f3-ba4e-535a9b2ca3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15168-83d6-4acb-9ca9-51d9063d8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d1f061-722f-45f3-ba4e-535a9b2ca3f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ec677a2-764a-4904-a948-2d9b13b9a438}" ma:internalName="TaxCatchAll" ma:showField="CatchAllData" ma:web="2bd1f061-722f-45f3-ba4e-535a9b2ca3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d1f061-722f-45f3-ba4e-535a9b2ca3f9" xsi:nil="true"/>
    <lcf76f155ced4ddcb4097134ff3c332f xmlns="e2215168-83d6-4acb-9ca9-51d9063d84b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4425A5-4A9E-4827-8D68-7717B4B57C94}"/>
</file>

<file path=customXml/itemProps2.xml><?xml version="1.0" encoding="utf-8"?>
<ds:datastoreItem xmlns:ds="http://schemas.openxmlformats.org/officeDocument/2006/customXml" ds:itemID="{636E9646-00F4-4EE6-8E7F-1CFF3C803E7F}"/>
</file>

<file path=customXml/itemProps3.xml><?xml version="1.0" encoding="utf-8"?>
<ds:datastoreItem xmlns:ds="http://schemas.openxmlformats.org/officeDocument/2006/customXml" ds:itemID="{8AD98CAD-ACB6-4C03-956E-690605258277}"/>
</file>

<file path=docProps/app.xml><?xml version="1.0" encoding="utf-8"?>
<Properties xmlns="http://schemas.openxmlformats.org/officeDocument/2006/extended-properties" xmlns:vt="http://schemas.openxmlformats.org/officeDocument/2006/docPropsVTypes">
  <Template/>
  <TotalTime>0</TotalTime>
  <Words>1502</Words>
  <Application>Microsoft Office PowerPoint</Application>
  <PresentationFormat>Widescreen</PresentationFormat>
  <Paragraphs>214</Paragraphs>
  <Slides>39</Slides>
  <Notes>27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39</vt:i4>
      </vt:variant>
    </vt:vector>
  </HeadingPairs>
  <TitlesOfParts>
    <vt:vector size="56" baseType="lpstr">
      <vt:lpstr>Aptos</vt:lpstr>
      <vt:lpstr>Aptos Display</vt:lpstr>
      <vt:lpstr>Arial</vt:lpstr>
      <vt:lpstr>Calibri</vt:lpstr>
      <vt:lpstr>Calibri Light</vt:lpstr>
      <vt:lpstr>Century Gothic</vt:lpstr>
      <vt:lpstr>Lora</vt:lpstr>
      <vt:lpstr>Monserrat</vt:lpstr>
      <vt:lpstr>Montserrat</vt:lpstr>
      <vt:lpstr>Open sans</vt:lpstr>
      <vt:lpstr>Open sans</vt:lpstr>
      <vt:lpstr>Verdana</vt:lpstr>
      <vt:lpstr>Office Theme</vt:lpstr>
      <vt:lpstr>2_Office Theme</vt:lpstr>
      <vt:lpstr>1_Office Theme</vt:lpstr>
      <vt:lpstr>3_Office Theme</vt:lpstr>
      <vt:lpstr>4_Office Theme</vt:lpstr>
      <vt:lpstr>PowerPoint Presentation</vt:lpstr>
      <vt:lpstr>PowerPoint Presentation</vt:lpstr>
      <vt:lpstr>About the Womens Utilities Network (WUN)</vt:lpstr>
      <vt:lpstr>PowerPoint Presentation</vt:lpstr>
      <vt:lpstr>PowerPoint Presentation</vt:lpstr>
      <vt:lpstr>Our Vision</vt:lpstr>
      <vt:lpstr>PowerPoint Presentation</vt:lpstr>
      <vt:lpstr>PowerPoint Presentation</vt:lpstr>
      <vt:lpstr>PowerPoint Presentation</vt:lpstr>
      <vt:lpstr>PowerPoint Presentation</vt:lpstr>
      <vt:lpstr>Podcasts, Video  Podcasts &amp; Blogs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Karen Anderson</cp:lastModifiedBy>
  <cp:revision>2</cp:revision>
  <dcterms:created xsi:type="dcterms:W3CDTF">2023-11-15T11:36:50Z</dcterms:created>
  <dcterms:modified xsi:type="dcterms:W3CDTF">2026-01-21T13:01:59Z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2023-11-13T00:00:00Z</vt:filetime>
  </property>
  <property fmtid="{D5CDD505-2E9C-101B-9397-08002B2CF9AE}" pid="3" name="Creator">
    <vt:lpwstr>Microsoft® PowerPoint® for Microsoft 365</vt:lpwstr>
  </property>
  <property fmtid="{D5CDD505-2E9C-101B-9397-08002B2CF9AE}" pid="4" name="LastSaved">
    <vt:filetime>2023-11-15T00:00:00Z</vt:filetime>
  </property>
  <property fmtid="{D5CDD505-2E9C-101B-9397-08002B2CF9AE}" pid="5" name="Producer">
    <vt:lpwstr>Microsoft® PowerPoint® for Microsoft 365</vt:lpwstr>
  </property>
  <property fmtid="{D5CDD505-2E9C-101B-9397-08002B2CF9AE}" pid="6" name="ContentTypeId">
    <vt:lpwstr>0x01010028D1378CFEA90F4E9E7592A51837E73F</vt:lpwstr>
  </property>
</Properties>
</file>