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1078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Relationship Id="rId5" Type="http://schemas.openxmlformats.org/officeDocument/2006/relationships/image" Target="cid:5c1f2df3-34c7-4fd6-b849-4f0fba771d2a@eurprd07.prod.outlook.com" TargetMode="External"/><Relationship Id="rId4" Type="http://schemas.openxmlformats.org/officeDocument/2006/relationships/image" Target="../media/image68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2.xml"/><Relationship Id="rId5" Type="http://schemas.openxmlformats.org/officeDocument/2006/relationships/image" Target="cid:5c1f2df3-34c7-4fd6-b849-4f0fba771d2a@eurprd07.prod.outlook.com" TargetMode="External"/><Relationship Id="rId4" Type="http://schemas.openxmlformats.org/officeDocument/2006/relationships/image" Target="../media/image70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3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93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38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926A-2BAD-A9D8-4D1F-1B3F88357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7A833-B9AC-C610-2D3D-696AF9DE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560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3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29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926A-2BAD-A9D8-4D1F-1B3F88357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7A833-B9AC-C610-2D3D-696AF9DE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648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325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296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4F2130-2EF5-82AB-9615-9761CC833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636" y="3602038"/>
            <a:ext cx="778625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040483-F39C-24C3-E15E-EF1E7BBC0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7636" y="1122363"/>
            <a:ext cx="7786255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1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87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31AEE8A-46E2-09C5-C26D-77F0D6377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5494D0-C1E1-872A-6483-ECFA323C3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129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0926A-2BAD-A9D8-4D1F-1B3F88357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7A833-B9AC-C610-2D3D-696AF9DE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8473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1382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4086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78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47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3268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3217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2854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990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47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920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5995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682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5445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3A2BF3-E086-A24A-4AB0-EFC8DD9E31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4729" y="510069"/>
            <a:ext cx="6343854" cy="1325563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en-GB">
                <a:solidFill>
                  <a:schemeClr val="bg1"/>
                </a:solidFill>
              </a:rPr>
              <a:t>Click to edit Master slide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18FE74-15F9-45BD-82B4-D779A8FA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729" y="2361334"/>
            <a:ext cx="6343853" cy="3196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777BA7-744A-5533-6D92-A463BEAED20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8656" y="510069"/>
            <a:ext cx="3789999" cy="50480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91394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144" y="2105891"/>
            <a:ext cx="8728365" cy="33528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9377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DF2092EF-96DA-CC19-4371-E7E88041C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055453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104B75C-6E9E-6275-11B3-6F7EA4773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9163" y="692726"/>
            <a:ext cx="3999345" cy="5495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8210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108" y="2576945"/>
            <a:ext cx="3214255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0335-47C9-3CAA-676F-0EEEDCDDB2C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88872" y="2576945"/>
            <a:ext cx="3214255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35637" y="2576945"/>
            <a:ext cx="3214255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AE69A4-F08E-3136-3161-0D08F5B093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4254" y="1689677"/>
            <a:ext cx="683490" cy="425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C063355-B3D9-25AC-DE43-ED6121308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1163" y="1689677"/>
            <a:ext cx="683202" cy="424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825E66D-712E-8902-3E9A-99FA74DA2A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07345" y="1689677"/>
            <a:ext cx="683490" cy="424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53707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6" y="2576945"/>
            <a:ext cx="4969164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74692" y="2576945"/>
            <a:ext cx="4969161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5024DC-4C77-9F8C-DB76-76CF758F46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70273" y="1690688"/>
            <a:ext cx="724910" cy="4336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78812F-C41E-202B-9ADC-B385787566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24527" y="1718109"/>
            <a:ext cx="724911" cy="4336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58983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9" y="2567709"/>
            <a:ext cx="10141527" cy="294640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0529F-BC3C-C1DC-1257-46312E22B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9454" y="1662980"/>
            <a:ext cx="794615" cy="5540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7994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0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1403927"/>
            <a:ext cx="5091546" cy="4045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67946" y="2576945"/>
            <a:ext cx="5267035" cy="16902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965D5-554C-58A7-D39C-E9C241C05D5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767945" y="568034"/>
            <a:ext cx="5267035" cy="16902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4B01C3-8492-5A26-BAD8-3BA9EFCA8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67946" y="4608947"/>
            <a:ext cx="5267035" cy="16902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0163526-6522-DF8B-5AF5-D3AD8E2D56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8188" y="1172799"/>
            <a:ext cx="711921" cy="4807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4CC9F1-2543-936E-9B4F-5C63BBDEAC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8188" y="3172474"/>
            <a:ext cx="711921" cy="4991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6C4587-A690-BC3F-3465-A4D979C403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18188" y="5187160"/>
            <a:ext cx="710478" cy="4980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95302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1406236"/>
            <a:ext cx="5091546" cy="4045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67946" y="775855"/>
            <a:ext cx="5267035" cy="5338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071F5-1EB4-A465-732C-9D3FCD3336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38104" y="3152197"/>
            <a:ext cx="682769" cy="55360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44283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11018"/>
            <a:ext cx="11277599" cy="1376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33BF20-7E6B-1EB6-3718-ACE3ED7D6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7818" y="2687781"/>
            <a:ext cx="4428000" cy="360000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>
              <a:buNone/>
              <a:defRPr lang="en-GB" sz="2400" dirty="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3C9ACE-D98A-7022-93B1-E471B79632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3838" y="2687638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620A40-F3B5-202D-132F-B7AB42824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963" y="3330365"/>
            <a:ext cx="4428000" cy="360000"/>
          </a:xfrm>
        </p:spPr>
        <p:txBody>
          <a:bodyPr anchor="ctr"/>
          <a:lstStyle>
            <a:lvl1pPr marL="0" indent="0">
              <a:buNone/>
              <a:defRPr sz="2000"/>
            </a:lvl1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A0DF5DC-F015-1931-1A18-73B97C1B7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963" y="3994361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9D263A-F7EF-2BE7-FBBB-DE4C5FB87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77963" y="4657515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74F937-3D97-E56A-1B97-E7AB85356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7963" y="5305425"/>
            <a:ext cx="4428000" cy="360000"/>
          </a:xfr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CD1D9B2-D60B-D0F1-17B7-9F651A1E7C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73838" y="3330575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272C288-7310-DE53-B9A2-69A87D0759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73838" y="3994150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7CE94D2-F4F0-F8BA-0436-8948315147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73838" y="4657726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242E0BA-4751-3ABF-717C-CEFCE3AF8C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72250" y="5305425"/>
            <a:ext cx="4428000" cy="360000"/>
          </a:xfr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8468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11018"/>
            <a:ext cx="11277599" cy="1376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0A0F89-CBA8-F41D-0A57-EA755F308C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8113" y="2807567"/>
            <a:ext cx="4249160" cy="397452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5903DB-5B12-DD29-A63D-ACA60093E2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18113" y="3556000"/>
            <a:ext cx="4257675" cy="45243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7D565-8792-70FE-8342-EF2638C04B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18113" y="4313380"/>
            <a:ext cx="4249737" cy="452438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0A1217-DEA1-F96F-673A-07609FA1C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18113" y="5080143"/>
            <a:ext cx="4249737" cy="452437"/>
          </a:xfr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4534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11018"/>
            <a:ext cx="11277599" cy="1376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33BF20-7E6B-1EB6-3718-ACE3ED7D6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10" y="2576945"/>
            <a:ext cx="4756726" cy="775998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3C9353-05A0-270C-ADA5-6934CF277F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1788" y="3638550"/>
            <a:ext cx="4784725" cy="739775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C6E0E06-D64B-AB99-D26A-EB75A65F4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788" y="4664075"/>
            <a:ext cx="4784725" cy="739775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61DB29-261E-4EC6-6FF8-2B6402AB7A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4577" y="2576513"/>
            <a:ext cx="4774913" cy="77628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D4E70CF-4483-B072-C4A5-0C72149DF7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5013" y="3638550"/>
            <a:ext cx="4775200" cy="77628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1F89091-8018-F150-31CD-F89085C77F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5013" y="4664075"/>
            <a:ext cx="4775200" cy="776288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18C91DA-5F68-318B-DECF-E28F931B2A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9566" y="2793783"/>
            <a:ext cx="576000" cy="3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730E245-07C2-5741-B3A5-8B3EADD4A3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8385" y="2793783"/>
            <a:ext cx="576000" cy="3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D9B0C4B-2715-2B62-38B8-C449FBC128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9566" y="3832874"/>
            <a:ext cx="576000" cy="324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DFE21B2-AF6B-BAB2-DC11-F945F92F06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8915" y="3832874"/>
            <a:ext cx="576000" cy="324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37C4F85-5DD8-97A0-6E38-78234401C8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9566" y="4867058"/>
            <a:ext cx="576000" cy="324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FA429E8-9901-1D0C-B5E9-5D197CADB7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8915" y="4867058"/>
            <a:ext cx="576000" cy="324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12222214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411018"/>
            <a:ext cx="11277599" cy="1376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133BF20-7E6B-1EB6-3718-ACE3ED7D6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0178" y="2588493"/>
            <a:ext cx="4644000" cy="792000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5454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47358-941B-CBB8-632E-6B8354024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2980" y="3694691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43FC59-554A-F45A-81C1-79ABEE44E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0178" y="4801467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B8B004A-1C71-40FC-C6DC-B98B2E3BEF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4116" y="2588493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E27820-E844-B37E-859A-DCAC78E46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1013" y="3694691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6EC6A5-0526-1A30-ADB9-EDB9B0440A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14116" y="4801467"/>
            <a:ext cx="4644000" cy="7920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545454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751596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365125"/>
            <a:ext cx="1060565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6" y="2576945"/>
            <a:ext cx="7075054" cy="29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0603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1406236"/>
            <a:ext cx="4017817" cy="4045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86036" y="775855"/>
            <a:ext cx="7148946" cy="5338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823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1784928"/>
            <a:ext cx="6862617" cy="3288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841674" y="775855"/>
            <a:ext cx="3925453" cy="5338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161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073" y="1352983"/>
            <a:ext cx="5043054" cy="41520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964" y="1182255"/>
            <a:ext cx="4664363" cy="4479636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565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951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146" y="365125"/>
            <a:ext cx="1060565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446" y="2373745"/>
            <a:ext cx="7075054" cy="2946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7081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1" y="1784928"/>
            <a:ext cx="4858326" cy="3288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791201" y="1034473"/>
            <a:ext cx="4682836" cy="476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6116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1" y="1784928"/>
            <a:ext cx="4858326" cy="3288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791201" y="1034473"/>
            <a:ext cx="5412508" cy="476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83710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1" y="1784928"/>
            <a:ext cx="3555998" cy="32881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19273" y="1302327"/>
            <a:ext cx="5551054" cy="4285673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4738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881745"/>
            <a:ext cx="5551055" cy="3011055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2912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127" y="1709161"/>
            <a:ext cx="9485745" cy="37864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6111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6" y="1838036"/>
            <a:ext cx="4119419" cy="36853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C4E4F73-6E9D-5DB2-C4E9-1A16E5862F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42547" y="1838035"/>
            <a:ext cx="4119417" cy="36853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42984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818" y="1265816"/>
            <a:ext cx="9485745" cy="37864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4752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3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09" y="1690688"/>
            <a:ext cx="8689109" cy="37864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18841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3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655" y="1930400"/>
            <a:ext cx="7961745" cy="3546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5442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049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B258-2824-BC64-0B56-E66113A6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38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D92FC2-06C9-E54F-B851-FAEA1619F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583" y="2161309"/>
            <a:ext cx="7176654" cy="30295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53366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544E37F9-B6B8-2876-0AC0-01F73C817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2" t="41179" r="29497" b="41142"/>
          <a:stretch/>
        </p:blipFill>
        <p:spPr>
          <a:xfrm>
            <a:off x="9568362" y="5544497"/>
            <a:ext cx="2510812" cy="12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98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693B-3FAF-76AF-E793-E9838A3F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3206" y="2242687"/>
            <a:ext cx="7565303" cy="23754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196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693B-3FAF-76AF-E793-E9838A3F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0297" y="1974832"/>
            <a:ext cx="8821448" cy="237549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026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693B-3FAF-76AF-E793-E9838A3F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39127" y="1974832"/>
            <a:ext cx="4904509" cy="311440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920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95BF-2B48-2B78-FFE5-C543B18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0588"/>
            <a:ext cx="7565303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1888-6B6E-C830-F18A-9867CB53D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2661" y="2745824"/>
            <a:ext cx="8582835" cy="234341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827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95BF-2B48-2B78-FFE5-C543B185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0588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7D5D6-6D37-D9A1-8B42-4855D5BD7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3081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C1888-6B6E-C830-F18A-9867CB53D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00788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45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125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0D7F-0C3E-1CB5-72B3-291A1A253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3DB3A-84F4-5FA0-6F6C-035FEB549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45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14D4-C3F3-CD7D-5AF2-C2804D7E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5BCD3-B6CD-95F5-3443-2E107C442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45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9212A-AE25-0718-1479-BBDC4202B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36217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27784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18460-146C-A8A8-F84E-866F7DFA9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 marL="685800" indent="-228600">
              <a:buFont typeface="Aptos" panose="020B0004020202020204" pitchFamily="34" charset="0"/>
              <a:buChar char="–"/>
              <a:defRPr>
                <a:solidFill>
                  <a:srgbClr val="545454"/>
                </a:solidFill>
              </a:defRPr>
            </a:lvl2pPr>
            <a:lvl3pPr marL="1257300" indent="-342900">
              <a:buFont typeface="Wingdings" panose="05000000000000000000" pitchFamily="2" charset="2"/>
              <a:buChar char="§"/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989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2030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511DC-71C9-8CE9-9B4C-EEC136AD4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20875"/>
            <a:ext cx="10515600" cy="3630613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>
              <a:defRPr>
                <a:solidFill>
                  <a:srgbClr val="545454"/>
                </a:solidFill>
              </a:defRPr>
            </a:lvl2pPr>
            <a:lvl3pPr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rgbClr val="545454"/>
                </a:solidFill>
              </a:defRPr>
            </a:lvl4pPr>
            <a:lvl5pPr>
              <a:defRPr>
                <a:solidFill>
                  <a:srgbClr val="545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883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46C93-6BC4-02A6-10AC-D5A18E16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84363"/>
            <a:ext cx="10515600" cy="3722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819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E21B-6EFD-122B-06C2-B3E2802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2DC1F-22F2-C98C-B3B6-5DF1995EE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03413"/>
            <a:ext cx="10515600" cy="3740150"/>
          </a:xfrm>
        </p:spPr>
        <p:txBody>
          <a:bodyPr/>
          <a:lstStyle>
            <a:lvl1pPr>
              <a:defRPr>
                <a:solidFill>
                  <a:srgbClr val="545454"/>
                </a:solidFill>
              </a:defRPr>
            </a:lvl1pPr>
            <a:lvl2pPr>
              <a:defRPr>
                <a:solidFill>
                  <a:srgbClr val="545454"/>
                </a:solidFill>
              </a:defRPr>
            </a:lvl2pPr>
            <a:lvl3pPr>
              <a:defRPr>
                <a:solidFill>
                  <a:srgbClr val="545454"/>
                </a:solidFill>
              </a:defRPr>
            </a:lvl3pPr>
            <a:lvl4pPr>
              <a:defRPr>
                <a:solidFill>
                  <a:srgbClr val="545454"/>
                </a:solidFill>
              </a:defRPr>
            </a:lvl4pPr>
            <a:lvl5pPr>
              <a:defRPr>
                <a:solidFill>
                  <a:srgbClr val="545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8436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D3E9C-8B24-52D6-1A46-C47CC073E2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800" y="363600"/>
            <a:ext cx="11120437" cy="1144587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12333-C8BA-FB47-134F-BD8BB028F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652588"/>
            <a:ext cx="11120438" cy="4554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32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5CFF-A790-60F9-E4B7-647197DF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616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45454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6E31-31F5-EC96-AA00-F1F0DAE8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86385"/>
            <a:ext cx="6172200" cy="4873625"/>
          </a:xfrm>
        </p:spPr>
        <p:txBody>
          <a:bodyPr/>
          <a:lstStyle>
            <a:lvl1pPr>
              <a:defRPr sz="3200">
                <a:solidFill>
                  <a:srgbClr val="545454"/>
                </a:solidFill>
              </a:defRPr>
            </a:lvl1pPr>
            <a:lvl2pPr>
              <a:defRPr sz="2800">
                <a:solidFill>
                  <a:srgbClr val="545454"/>
                </a:solidFill>
              </a:defRPr>
            </a:lvl2pPr>
            <a:lvl3pPr>
              <a:defRPr sz="2400">
                <a:solidFill>
                  <a:srgbClr val="545454"/>
                </a:solidFill>
              </a:defRPr>
            </a:lvl3pPr>
            <a:lvl4pPr>
              <a:defRPr sz="2000">
                <a:solidFill>
                  <a:srgbClr val="545454"/>
                </a:solidFill>
              </a:defRPr>
            </a:lvl4pPr>
            <a:lvl5pPr>
              <a:defRPr sz="2000">
                <a:solidFill>
                  <a:srgbClr val="54545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4693B-3FAF-76AF-E793-E9838A3F1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5636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45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064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5-1col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C94A14-C479-1797-5B4E-A6EFB98A5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3709B-9B4A-3F8B-C247-D4A166316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7D085D-C7FB-594F-9E31-0763BA201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EE509-E95A-50A6-83F9-E21532CF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C5DC627-AFDD-68F0-2A77-F3FB12F726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1797051"/>
            <a:ext cx="9428431" cy="4005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6351" indent="0"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body copy text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79922C8-497C-3BA2-7538-EF57CD7CAB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8" y="431323"/>
            <a:ext cx="9026287" cy="862336"/>
          </a:xfrm>
          <a:prstGeom prst="rect">
            <a:avLst/>
          </a:prstGeom>
        </p:spPr>
        <p:txBody>
          <a:bodyPr lIns="0" tIns="0" rIns="0" bIns="0"/>
          <a:lstStyle>
            <a:lvl1pPr marL="6351" indent="0">
              <a:buFontTx/>
              <a:buNone/>
              <a:tabLst/>
              <a:defRPr sz="26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 always to remain in this position in one or two lines maximum</a:t>
            </a:r>
          </a:p>
        </p:txBody>
      </p:sp>
    </p:spTree>
    <p:extLst>
      <p:ext uri="{BB962C8B-B14F-4D97-AF65-F5344CB8AC3E}">
        <p14:creationId xmlns:p14="http://schemas.microsoft.com/office/powerpoint/2010/main" val="4203375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93D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0" name="Oval 9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60700"/>
            <a:ext cx="411480" cy="246197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9" y="6135081"/>
            <a:ext cx="1911627" cy="704928"/>
          </a:xfrm>
          <a:prstGeom prst="rect">
            <a:avLst/>
          </a:prstGeom>
        </p:spPr>
      </p:pic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09601" y="2208837"/>
            <a:ext cx="10972801" cy="3662930"/>
          </a:xfrm>
          <a:prstGeom prst="rect">
            <a:avLst/>
          </a:prstGeom>
        </p:spPr>
        <p:txBody>
          <a:bodyPr/>
          <a:lstStyle>
            <a:lvl1pPr marL="457169" marR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32" marR="0" indent="-380973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895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454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11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69" marR="0" lvl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69" marR="0" lvl="1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69" marR="0" lvl="2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69" marR="0" lvl="3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69" marR="0" lvl="4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45897"/>
            <a:ext cx="109728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8" indent="0">
              <a:buNone/>
              <a:defRPr sz="2667" b="1"/>
            </a:lvl2pPr>
            <a:lvl3pPr marL="1219117" indent="0">
              <a:buNone/>
              <a:defRPr sz="2400" b="1"/>
            </a:lvl3pPr>
            <a:lvl4pPr marL="1828674" indent="0">
              <a:buNone/>
              <a:defRPr sz="2133" b="1"/>
            </a:lvl4pPr>
            <a:lvl5pPr marL="2438232" indent="0">
              <a:buNone/>
              <a:defRPr sz="2133" b="1"/>
            </a:lvl5pPr>
            <a:lvl6pPr marL="3047790" indent="0">
              <a:buNone/>
              <a:defRPr sz="2133" b="1"/>
            </a:lvl6pPr>
            <a:lvl7pPr marL="3657349" indent="0">
              <a:buNone/>
              <a:defRPr sz="2133" b="1"/>
            </a:lvl7pPr>
            <a:lvl8pPr marL="4266906" indent="0">
              <a:buNone/>
              <a:defRPr sz="2133" b="1"/>
            </a:lvl8pPr>
            <a:lvl9pPr marL="4876464" indent="0">
              <a:buNone/>
              <a:defRPr sz="2133" b="1"/>
            </a:lvl9pPr>
          </a:lstStyle>
          <a:p>
            <a:pPr lvl="0"/>
            <a:r>
              <a:rPr lang="en-US"/>
              <a:t>Click to Master text styles</a:t>
            </a:r>
          </a:p>
        </p:txBody>
      </p:sp>
      <p:pic>
        <p:nvPicPr>
          <p:cNvPr id="4" name="Picture 3" descr="A picture containing text, handwriting, font, calligraphy&#10;&#10;Description automatically generated">
            <a:extLst>
              <a:ext uri="{FF2B5EF4-FFF2-40B4-BE49-F238E27FC236}">
                <a16:creationId xmlns:a16="http://schemas.microsoft.com/office/drawing/2014/main" id="{83026B07-856C-5A80-B7DD-975B263E15E2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2967" y="6038341"/>
            <a:ext cx="2792705" cy="844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4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9598" y="1535113"/>
            <a:ext cx="10972801" cy="4389526"/>
          </a:xfrm>
          <a:prstGeom prst="rect">
            <a:avLst/>
          </a:prstGeom>
        </p:spPr>
        <p:txBody>
          <a:bodyPr/>
          <a:lstStyle>
            <a:lvl1pPr marL="457169" marR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32" marR="0" indent="-380973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895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454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011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69" marR="0" lvl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69" marR="0" lvl="1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69" marR="0" lvl="2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69" marR="0" lvl="3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69" marR="0" lvl="4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7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9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4-1col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C94A14-C479-1797-5B4E-A6EFB98A5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B3709B-9B4A-3F8B-C247-D4A166316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7D085D-C7FB-594F-9E31-0763BA201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EE509-E95A-50A6-83F9-E21532CF5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75E0137-07F7-B940-82B9-0DA932061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367" y="1797051"/>
            <a:ext cx="9428431" cy="40053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6351" indent="0"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body copy text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695E3B0-CF87-7002-9922-F4527C0431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368" y="431323"/>
            <a:ext cx="9026287" cy="862336"/>
          </a:xfrm>
          <a:prstGeom prst="rect">
            <a:avLst/>
          </a:prstGeom>
        </p:spPr>
        <p:txBody>
          <a:bodyPr lIns="0" tIns="0" rIns="0" bIns="0"/>
          <a:lstStyle>
            <a:lvl1pPr marL="6351" indent="0">
              <a:buFontTx/>
              <a:buNone/>
              <a:tabLst/>
              <a:defRPr sz="2667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 always to remain in this position in one or two lines maximum</a:t>
            </a:r>
          </a:p>
        </p:txBody>
      </p:sp>
    </p:spTree>
    <p:extLst>
      <p:ext uri="{BB962C8B-B14F-4D97-AF65-F5344CB8AC3E}">
        <p14:creationId xmlns:p14="http://schemas.microsoft.com/office/powerpoint/2010/main" val="13961370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35" y="489613"/>
            <a:ext cx="3843532" cy="5285663"/>
          </a:xfrm>
        </p:spPr>
        <p:txBody>
          <a:bodyPr anchor="ctr" anchorCtr="0">
            <a:noAutofit/>
          </a:bodyPr>
          <a:lstStyle>
            <a:lvl1pPr algn="l">
              <a:lnSpc>
                <a:spcPts val="6000"/>
              </a:lnSpc>
              <a:spcBef>
                <a:spcPts val="500"/>
              </a:spcBef>
              <a:defRPr kern="0" baseline="0">
                <a:solidFill>
                  <a:srgbClr val="0A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134" y="489613"/>
            <a:ext cx="7129267" cy="52856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3764"/>
              </a:buClr>
              <a:buSzPct val="120000"/>
              <a:buNone/>
              <a:defRPr sz="2800" b="1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764"/>
              </a:buClr>
              <a:defRPr sz="26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764"/>
              </a:buClr>
              <a:defRPr sz="24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764"/>
              </a:buClr>
              <a:defRPr sz="22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764"/>
              </a:buClr>
              <a:defRPr sz="20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4" name="Oval 13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7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9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8423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5478162" cy="1143000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7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9" y="6135081"/>
            <a:ext cx="1911627" cy="704928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535114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58" indent="0">
              <a:buNone/>
              <a:defRPr sz="2667" b="1"/>
            </a:lvl2pPr>
            <a:lvl3pPr marL="1219117" indent="0">
              <a:buNone/>
              <a:defRPr sz="2400" b="1"/>
            </a:lvl3pPr>
            <a:lvl4pPr marL="1828674" indent="0">
              <a:buNone/>
              <a:defRPr sz="2133" b="1"/>
            </a:lvl4pPr>
            <a:lvl5pPr marL="2438232" indent="0">
              <a:buNone/>
              <a:defRPr sz="2133" b="1"/>
            </a:lvl5pPr>
            <a:lvl6pPr marL="3047790" indent="0">
              <a:buNone/>
              <a:defRPr sz="2133" b="1"/>
            </a:lvl6pPr>
            <a:lvl7pPr marL="3657349" indent="0">
              <a:buNone/>
              <a:defRPr sz="2133" b="1"/>
            </a:lvl7pPr>
            <a:lvl8pPr marL="4266906" indent="0">
              <a:buNone/>
              <a:defRPr sz="2133" b="1"/>
            </a:lvl8pPr>
            <a:lvl9pPr marL="4876464" indent="0">
              <a:buNone/>
              <a:defRPr sz="2133" b="1"/>
            </a:lvl9pPr>
          </a:lstStyle>
          <a:p>
            <a:pPr lvl="0"/>
            <a:r>
              <a:rPr lang="en-US"/>
              <a:t>Click to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609600" y="2178051"/>
            <a:ext cx="5389033" cy="3662930"/>
          </a:xfrm>
          <a:prstGeom prst="rect">
            <a:avLst/>
          </a:prstGeom>
        </p:spPr>
        <p:txBody>
          <a:bodyPr/>
          <a:lstStyle>
            <a:lvl1pPr marL="457169" marR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32" marR="0" indent="-380973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895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454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011" marR="0" indent="-30477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69" marR="0" lvl="0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69" marR="0" lvl="1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69" marR="0" lvl="2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69" marR="0" lvl="3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69" marR="0" lvl="4" indent="-457169" algn="l" defTabSz="6095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7026275" y="274639"/>
            <a:ext cx="4540250" cy="5697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picture containing text, handwriting, font, calligraphy&#10;&#10;Description automatically generated">
            <a:extLst>
              <a:ext uri="{FF2B5EF4-FFF2-40B4-BE49-F238E27FC236}">
                <a16:creationId xmlns:a16="http://schemas.microsoft.com/office/drawing/2014/main" id="{5A988E92-D921-1E29-C8C7-F93FDF423983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0918" y="84900"/>
            <a:ext cx="3197411" cy="967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7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53485-ED8F-4A8D-BE5A-45283F14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3DCC5-B2F4-4175-ABF6-A433B65A44A7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0D33C9-49D3-4F9F-9189-3F0EB9DC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3C38-BD28-47BC-8868-95C222DD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74A0-5A71-4608-9CDE-325830E8A65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8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21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18.xml"/><Relationship Id="rId7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1F2F7-5EDB-40BA-AEDB-3AE1D1F4B38F}" type="datetimeFigureOut">
              <a:rPr lang="en-GB" smtClean="0"/>
              <a:t>09/06/2025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15DA7-3241-47BE-A680-EAA1EC996B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8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0B867-D9D4-191D-5E85-755EB0E1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8F78C-0C21-5B48-FE13-DE2244A47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25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BC65-947C-0055-A45E-FE13D1CA3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GB" dirty="0"/>
              <a:t>Career Transformational Map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E083B-D2F0-0204-4C22-0F2F3A7B5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2776" y="3236120"/>
            <a:ext cx="8755224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/>
              <a:t>Contents: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The Map framework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Your Map – Build your map here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Example Map for reference</a:t>
            </a:r>
          </a:p>
        </p:txBody>
      </p:sp>
    </p:spTree>
    <p:extLst>
      <p:ext uri="{BB962C8B-B14F-4D97-AF65-F5344CB8AC3E}">
        <p14:creationId xmlns:p14="http://schemas.microsoft.com/office/powerpoint/2010/main" val="225812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C8B1F-F030-0060-E762-8D1B4C924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28626C-A084-926E-BCFB-0815B6A33592}"/>
              </a:ext>
            </a:extLst>
          </p:cNvPr>
          <p:cNvSpPr/>
          <p:nvPr/>
        </p:nvSpPr>
        <p:spPr>
          <a:xfrm>
            <a:off x="200021" y="25718"/>
            <a:ext cx="574349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CC99"/>
                </a:solidFill>
              </a:rPr>
              <a:t>Career Transformational Map – Framework</a:t>
            </a:r>
            <a:endParaRPr lang="en-GB" sz="2400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4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FE5022-89DF-AC5C-A679-76C6C16E8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46AE2D-C7E7-656B-2698-F022A42E4FED}"/>
              </a:ext>
            </a:extLst>
          </p:cNvPr>
          <p:cNvSpPr txBox="1"/>
          <p:nvPr/>
        </p:nvSpPr>
        <p:spPr>
          <a:xfrm>
            <a:off x="3561556" y="580132"/>
            <a:ext cx="1660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CC99"/>
                </a:solidFill>
              </a:rPr>
              <a:t>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99F74-3061-A704-47CF-6637D6268271}"/>
              </a:ext>
            </a:extLst>
          </p:cNvPr>
          <p:cNvSpPr txBox="1"/>
          <p:nvPr/>
        </p:nvSpPr>
        <p:spPr>
          <a:xfrm>
            <a:off x="7390218" y="580132"/>
            <a:ext cx="16607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CC99"/>
                </a:solidFill>
              </a:rPr>
              <a:t>TIMELINE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6281DA-D7D1-2CE0-266F-804FDCDA72E7}"/>
              </a:ext>
            </a:extLst>
          </p:cNvPr>
          <p:cNvSpPr txBox="1"/>
          <p:nvPr/>
        </p:nvSpPr>
        <p:spPr>
          <a:xfrm rot="16200000">
            <a:off x="1605081" y="2516530"/>
            <a:ext cx="10691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CC99"/>
                </a:solidFill>
              </a:rPr>
              <a:t>GOAL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18FCA-7B3C-2A72-89E6-82F90F6F1F5B}"/>
              </a:ext>
            </a:extLst>
          </p:cNvPr>
          <p:cNvSpPr txBox="1"/>
          <p:nvPr/>
        </p:nvSpPr>
        <p:spPr>
          <a:xfrm>
            <a:off x="2776677" y="6435614"/>
            <a:ext cx="10884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CC99"/>
                </a:solidFill>
              </a:rPr>
              <a:t>GOAL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07DAC-EC5E-0A4E-095A-8677C3FEE52D}"/>
              </a:ext>
            </a:extLst>
          </p:cNvPr>
          <p:cNvSpPr txBox="1"/>
          <p:nvPr/>
        </p:nvSpPr>
        <p:spPr>
          <a:xfrm>
            <a:off x="8252254" y="6441974"/>
            <a:ext cx="10884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CC99"/>
                </a:solidFill>
              </a:rPr>
              <a:t>GOAL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95AE4-B35B-A39B-459F-4FA619487D28}"/>
              </a:ext>
            </a:extLst>
          </p:cNvPr>
          <p:cNvSpPr txBox="1"/>
          <p:nvPr/>
        </p:nvSpPr>
        <p:spPr>
          <a:xfrm>
            <a:off x="8106956" y="1006746"/>
            <a:ext cx="16718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CC99"/>
                </a:solidFill>
              </a:rPr>
              <a:t>OUTCOME STATEMENT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EE70A6-9AF7-6C2D-05CE-F3F5DF7594A5}"/>
              </a:ext>
            </a:extLst>
          </p:cNvPr>
          <p:cNvSpPr txBox="1"/>
          <p:nvPr/>
        </p:nvSpPr>
        <p:spPr>
          <a:xfrm rot="18630875">
            <a:off x="8942867" y="1725971"/>
            <a:ext cx="16718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CC99"/>
                </a:solidFill>
              </a:rPr>
              <a:t>OUTCOME STATEMENT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FFA9C-8862-7C45-D800-9CB34C36C5E1}"/>
              </a:ext>
            </a:extLst>
          </p:cNvPr>
          <p:cNvSpPr txBox="1"/>
          <p:nvPr/>
        </p:nvSpPr>
        <p:spPr>
          <a:xfrm rot="20018087">
            <a:off x="8373698" y="1532784"/>
            <a:ext cx="16718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CC99"/>
                </a:solidFill>
              </a:rPr>
              <a:t>OUTCOME STATEMENT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4FB38-E685-DF74-95F7-7BC7445BC9F8}"/>
              </a:ext>
            </a:extLst>
          </p:cNvPr>
          <p:cNvSpPr txBox="1"/>
          <p:nvPr/>
        </p:nvSpPr>
        <p:spPr>
          <a:xfrm rot="2844412">
            <a:off x="6482516" y="3033318"/>
            <a:ext cx="10239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CC99"/>
                </a:solidFill>
              </a:rPr>
              <a:t>MILESTONE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FDFD96-9FB7-D8AC-1C6C-1CD1BE2210E6}"/>
              </a:ext>
            </a:extLst>
          </p:cNvPr>
          <p:cNvSpPr txBox="1"/>
          <p:nvPr/>
        </p:nvSpPr>
        <p:spPr>
          <a:xfrm rot="4464391">
            <a:off x="5763052" y="1766098"/>
            <a:ext cx="10239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CC99"/>
                </a:solidFill>
              </a:rPr>
              <a:t>MILESTONE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BAF0B7-E5FF-3343-24FD-49084F7DDDD3}"/>
              </a:ext>
            </a:extLst>
          </p:cNvPr>
          <p:cNvSpPr txBox="1"/>
          <p:nvPr/>
        </p:nvSpPr>
        <p:spPr>
          <a:xfrm rot="1306390">
            <a:off x="8413993" y="4234384"/>
            <a:ext cx="10239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CC99"/>
                </a:solidFill>
              </a:rPr>
              <a:t>MILESTONE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1C0B4E-2254-D991-5F13-15E39A610DB9}"/>
              </a:ext>
            </a:extLst>
          </p:cNvPr>
          <p:cNvSpPr/>
          <p:nvPr/>
        </p:nvSpPr>
        <p:spPr>
          <a:xfrm>
            <a:off x="200021" y="35049"/>
            <a:ext cx="560441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CC99"/>
                </a:solidFill>
              </a:rPr>
              <a:t>Career Transformational Map – Your Map</a:t>
            </a:r>
            <a:endParaRPr lang="en-GB" sz="2400" dirty="0">
              <a:solidFill>
                <a:srgbClr val="00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80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3B21349-BF11-1420-B891-A7BDF3A1BF88}"/>
              </a:ext>
            </a:extLst>
          </p:cNvPr>
          <p:cNvGrpSpPr/>
          <p:nvPr/>
        </p:nvGrpSpPr>
        <p:grpSpPr>
          <a:xfrm>
            <a:off x="209352" y="-2399941"/>
            <a:ext cx="14497839" cy="9204887"/>
            <a:chOff x="209352" y="-2399941"/>
            <a:chExt cx="14497839" cy="9204887"/>
          </a:xfrm>
        </p:grpSpPr>
        <p:sp>
          <p:nvSpPr>
            <p:cNvPr id="56" name="Arc 55"/>
            <p:cNvSpPr/>
            <p:nvPr/>
          </p:nvSpPr>
          <p:spPr>
            <a:xfrm rot="11230728">
              <a:off x="6191290" y="-2399941"/>
              <a:ext cx="8515901" cy="6898198"/>
            </a:xfrm>
            <a:prstGeom prst="arc">
              <a:avLst>
                <a:gd name="adj1" fmla="val 15909697"/>
                <a:gd name="adj2" fmla="val 21274133"/>
              </a:avLst>
            </a:prstGeom>
            <a:ln w="12700">
              <a:solidFill>
                <a:srgbClr val="00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1974" y="508884"/>
              <a:ext cx="11784538" cy="6296062"/>
              <a:chOff x="251974" y="394284"/>
              <a:chExt cx="11784538" cy="6409704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014150" y="921041"/>
                <a:ext cx="8291385" cy="5834243"/>
              </a:xfrm>
              <a:prstGeom prst="rect">
                <a:avLst/>
              </a:prstGeom>
              <a:noFill/>
              <a:ln w="19050"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0366102" y="394284"/>
                <a:ext cx="1670410" cy="6357601"/>
              </a:xfrm>
              <a:prstGeom prst="rect">
                <a:avLst/>
              </a:prstGeom>
              <a:noFill/>
              <a:ln w="19050"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51974" y="394285"/>
                <a:ext cx="1688640" cy="6371039"/>
              </a:xfrm>
              <a:prstGeom prst="rect">
                <a:avLst/>
              </a:prstGeom>
              <a:noFill/>
              <a:ln w="19050"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198973" y="394284"/>
                <a:ext cx="4106563" cy="514401"/>
              </a:xfrm>
              <a:prstGeom prst="rect">
                <a:avLst/>
              </a:prstGeom>
              <a:noFill/>
              <a:ln w="19050"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04780" y="394284"/>
                <a:ext cx="4194090" cy="514401"/>
              </a:xfrm>
              <a:prstGeom prst="rect">
                <a:avLst/>
              </a:prstGeom>
              <a:noFill/>
              <a:ln w="19050"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6480" y="444843"/>
                <a:ext cx="1599983" cy="845996"/>
              </a:xfrm>
              <a:prstGeom prst="rect">
                <a:avLst/>
              </a:prstGeom>
              <a:noFill/>
              <a:ln>
                <a:solidFill>
                  <a:srgbClr val="00CC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EXISTING STATE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Where are you now?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413477" y="444843"/>
                <a:ext cx="1604451" cy="939996"/>
              </a:xfrm>
              <a:prstGeom prst="rect">
                <a:avLst/>
              </a:prstGeom>
              <a:noFill/>
              <a:ln>
                <a:solidFill>
                  <a:srgbClr val="00CC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FUTURE STATE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(Your desired goal – what it will look and feel like?)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61556" y="466818"/>
                <a:ext cx="2008820" cy="375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Now – June 2026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69666" y="444842"/>
                <a:ext cx="2418393" cy="375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June 2026 – June 2027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633077" y="2507001"/>
                <a:ext cx="301320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>
                    <a:solidFill>
                      <a:srgbClr val="00CC99"/>
                    </a:solidFill>
                    <a:latin typeface="Calibri" panose="020F0502020204030204"/>
                  </a:rPr>
                  <a:t>Leads from the front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52253" y="6427990"/>
                <a:ext cx="1163067" cy="375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>
                    <a:solidFill>
                      <a:srgbClr val="00CC99"/>
                    </a:solidFill>
                    <a:latin typeface="Calibri" panose="020F0502020204030204"/>
                  </a:rPr>
                  <a:t>Wellbeing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76677" y="6427990"/>
                <a:ext cx="1088498" cy="375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Career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4464391">
                <a:off x="5359300" y="1658579"/>
                <a:ext cx="153899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dirty="0">
                    <a:solidFill>
                      <a:srgbClr val="00CC99"/>
                    </a:solidFill>
                    <a:latin typeface="Calibri" panose="020F0502020204030204"/>
                  </a:rPr>
                  <a:t>Get clear and reset agenda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20227857">
                <a:off x="8442212" y="1247389"/>
                <a:ext cx="2362027" cy="281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Applying for role/s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8711644">
                <a:off x="8375083" y="1869372"/>
                <a:ext cx="243117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9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Feeling fit, healthy and balancing family life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977732" y="900802"/>
                <a:ext cx="1889232" cy="281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dirty="0">
                    <a:solidFill>
                      <a:srgbClr val="00CC99"/>
                    </a:solidFill>
                    <a:latin typeface="Calibri" panose="020F0502020204030204"/>
                  </a:rPr>
                  <a:t>Lead without authority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2974509">
                <a:off x="6278546" y="3040998"/>
                <a:ext cx="13752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dirty="0">
                    <a:solidFill>
                      <a:srgbClr val="00CC99"/>
                    </a:solidFill>
                    <a:latin typeface="Calibri" panose="020F0502020204030204"/>
                  </a:rPr>
                  <a:t>Identified next role and path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259421">
                <a:off x="8159532" y="4217262"/>
                <a:ext cx="1357564" cy="281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dirty="0">
                    <a:solidFill>
                      <a:srgbClr val="00CC99"/>
                    </a:solidFill>
                    <a:latin typeface="Calibri" panose="020F0502020204030204"/>
                  </a:rPr>
                  <a:t>Routines &amp; results</a:t>
                </a:r>
                <a:endPara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2259856" y="908685"/>
                <a:ext cx="19968" cy="5578613"/>
              </a:xfrm>
              <a:prstGeom prst="line">
                <a:avLst/>
              </a:prstGeom>
              <a:ln w="19050">
                <a:solidFill>
                  <a:srgbClr val="00CC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2273082" y="6446132"/>
                <a:ext cx="8023882" cy="7441"/>
              </a:xfrm>
              <a:prstGeom prst="line">
                <a:avLst/>
              </a:prstGeom>
              <a:ln w="19050">
                <a:solidFill>
                  <a:srgbClr val="00CC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0305536" y="6517572"/>
                <a:ext cx="0" cy="234314"/>
              </a:xfrm>
              <a:prstGeom prst="line">
                <a:avLst/>
              </a:prstGeom>
              <a:ln w="19050">
                <a:solidFill>
                  <a:srgbClr val="00CC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4973595" y="919823"/>
                <a:ext cx="5331941" cy="5845501"/>
              </a:xfrm>
              <a:prstGeom prst="straightConnector1">
                <a:avLst/>
              </a:prstGeom>
              <a:ln w="9525">
                <a:solidFill>
                  <a:srgbClr val="00CC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V="1">
                <a:off x="2001180" y="947198"/>
                <a:ext cx="8304356" cy="3448096"/>
              </a:xfrm>
              <a:prstGeom prst="straightConnector1">
                <a:avLst/>
              </a:prstGeom>
              <a:ln w="9525">
                <a:solidFill>
                  <a:srgbClr val="00CC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/>
            <p:cNvSpPr/>
            <p:nvPr/>
          </p:nvSpPr>
          <p:spPr>
            <a:xfrm>
              <a:off x="209352" y="91033"/>
              <a:ext cx="53214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CC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Career Transformational Map - Example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26C34CA-8D9A-A924-5A46-FEEC1D5773C8}"/>
              </a:ext>
            </a:extLst>
          </p:cNvPr>
          <p:cNvGrpSpPr/>
          <p:nvPr/>
        </p:nvGrpSpPr>
        <p:grpSpPr>
          <a:xfrm>
            <a:off x="341630" y="1049158"/>
            <a:ext cx="11598396" cy="5525484"/>
            <a:chOff x="341630" y="1049158"/>
            <a:chExt cx="11598396" cy="552548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658994-30D8-40C8-1A53-1246D3C62541}"/>
                </a:ext>
              </a:extLst>
            </p:cNvPr>
            <p:cNvSpPr txBox="1"/>
            <p:nvPr/>
          </p:nvSpPr>
          <p:spPr>
            <a:xfrm>
              <a:off x="10413477" y="1668518"/>
              <a:ext cx="1526549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Team working together and increased capability to delegate and build from.  Clear expectations and clarity on common goals.</a:t>
              </a:r>
            </a:p>
            <a:p>
              <a:endParaRPr lang="en-GB" sz="1200" dirty="0"/>
            </a:p>
            <a:p>
              <a:r>
                <a:rPr lang="en-GB" sz="1200" dirty="0"/>
                <a:t>Feeling comfortable and confident in senior role.</a:t>
              </a:r>
            </a:p>
            <a:p>
              <a:r>
                <a:rPr lang="en-GB" sz="1200" dirty="0"/>
                <a:t>Wider stakeholder engagement.</a:t>
              </a:r>
            </a:p>
            <a:p>
              <a:r>
                <a:rPr lang="en-GB" sz="1200" dirty="0"/>
                <a:t>Time to  think strategically and plan ahead built into BAU.</a:t>
              </a:r>
            </a:p>
            <a:p>
              <a:endParaRPr lang="en-GB" sz="1200" dirty="0"/>
            </a:p>
            <a:p>
              <a:r>
                <a:rPr lang="en-GB" sz="1200" dirty="0"/>
                <a:t>Leading from a strong position of health, wellbeing and energy – balance and true to my values / brand.</a:t>
              </a:r>
            </a:p>
            <a:p>
              <a:endParaRPr lang="en-GB" sz="1200" dirty="0"/>
            </a:p>
            <a:p>
              <a:endParaRPr lang="en-GB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E8FCB8-1177-F0EC-281F-1C8EECCF3AD5}"/>
                </a:ext>
              </a:extLst>
            </p:cNvPr>
            <p:cNvSpPr txBox="1"/>
            <p:nvPr/>
          </p:nvSpPr>
          <p:spPr>
            <a:xfrm>
              <a:off x="2361097" y="1133242"/>
              <a:ext cx="318298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Build the team capability to underpin performance.</a:t>
              </a:r>
            </a:p>
            <a:p>
              <a:endParaRPr lang="en-GB" sz="1000" dirty="0"/>
            </a:p>
            <a:p>
              <a:r>
                <a:rPr lang="en-GB" sz="1000" dirty="0"/>
                <a:t>Shape the team – let go, delegate and move to strategic / functional headspace.</a:t>
              </a:r>
            </a:p>
            <a:p>
              <a:endParaRPr lang="en-GB" sz="1000" dirty="0"/>
            </a:p>
            <a:p>
              <a:r>
                <a:rPr lang="en-GB" sz="1000" dirty="0"/>
                <a:t>Customer experience project work to get out of silo.</a:t>
              </a:r>
            </a:p>
            <a:p>
              <a:endParaRPr lang="en-GB" sz="1000" dirty="0"/>
            </a:p>
            <a:p>
              <a:r>
                <a:rPr lang="en-GB" sz="1000" dirty="0"/>
                <a:t>Drive new team metrics and set the pace.</a:t>
              </a:r>
            </a:p>
            <a:p>
              <a:endParaRPr lang="en-GB" sz="1000" dirty="0"/>
            </a:p>
            <a:p>
              <a:r>
                <a:rPr lang="en-GB" sz="1000" dirty="0"/>
                <a:t>Communicate more and test </a:t>
              </a:r>
            </a:p>
            <a:p>
              <a:r>
                <a:rPr lang="en-GB" sz="1000" dirty="0"/>
                <a:t>out with key stakeholders.</a:t>
              </a:r>
            </a:p>
            <a:p>
              <a:endParaRPr lang="en-GB" sz="1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C3186E-18F8-1E83-93A7-F8BE9220E67A}"/>
                </a:ext>
              </a:extLst>
            </p:cNvPr>
            <p:cNvSpPr txBox="1"/>
            <p:nvPr/>
          </p:nvSpPr>
          <p:spPr>
            <a:xfrm>
              <a:off x="4946765" y="3335412"/>
              <a:ext cx="1526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200" dirty="0"/>
            </a:p>
            <a:p>
              <a:endParaRPr lang="en-GB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488C28-38FC-6E97-9DB2-F3316FA48771}"/>
                </a:ext>
              </a:extLst>
            </p:cNvPr>
            <p:cNvSpPr txBox="1"/>
            <p:nvPr/>
          </p:nvSpPr>
          <p:spPr>
            <a:xfrm>
              <a:off x="6424013" y="1571765"/>
              <a:ext cx="22153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Identify new opportunities to lead work across the business / senior team.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2DADCCC-F92B-F21A-4F60-71C27F18DDD7}"/>
                </a:ext>
              </a:extLst>
            </p:cNvPr>
            <p:cNvSpPr txBox="1"/>
            <p:nvPr/>
          </p:nvSpPr>
          <p:spPr>
            <a:xfrm>
              <a:off x="6282390" y="1246797"/>
              <a:ext cx="3076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External benchmarking, networking and bring new ideas.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7AF8EC-0E7A-DF3C-32E7-E0EDD8174DC8}"/>
                </a:ext>
              </a:extLst>
            </p:cNvPr>
            <p:cNvSpPr txBox="1"/>
            <p:nvPr/>
          </p:nvSpPr>
          <p:spPr>
            <a:xfrm>
              <a:off x="5403965" y="3792612"/>
              <a:ext cx="1526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200" dirty="0"/>
            </a:p>
            <a:p>
              <a:endParaRPr lang="en-GB" sz="12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56CA2C-DE79-93C0-7198-D43E8D2DE4B6}"/>
                </a:ext>
              </a:extLst>
            </p:cNvPr>
            <p:cNvSpPr txBox="1"/>
            <p:nvPr/>
          </p:nvSpPr>
          <p:spPr>
            <a:xfrm>
              <a:off x="5556365" y="3945012"/>
              <a:ext cx="1526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200" dirty="0"/>
            </a:p>
            <a:p>
              <a:endParaRPr lang="en-GB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F51B92B-16BA-C00B-672C-41301AF553CB}"/>
                </a:ext>
              </a:extLst>
            </p:cNvPr>
            <p:cNvSpPr txBox="1"/>
            <p:nvPr/>
          </p:nvSpPr>
          <p:spPr>
            <a:xfrm>
              <a:off x="5708765" y="4097412"/>
              <a:ext cx="1526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200" dirty="0"/>
            </a:p>
            <a:p>
              <a:endParaRPr lang="en-GB" sz="12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A1CDEF-B7F3-2509-E965-76B87632288D}"/>
                </a:ext>
              </a:extLst>
            </p:cNvPr>
            <p:cNvSpPr txBox="1"/>
            <p:nvPr/>
          </p:nvSpPr>
          <p:spPr>
            <a:xfrm>
              <a:off x="5666828" y="1049158"/>
              <a:ext cx="173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Cut through the politics.     </a:t>
              </a:r>
            </a:p>
            <a:p>
              <a:r>
                <a:rPr lang="en-GB" sz="1000" dirty="0"/>
                <a:t>  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711A4F-3878-34EC-F64B-C4012279673B}"/>
                </a:ext>
              </a:extLst>
            </p:cNvPr>
            <p:cNvSpPr txBox="1"/>
            <p:nvPr/>
          </p:nvSpPr>
          <p:spPr>
            <a:xfrm>
              <a:off x="341630" y="1496329"/>
              <a:ext cx="1526549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New team in against pressure of deliverables already committed to. Need to build capability and alignment / trust.</a:t>
              </a:r>
            </a:p>
            <a:p>
              <a:endParaRPr lang="en-GB" sz="1200" dirty="0"/>
            </a:p>
            <a:p>
              <a:r>
                <a:rPr lang="en-GB" sz="1200" dirty="0"/>
                <a:t>Taking criticism personally and need to manage and seek feedback more regularly.</a:t>
              </a:r>
            </a:p>
            <a:p>
              <a:endParaRPr lang="en-GB" sz="1200" dirty="0"/>
            </a:p>
            <a:p>
              <a:r>
                <a:rPr lang="en-GB" sz="1200" dirty="0"/>
                <a:t>Workload high and multiple stakeholders to engage.</a:t>
              </a:r>
            </a:p>
            <a:p>
              <a:endParaRPr lang="en-GB" sz="1200" dirty="0"/>
            </a:p>
            <a:p>
              <a:r>
                <a:rPr lang="en-GB" sz="1200" dirty="0"/>
                <a:t>Confidence can get in the way of challenge and innovation with certain senior stakeholders.</a:t>
              </a:r>
            </a:p>
            <a:p>
              <a:endParaRPr lang="en-GB" sz="1200" dirty="0"/>
            </a:p>
            <a:p>
              <a:r>
                <a:rPr lang="en-GB" sz="1200" dirty="0"/>
                <a:t>Balancing family life is tricky.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BE2D1F-6DD3-892F-19F8-7D65BF274AD1}"/>
                </a:ext>
              </a:extLst>
            </p:cNvPr>
            <p:cNvSpPr txBox="1"/>
            <p:nvPr/>
          </p:nvSpPr>
          <p:spPr>
            <a:xfrm>
              <a:off x="2395237" y="6105327"/>
              <a:ext cx="27302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Explore career options with my coach.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292AE88-2A93-A34E-FAF7-26C66F4E5177}"/>
                </a:ext>
              </a:extLst>
            </p:cNvPr>
            <p:cNvSpPr txBox="1"/>
            <p:nvPr/>
          </p:nvSpPr>
          <p:spPr>
            <a:xfrm>
              <a:off x="2612343" y="5559388"/>
              <a:ext cx="2395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Research external market and any entry/qualification requirements.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A6649A-FF76-7B6F-12E7-1DF3D2B26469}"/>
                </a:ext>
              </a:extLst>
            </p:cNvPr>
            <p:cNvSpPr txBox="1"/>
            <p:nvPr/>
          </p:nvSpPr>
          <p:spPr>
            <a:xfrm>
              <a:off x="3107208" y="4767491"/>
              <a:ext cx="2686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Explore getting a mentor.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77A533-630C-F574-3902-10BE31DDE529}"/>
                </a:ext>
              </a:extLst>
            </p:cNvPr>
            <p:cNvSpPr txBox="1"/>
            <p:nvPr/>
          </p:nvSpPr>
          <p:spPr>
            <a:xfrm>
              <a:off x="2859375" y="5164296"/>
              <a:ext cx="2908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Identify potential moves/roles internally.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73D61F8-77DB-5833-D7B0-BF7D1165F017}"/>
                </a:ext>
              </a:extLst>
            </p:cNvPr>
            <p:cNvSpPr txBox="1"/>
            <p:nvPr/>
          </p:nvSpPr>
          <p:spPr>
            <a:xfrm>
              <a:off x="7237658" y="2279678"/>
              <a:ext cx="128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Assessment process and preparation. Stakeholder mgt.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9E01C26-491D-A060-EC8D-EFECBD9D3D3F}"/>
                </a:ext>
              </a:extLst>
            </p:cNvPr>
            <p:cNvSpPr txBox="1"/>
            <p:nvPr/>
          </p:nvSpPr>
          <p:spPr>
            <a:xfrm>
              <a:off x="6659353" y="5787556"/>
              <a:ext cx="28305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Review working routines – boundaries on time at work and top time wasters.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0CE1C42-EBAC-1621-4C4A-6791EE7D32D7}"/>
                </a:ext>
              </a:extLst>
            </p:cNvPr>
            <p:cNvSpPr txBox="1"/>
            <p:nvPr/>
          </p:nvSpPr>
          <p:spPr>
            <a:xfrm>
              <a:off x="7254673" y="5003320"/>
              <a:ext cx="2709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Consider flexible working request?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E72EC8-3693-907E-760E-3ED1C624207A}"/>
                </a:ext>
              </a:extLst>
            </p:cNvPr>
            <p:cNvSpPr txBox="1"/>
            <p:nvPr/>
          </p:nvSpPr>
          <p:spPr>
            <a:xfrm>
              <a:off x="8874267" y="3235881"/>
              <a:ext cx="128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Integrating work / life better – less stress and long hours.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46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52D9AA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Medium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D1378CFEA90F4E9E7592A51837E73F" ma:contentTypeVersion="13" ma:contentTypeDescription="Create a new document." ma:contentTypeScope="" ma:versionID="b85596e530c3b3c7b00d59d56b8ae3cd">
  <xsd:schema xmlns:xsd="http://www.w3.org/2001/XMLSchema" xmlns:xs="http://www.w3.org/2001/XMLSchema" xmlns:p="http://schemas.microsoft.com/office/2006/metadata/properties" xmlns:ns2="e2215168-83d6-4acb-9ca9-51d9063d84b7" xmlns:ns3="2bd1f061-722f-45f3-ba4e-535a9b2ca3f9" targetNamespace="http://schemas.microsoft.com/office/2006/metadata/properties" ma:root="true" ma:fieldsID="841c0be46ea9e6ba00c43286434808af" ns2:_="" ns3:_="">
    <xsd:import namespace="e2215168-83d6-4acb-9ca9-51d9063d84b7"/>
    <xsd:import namespace="2bd1f061-722f-45f3-ba4e-535a9b2ca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15168-83d6-4acb-9ca9-51d9063d8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9cc5acd-d7e8-492b-a9f8-5c75d95ff4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1f061-722f-45f3-ba4e-535a9b2ca3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ec677a2-764a-4904-a948-2d9b13b9a438}" ma:internalName="TaxCatchAll" ma:showField="CatchAllData" ma:web="2bd1f061-722f-45f3-ba4e-535a9b2ca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d1f061-722f-45f3-ba4e-535a9b2ca3f9" xsi:nil="true"/>
    <lcf76f155ced4ddcb4097134ff3c332f xmlns="e2215168-83d6-4acb-9ca9-51d9063d84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0F2C23-2E8F-4DB7-8B10-C293C72075C8}"/>
</file>

<file path=customXml/itemProps2.xml><?xml version="1.0" encoding="utf-8"?>
<ds:datastoreItem xmlns:ds="http://schemas.openxmlformats.org/officeDocument/2006/customXml" ds:itemID="{ED188DF0-E794-4CB5-901F-5897557545D3}"/>
</file>

<file path=customXml/itemProps3.xml><?xml version="1.0" encoding="utf-8"?>
<ds:datastoreItem xmlns:ds="http://schemas.openxmlformats.org/officeDocument/2006/customXml" ds:itemID="{30088815-59B6-478A-A976-B11F43DAE20D}"/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392</Words>
  <Application>Microsoft Office PowerPoint</Application>
  <PresentationFormat>Widescreen</PresentationFormat>
  <Paragraphs>72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Montserrat Medium</vt:lpstr>
      <vt:lpstr>Wingdings</vt:lpstr>
      <vt:lpstr>Office Theme</vt:lpstr>
      <vt:lpstr>1_Office Theme</vt:lpstr>
      <vt:lpstr>Career Transformational Map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Transformational Map</dc:title>
  <dc:creator>Jim Summers</dc:creator>
  <cp:lastModifiedBy>Juliet Summers</cp:lastModifiedBy>
  <cp:revision>18</cp:revision>
  <dcterms:created xsi:type="dcterms:W3CDTF">2020-05-21T15:44:30Z</dcterms:created>
  <dcterms:modified xsi:type="dcterms:W3CDTF">2025-06-09T16:10:29Z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0x01010028D1378CFEA90F4E9E7592A51837E73F</vt:lpwstr>
  </property>
</Properties>
</file>