
<file path=[Content_Types].xml><?xml version="1.0" encoding="utf-8"?>
<Types xmlns="http://schemas.openxmlformats.org/package/2006/content-types">
  <Default Extension="D9D15270" ContentType="image/png"/>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4"/>
  </p:sldMasterIdLst>
  <p:notesMasterIdLst>
    <p:notesMasterId r:id="rId37"/>
  </p:notesMasterIdLst>
  <p:sldIdLst>
    <p:sldId id="2147469626" r:id="rId5"/>
    <p:sldId id="2146847912" r:id="rId6"/>
    <p:sldId id="2147469608" r:id="rId7"/>
    <p:sldId id="257" r:id="rId8"/>
    <p:sldId id="2147469624" r:id="rId9"/>
    <p:sldId id="2146847892" r:id="rId10"/>
    <p:sldId id="2147469615" r:id="rId11"/>
    <p:sldId id="2147469623" r:id="rId12"/>
    <p:sldId id="280" r:id="rId13"/>
    <p:sldId id="2147469611" r:id="rId14"/>
    <p:sldId id="2146847839" r:id="rId15"/>
    <p:sldId id="2147469625" r:id="rId16"/>
    <p:sldId id="509" r:id="rId17"/>
    <p:sldId id="258" r:id="rId18"/>
    <p:sldId id="519" r:id="rId19"/>
    <p:sldId id="513" r:id="rId20"/>
    <p:sldId id="523" r:id="rId21"/>
    <p:sldId id="510" r:id="rId22"/>
    <p:sldId id="521" r:id="rId23"/>
    <p:sldId id="522" r:id="rId24"/>
    <p:sldId id="520" r:id="rId25"/>
    <p:sldId id="524" r:id="rId26"/>
    <p:sldId id="511" r:id="rId27"/>
    <p:sldId id="2146847914" r:id="rId28"/>
    <p:sldId id="2147469607" r:id="rId29"/>
    <p:sldId id="2147469610" r:id="rId30"/>
    <p:sldId id="2147469627" r:id="rId31"/>
    <p:sldId id="2147469618" r:id="rId32"/>
    <p:sldId id="2147469622" r:id="rId33"/>
    <p:sldId id="2147469619" r:id="rId34"/>
    <p:sldId id="2147469621" r:id="rId35"/>
    <p:sldId id="2147469620" r:id="rId36"/>
  </p:sldIdLst>
  <p:sldSz cx="12192000" cy="6858000"/>
  <p:notesSz cx="6858000" cy="9144000"/>
  <p:custDataLst>
    <p:tags r:id="rId38"/>
  </p:custDataLst>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guidance" id="{6D78092A-E549-4357-9443-D1DEA2304217}">
          <p14:sldIdLst/>
        </p14:section>
        <p14:section name="Simple slide deck" id="{8C8AAB05-82A4-4BC6-9D3B-F8334241BD82}">
          <p14:sldIdLst>
            <p14:sldId id="2147469626"/>
            <p14:sldId id="2146847912"/>
            <p14:sldId id="2147469608"/>
            <p14:sldId id="257"/>
            <p14:sldId id="2147469624"/>
            <p14:sldId id="2146847892"/>
            <p14:sldId id="2147469615"/>
            <p14:sldId id="2147469623"/>
            <p14:sldId id="280"/>
            <p14:sldId id="2147469611"/>
            <p14:sldId id="2146847839"/>
            <p14:sldId id="2147469625"/>
            <p14:sldId id="509"/>
            <p14:sldId id="258"/>
            <p14:sldId id="519"/>
            <p14:sldId id="513"/>
            <p14:sldId id="523"/>
            <p14:sldId id="510"/>
            <p14:sldId id="521"/>
            <p14:sldId id="522"/>
            <p14:sldId id="520"/>
            <p14:sldId id="524"/>
            <p14:sldId id="511"/>
            <p14:sldId id="2146847914"/>
            <p14:sldId id="2147469607"/>
            <p14:sldId id="2147469610"/>
            <p14:sldId id="2147469627"/>
            <p14:sldId id="2147469618"/>
            <p14:sldId id="2147469622"/>
            <p14:sldId id="2147469619"/>
            <p14:sldId id="2147469621"/>
            <p14:sldId id="21474696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011" autoAdjust="0"/>
  </p:normalViewPr>
  <p:slideViewPr>
    <p:cSldViewPr snapToGrid="0" snapToObjects="1">
      <p:cViewPr varScale="1">
        <p:scale>
          <a:sx n="64" d="100"/>
          <a:sy n="64" d="100"/>
        </p:scale>
        <p:origin x="1426" y="53"/>
      </p:cViewPr>
      <p:guideLst/>
    </p:cSldViewPr>
  </p:slideViewPr>
  <p:outlineViewPr>
    <p:cViewPr>
      <p:scale>
        <a:sx n="33" d="100"/>
        <a:sy n="33" d="100"/>
      </p:scale>
      <p:origin x="0" y="-80442"/>
    </p:cViewPr>
  </p:outlineViewPr>
  <p:notesTextViewPr>
    <p:cViewPr>
      <p:scale>
        <a:sx n="3" d="2"/>
        <a:sy n="3" d="2"/>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1BAB97-5C5B-4153-91E5-875381B20932}" type="doc">
      <dgm:prSet loTypeId="urn:microsoft.com/office/officeart/2005/8/layout/pyramid3" loCatId="pyramid" qsTypeId="urn:microsoft.com/office/officeart/2005/8/quickstyle/simple3" qsCatId="simple" csTypeId="urn:microsoft.com/office/officeart/2005/8/colors/accent1_2" csCatId="accent1" phldr="1"/>
      <dgm:spPr/>
    </dgm:pt>
    <dgm:pt modelId="{6D86D4BD-2370-4E7F-83E8-3B64A8B762C9}">
      <dgm:prSet phldrT="[Text]"/>
      <dgm:spPr/>
      <dgm:t>
        <a:bodyPr/>
        <a:lstStyle/>
        <a:p>
          <a:r>
            <a:rPr lang="en-GB" dirty="0"/>
            <a:t>System</a:t>
          </a:r>
        </a:p>
      </dgm:t>
    </dgm:pt>
    <dgm:pt modelId="{DC10723D-989B-47A9-B135-44A40031E094}" type="parTrans" cxnId="{8B14B4C8-F5A7-4472-B02E-054CD0146926}">
      <dgm:prSet/>
      <dgm:spPr/>
      <dgm:t>
        <a:bodyPr/>
        <a:lstStyle/>
        <a:p>
          <a:endParaRPr lang="en-GB"/>
        </a:p>
      </dgm:t>
    </dgm:pt>
    <dgm:pt modelId="{298DD40F-8CD8-4B30-B5CD-D15869E66434}" type="sibTrans" cxnId="{8B14B4C8-F5A7-4472-B02E-054CD0146926}">
      <dgm:prSet/>
      <dgm:spPr/>
      <dgm:t>
        <a:bodyPr/>
        <a:lstStyle/>
        <a:p>
          <a:endParaRPr lang="en-GB"/>
        </a:p>
      </dgm:t>
    </dgm:pt>
    <dgm:pt modelId="{22931BF6-9C07-4E7B-A837-DC6ECB23FB35}">
      <dgm:prSet phldrT="[Text]"/>
      <dgm:spPr/>
      <dgm:t>
        <a:bodyPr/>
        <a:lstStyle/>
        <a:p>
          <a:r>
            <a:rPr lang="en-GB" dirty="0"/>
            <a:t>Network</a:t>
          </a:r>
        </a:p>
      </dgm:t>
    </dgm:pt>
    <dgm:pt modelId="{4FC4EDF2-3A64-4665-ABC2-E69B000B8348}" type="parTrans" cxnId="{E8B38347-A595-4FD1-B1D0-8FBEAE1286B9}">
      <dgm:prSet/>
      <dgm:spPr/>
      <dgm:t>
        <a:bodyPr/>
        <a:lstStyle/>
        <a:p>
          <a:endParaRPr lang="en-GB"/>
        </a:p>
      </dgm:t>
    </dgm:pt>
    <dgm:pt modelId="{1188A42B-DDA6-45DA-9B19-EE2489777F49}" type="sibTrans" cxnId="{E8B38347-A595-4FD1-B1D0-8FBEAE1286B9}">
      <dgm:prSet/>
      <dgm:spPr/>
      <dgm:t>
        <a:bodyPr/>
        <a:lstStyle/>
        <a:p>
          <a:endParaRPr lang="en-GB"/>
        </a:p>
      </dgm:t>
    </dgm:pt>
    <dgm:pt modelId="{26A82F4A-87D8-4430-80A7-383DC56D582F}">
      <dgm:prSet phldrT="[Text]"/>
      <dgm:spPr/>
      <dgm:t>
        <a:bodyPr/>
        <a:lstStyle/>
        <a:p>
          <a:r>
            <a:rPr lang="en-GB" dirty="0"/>
            <a:t>Asset</a:t>
          </a:r>
        </a:p>
      </dgm:t>
    </dgm:pt>
    <dgm:pt modelId="{B38B4F3F-E412-43D6-8C35-EFAEA5C96772}" type="parTrans" cxnId="{4D043611-0E3D-456D-B9DC-65D8D8603F31}">
      <dgm:prSet/>
      <dgm:spPr/>
      <dgm:t>
        <a:bodyPr/>
        <a:lstStyle/>
        <a:p>
          <a:endParaRPr lang="en-GB"/>
        </a:p>
      </dgm:t>
    </dgm:pt>
    <dgm:pt modelId="{5A1576F3-E89D-4C5B-B600-1E0D888B5F84}" type="sibTrans" cxnId="{4D043611-0E3D-456D-B9DC-65D8D8603F31}">
      <dgm:prSet/>
      <dgm:spPr/>
      <dgm:t>
        <a:bodyPr/>
        <a:lstStyle/>
        <a:p>
          <a:endParaRPr lang="en-GB"/>
        </a:p>
      </dgm:t>
    </dgm:pt>
    <dgm:pt modelId="{C48BCEB5-324B-4F7E-B666-4A01814B52B2}" type="pres">
      <dgm:prSet presAssocID="{DA1BAB97-5C5B-4153-91E5-875381B20932}" presName="Name0" presStyleCnt="0">
        <dgm:presLayoutVars>
          <dgm:dir/>
          <dgm:animLvl val="lvl"/>
          <dgm:resizeHandles val="exact"/>
        </dgm:presLayoutVars>
      </dgm:prSet>
      <dgm:spPr/>
    </dgm:pt>
    <dgm:pt modelId="{D0D795E2-6660-4513-B410-6F7C8E8BD524}" type="pres">
      <dgm:prSet presAssocID="{6D86D4BD-2370-4E7F-83E8-3B64A8B762C9}" presName="Name8" presStyleCnt="0"/>
      <dgm:spPr/>
    </dgm:pt>
    <dgm:pt modelId="{9EF5EFE1-3F95-479A-9216-96A70612F3C0}" type="pres">
      <dgm:prSet presAssocID="{6D86D4BD-2370-4E7F-83E8-3B64A8B762C9}" presName="level" presStyleLbl="node1" presStyleIdx="0" presStyleCnt="3">
        <dgm:presLayoutVars>
          <dgm:chMax val="1"/>
          <dgm:bulletEnabled val="1"/>
        </dgm:presLayoutVars>
      </dgm:prSet>
      <dgm:spPr/>
    </dgm:pt>
    <dgm:pt modelId="{BBCB38A1-B460-401F-92F6-DEB86544120E}" type="pres">
      <dgm:prSet presAssocID="{6D86D4BD-2370-4E7F-83E8-3B64A8B762C9}" presName="levelTx" presStyleLbl="revTx" presStyleIdx="0" presStyleCnt="0">
        <dgm:presLayoutVars>
          <dgm:chMax val="1"/>
          <dgm:bulletEnabled val="1"/>
        </dgm:presLayoutVars>
      </dgm:prSet>
      <dgm:spPr/>
    </dgm:pt>
    <dgm:pt modelId="{CB150343-D3A6-4258-B589-68C7D8FF2136}" type="pres">
      <dgm:prSet presAssocID="{22931BF6-9C07-4E7B-A837-DC6ECB23FB35}" presName="Name8" presStyleCnt="0"/>
      <dgm:spPr/>
    </dgm:pt>
    <dgm:pt modelId="{5648404E-13AF-4980-BC7A-C7D29764A560}" type="pres">
      <dgm:prSet presAssocID="{22931BF6-9C07-4E7B-A837-DC6ECB23FB35}" presName="level" presStyleLbl="node1" presStyleIdx="1" presStyleCnt="3">
        <dgm:presLayoutVars>
          <dgm:chMax val="1"/>
          <dgm:bulletEnabled val="1"/>
        </dgm:presLayoutVars>
      </dgm:prSet>
      <dgm:spPr/>
    </dgm:pt>
    <dgm:pt modelId="{4403D3DE-227F-4D94-A9F1-0950D4B354CC}" type="pres">
      <dgm:prSet presAssocID="{22931BF6-9C07-4E7B-A837-DC6ECB23FB35}" presName="levelTx" presStyleLbl="revTx" presStyleIdx="0" presStyleCnt="0">
        <dgm:presLayoutVars>
          <dgm:chMax val="1"/>
          <dgm:bulletEnabled val="1"/>
        </dgm:presLayoutVars>
      </dgm:prSet>
      <dgm:spPr/>
    </dgm:pt>
    <dgm:pt modelId="{C3A93E01-1B6F-45D1-A940-CE6429C73381}" type="pres">
      <dgm:prSet presAssocID="{26A82F4A-87D8-4430-80A7-383DC56D582F}" presName="Name8" presStyleCnt="0"/>
      <dgm:spPr/>
    </dgm:pt>
    <dgm:pt modelId="{82956F05-4A44-4EF3-A7B0-3A983160D202}" type="pres">
      <dgm:prSet presAssocID="{26A82F4A-87D8-4430-80A7-383DC56D582F}" presName="level" presStyleLbl="node1" presStyleIdx="2" presStyleCnt="3">
        <dgm:presLayoutVars>
          <dgm:chMax val="1"/>
          <dgm:bulletEnabled val="1"/>
        </dgm:presLayoutVars>
      </dgm:prSet>
      <dgm:spPr/>
    </dgm:pt>
    <dgm:pt modelId="{BD2B9EBE-5086-4A1A-88B2-536B735A1ED6}" type="pres">
      <dgm:prSet presAssocID="{26A82F4A-87D8-4430-80A7-383DC56D582F}" presName="levelTx" presStyleLbl="revTx" presStyleIdx="0" presStyleCnt="0">
        <dgm:presLayoutVars>
          <dgm:chMax val="1"/>
          <dgm:bulletEnabled val="1"/>
        </dgm:presLayoutVars>
      </dgm:prSet>
      <dgm:spPr/>
    </dgm:pt>
  </dgm:ptLst>
  <dgm:cxnLst>
    <dgm:cxn modelId="{77FC2A09-C252-4AF8-8D0A-CF12F3327386}" type="presOf" srcId="{22931BF6-9C07-4E7B-A837-DC6ECB23FB35}" destId="{4403D3DE-227F-4D94-A9F1-0950D4B354CC}" srcOrd="1" destOrd="0" presId="urn:microsoft.com/office/officeart/2005/8/layout/pyramid3"/>
    <dgm:cxn modelId="{4D043611-0E3D-456D-B9DC-65D8D8603F31}" srcId="{DA1BAB97-5C5B-4153-91E5-875381B20932}" destId="{26A82F4A-87D8-4430-80A7-383DC56D582F}" srcOrd="2" destOrd="0" parTransId="{B38B4F3F-E412-43D6-8C35-EFAEA5C96772}" sibTransId="{5A1576F3-E89D-4C5B-B600-1E0D888B5F84}"/>
    <dgm:cxn modelId="{FE34AF19-D093-44FD-96DD-089E6E9379F7}" type="presOf" srcId="{DA1BAB97-5C5B-4153-91E5-875381B20932}" destId="{C48BCEB5-324B-4F7E-B666-4A01814B52B2}" srcOrd="0" destOrd="0" presId="urn:microsoft.com/office/officeart/2005/8/layout/pyramid3"/>
    <dgm:cxn modelId="{E8B38347-A595-4FD1-B1D0-8FBEAE1286B9}" srcId="{DA1BAB97-5C5B-4153-91E5-875381B20932}" destId="{22931BF6-9C07-4E7B-A837-DC6ECB23FB35}" srcOrd="1" destOrd="0" parTransId="{4FC4EDF2-3A64-4665-ABC2-E69B000B8348}" sibTransId="{1188A42B-DDA6-45DA-9B19-EE2489777F49}"/>
    <dgm:cxn modelId="{D0B34776-9BE1-4FAF-A581-2319FE3DC770}" type="presOf" srcId="{26A82F4A-87D8-4430-80A7-383DC56D582F}" destId="{82956F05-4A44-4EF3-A7B0-3A983160D202}" srcOrd="0" destOrd="0" presId="urn:microsoft.com/office/officeart/2005/8/layout/pyramid3"/>
    <dgm:cxn modelId="{82A6AF79-03FE-44C5-8B9F-7238ED6AE21B}" type="presOf" srcId="{22931BF6-9C07-4E7B-A837-DC6ECB23FB35}" destId="{5648404E-13AF-4980-BC7A-C7D29764A560}" srcOrd="0" destOrd="0" presId="urn:microsoft.com/office/officeart/2005/8/layout/pyramid3"/>
    <dgm:cxn modelId="{1860657E-10ED-46A3-B750-C85C9A1516C8}" type="presOf" srcId="{6D86D4BD-2370-4E7F-83E8-3B64A8B762C9}" destId="{BBCB38A1-B460-401F-92F6-DEB86544120E}" srcOrd="1" destOrd="0" presId="urn:microsoft.com/office/officeart/2005/8/layout/pyramid3"/>
    <dgm:cxn modelId="{7B488B8C-C55F-4B51-BE31-AE60A43F9B40}" type="presOf" srcId="{6D86D4BD-2370-4E7F-83E8-3B64A8B762C9}" destId="{9EF5EFE1-3F95-479A-9216-96A70612F3C0}" srcOrd="0" destOrd="0" presId="urn:microsoft.com/office/officeart/2005/8/layout/pyramid3"/>
    <dgm:cxn modelId="{8B14B4C8-F5A7-4472-B02E-054CD0146926}" srcId="{DA1BAB97-5C5B-4153-91E5-875381B20932}" destId="{6D86D4BD-2370-4E7F-83E8-3B64A8B762C9}" srcOrd="0" destOrd="0" parTransId="{DC10723D-989B-47A9-B135-44A40031E094}" sibTransId="{298DD40F-8CD8-4B30-B5CD-D15869E66434}"/>
    <dgm:cxn modelId="{0AEB05D9-25AE-4B7D-83D1-3546F580A6AF}" type="presOf" srcId="{26A82F4A-87D8-4430-80A7-383DC56D582F}" destId="{BD2B9EBE-5086-4A1A-88B2-536B735A1ED6}" srcOrd="1" destOrd="0" presId="urn:microsoft.com/office/officeart/2005/8/layout/pyramid3"/>
    <dgm:cxn modelId="{F13C0661-9B5E-4EC0-A11E-268BA8F63F6F}" type="presParOf" srcId="{C48BCEB5-324B-4F7E-B666-4A01814B52B2}" destId="{D0D795E2-6660-4513-B410-6F7C8E8BD524}" srcOrd="0" destOrd="0" presId="urn:microsoft.com/office/officeart/2005/8/layout/pyramid3"/>
    <dgm:cxn modelId="{5F9D5519-7FDB-42F8-B1C2-3DE73E352424}" type="presParOf" srcId="{D0D795E2-6660-4513-B410-6F7C8E8BD524}" destId="{9EF5EFE1-3F95-479A-9216-96A70612F3C0}" srcOrd="0" destOrd="0" presId="urn:microsoft.com/office/officeart/2005/8/layout/pyramid3"/>
    <dgm:cxn modelId="{660A5EC9-D2C4-4C69-9964-E42D5F82EDD4}" type="presParOf" srcId="{D0D795E2-6660-4513-B410-6F7C8E8BD524}" destId="{BBCB38A1-B460-401F-92F6-DEB86544120E}" srcOrd="1" destOrd="0" presId="urn:microsoft.com/office/officeart/2005/8/layout/pyramid3"/>
    <dgm:cxn modelId="{F6861BF3-8223-491F-9FAA-608DCA50F5D5}" type="presParOf" srcId="{C48BCEB5-324B-4F7E-B666-4A01814B52B2}" destId="{CB150343-D3A6-4258-B589-68C7D8FF2136}" srcOrd="1" destOrd="0" presId="urn:microsoft.com/office/officeart/2005/8/layout/pyramid3"/>
    <dgm:cxn modelId="{B4FB10E3-82D7-4B51-921B-6707E512BB87}" type="presParOf" srcId="{CB150343-D3A6-4258-B589-68C7D8FF2136}" destId="{5648404E-13AF-4980-BC7A-C7D29764A560}" srcOrd="0" destOrd="0" presId="urn:microsoft.com/office/officeart/2005/8/layout/pyramid3"/>
    <dgm:cxn modelId="{CF28FD2C-317D-479C-BE1A-4099A7A7CDE1}" type="presParOf" srcId="{CB150343-D3A6-4258-B589-68C7D8FF2136}" destId="{4403D3DE-227F-4D94-A9F1-0950D4B354CC}" srcOrd="1" destOrd="0" presId="urn:microsoft.com/office/officeart/2005/8/layout/pyramid3"/>
    <dgm:cxn modelId="{DEE408E7-76E4-4EF5-8B2A-7C1B215EC818}" type="presParOf" srcId="{C48BCEB5-324B-4F7E-B666-4A01814B52B2}" destId="{C3A93E01-1B6F-45D1-A940-CE6429C73381}" srcOrd="2" destOrd="0" presId="urn:microsoft.com/office/officeart/2005/8/layout/pyramid3"/>
    <dgm:cxn modelId="{B00A4F14-1727-4CB1-AC91-C37226BF8BC0}" type="presParOf" srcId="{C3A93E01-1B6F-45D1-A940-CE6429C73381}" destId="{82956F05-4A44-4EF3-A7B0-3A983160D202}" srcOrd="0" destOrd="0" presId="urn:microsoft.com/office/officeart/2005/8/layout/pyramid3"/>
    <dgm:cxn modelId="{829C56C9-EC33-4841-8587-694E538FB15F}" type="presParOf" srcId="{C3A93E01-1B6F-45D1-A940-CE6429C73381}" destId="{BD2B9EBE-5086-4A1A-88B2-536B735A1ED6}"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5EFE1-3F95-479A-9216-96A70612F3C0}">
      <dsp:nvSpPr>
        <dsp:cNvPr id="0" name=""/>
        <dsp:cNvSpPr/>
      </dsp:nvSpPr>
      <dsp:spPr>
        <a:xfrm rot="10800000">
          <a:off x="0" y="0"/>
          <a:ext cx="6075680" cy="1891684"/>
        </a:xfrm>
        <a:prstGeom prst="trapezoid">
          <a:avLst>
            <a:gd name="adj" fmla="val 5353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en-GB" sz="5300" kern="1200" dirty="0"/>
            <a:t>System</a:t>
          </a:r>
        </a:p>
      </dsp:txBody>
      <dsp:txXfrm rot="-10800000">
        <a:off x="1063243" y="0"/>
        <a:ext cx="3949192" cy="1891684"/>
      </dsp:txXfrm>
    </dsp:sp>
    <dsp:sp modelId="{5648404E-13AF-4980-BC7A-C7D29764A560}">
      <dsp:nvSpPr>
        <dsp:cNvPr id="0" name=""/>
        <dsp:cNvSpPr/>
      </dsp:nvSpPr>
      <dsp:spPr>
        <a:xfrm rot="10800000">
          <a:off x="1012613" y="1891684"/>
          <a:ext cx="4050453" cy="1891684"/>
        </a:xfrm>
        <a:prstGeom prst="trapezoid">
          <a:avLst>
            <a:gd name="adj" fmla="val 5353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en-GB" sz="5300" kern="1200" dirty="0"/>
            <a:t>Network</a:t>
          </a:r>
        </a:p>
      </dsp:txBody>
      <dsp:txXfrm rot="-10800000">
        <a:off x="1721442" y="1891684"/>
        <a:ext cx="2632794" cy="1891684"/>
      </dsp:txXfrm>
    </dsp:sp>
    <dsp:sp modelId="{82956F05-4A44-4EF3-A7B0-3A983160D202}">
      <dsp:nvSpPr>
        <dsp:cNvPr id="0" name=""/>
        <dsp:cNvSpPr/>
      </dsp:nvSpPr>
      <dsp:spPr>
        <a:xfrm rot="10800000">
          <a:off x="2025226" y="3783369"/>
          <a:ext cx="2025226" cy="1891684"/>
        </a:xfrm>
        <a:prstGeom prst="trapezoid">
          <a:avLst>
            <a:gd name="adj" fmla="val 5353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310" tIns="67310" rIns="67310" bIns="67310" numCol="1" spcCol="1270" anchor="ctr" anchorCtr="0">
          <a:noAutofit/>
        </a:bodyPr>
        <a:lstStyle/>
        <a:p>
          <a:pPr marL="0" lvl="0" indent="0" algn="ctr" defTabSz="2355850">
            <a:lnSpc>
              <a:spcPct val="90000"/>
            </a:lnSpc>
            <a:spcBef>
              <a:spcPct val="0"/>
            </a:spcBef>
            <a:spcAft>
              <a:spcPct val="35000"/>
            </a:spcAft>
            <a:buNone/>
          </a:pPr>
          <a:r>
            <a:rPr lang="en-GB" sz="5300" kern="1200" dirty="0"/>
            <a:t>Asset</a:t>
          </a:r>
        </a:p>
      </dsp:txBody>
      <dsp:txXfrm rot="-10800000">
        <a:off x="2025226" y="3783369"/>
        <a:ext cx="2025226" cy="1891684"/>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255DF-FA80-7846-85A7-BBC2A4F72AF0}" type="datetimeFigureOut">
              <a:rPr lang="en-GB" smtClean="0"/>
              <a:t>20/02/2025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160270-B91B-F943-996A-5642B4602F52}" type="slidenum">
              <a:rPr lang="en-GB" smtClean="0"/>
              <a:t>‹#›</a:t>
            </a:fld>
            <a:endParaRPr lang="en-GB" dirty="0"/>
          </a:p>
        </p:txBody>
      </p:sp>
    </p:spTree>
    <p:extLst>
      <p:ext uri="{BB962C8B-B14F-4D97-AF65-F5344CB8AC3E}">
        <p14:creationId xmlns:p14="http://schemas.microsoft.com/office/powerpoint/2010/main" val="314981704"/>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ater.org.uk/news-views-publications/publications/net-zero-2030-routemap"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ofwat.gov.uk/wp-content/uploads/2024/12/UUW-Embodied-greenhouse-gas-emissions-_-FD-bespoke-PC-definition.pdf" TargetMode="External"/><Relationship Id="rId5" Type="http://schemas.openxmlformats.org/officeDocument/2006/relationships/hyperlink" Target="https://www.ofwat.gov.uk/wp-content/uploads/2024/12/SBB-Embodied-greenhouse-gas-emissions-_-FD-bespoke-PC-definition.pdf" TargetMode="External"/><Relationship Id="rId4" Type="http://schemas.openxmlformats.org/officeDocument/2006/relationships/hyperlink" Target="https://www.ofwat.gov.uk/wp-content/uploads/2024/12/SVE-Capital-carbon-_-FD-bespoke-PC-definition.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49E5B-CA12-EFAF-E417-4C5D9124D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EA520-F812-6162-A4EC-B9ABB61BC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4A611-4792-57DD-326C-8C01489EE49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B64EE7-A3D2-94A7-0C2B-433BCE4CEFD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24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buNone/>
            </a:pPr>
            <a:r>
              <a:rPr lang="en-GB" sz="800" kern="100" dirty="0">
                <a:effectLst/>
                <a:latin typeface="Aptos" panose="020B0004020202020204" pitchFamily="34" charset="0"/>
                <a:ea typeface="Aptos" panose="020B0004020202020204" pitchFamily="34" charset="0"/>
                <a:cs typeface="Times New Roman" panose="02020603050405020304" pitchFamily="18" charset="0"/>
              </a:rPr>
              <a:t>Water UK published a net zero </a:t>
            </a:r>
            <a:r>
              <a:rPr lang="en-GB" sz="800" kern="100" dirty="0" err="1">
                <a:effectLst/>
                <a:latin typeface="Aptos" panose="020B0004020202020204" pitchFamily="34" charset="0"/>
                <a:ea typeface="Aptos" panose="020B0004020202020204" pitchFamily="34" charset="0"/>
                <a:cs typeface="Times New Roman" panose="02020603050405020304" pitchFamily="18" charset="0"/>
              </a:rPr>
              <a:t>routemap</a:t>
            </a:r>
            <a:r>
              <a:rPr lang="en-GB" sz="800" kern="100" dirty="0">
                <a:effectLst/>
                <a:latin typeface="Aptos" panose="020B0004020202020204" pitchFamily="34" charset="0"/>
                <a:ea typeface="Aptos" panose="020B0004020202020204" pitchFamily="34" charset="0"/>
                <a:cs typeface="Times New Roman" panose="02020603050405020304" pitchFamily="18" charset="0"/>
              </a:rPr>
              <a:t> developed by the water companies in 2020 (</a:t>
            </a:r>
            <a:r>
              <a:rPr lang="en-GB" sz="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Net Zero 2030 </a:t>
            </a:r>
            <a:r>
              <a:rPr lang="en-GB" sz="8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Routemap</a:t>
            </a:r>
            <a:r>
              <a:rPr lang="en-GB" sz="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 | Water UK</a:t>
            </a:r>
            <a:r>
              <a:rPr lang="en-GB" sz="800" kern="100" dirty="0">
                <a:effectLst/>
                <a:latin typeface="Aptos" panose="020B0004020202020204" pitchFamily="34" charset="0"/>
                <a:ea typeface="Aptos" panose="020B0004020202020204" pitchFamily="34" charset="0"/>
                <a:cs typeface="Times New Roman" panose="02020603050405020304" pitchFamily="18" charset="0"/>
              </a:rPr>
              <a:t>), this followed a pledge by water companies in England in 2019 to reach net zero on operational emissions by 2030 as part of a ‘Public Interest Commitment’.</a:t>
            </a:r>
          </a:p>
          <a:p>
            <a:pPr marL="457200" lvl="1" indent="0">
              <a:lnSpc>
                <a:spcPct val="107000"/>
              </a:lnSpc>
              <a:buNone/>
            </a:pPr>
            <a:r>
              <a:rPr lang="en-GB" sz="800" kern="100" dirty="0">
                <a:effectLst/>
                <a:latin typeface="Aptos" panose="020B0004020202020204" pitchFamily="34" charset="0"/>
                <a:ea typeface="Aptos" panose="020B0004020202020204" pitchFamily="34" charset="0"/>
                <a:cs typeface="Times New Roman" panose="02020603050405020304" pitchFamily="18" charset="0"/>
              </a:rPr>
              <a:t>In PR24, Ofwat introduced a common performance commitment which requires companies to achieve a % reduction in operational GHGs in AMP8 (2025-30).</a:t>
            </a:r>
          </a:p>
          <a:p>
            <a:pPr marL="457200" lvl="1" indent="0">
              <a:lnSpc>
                <a:spcPct val="107000"/>
              </a:lnSpc>
              <a:spcAft>
                <a:spcPts val="800"/>
              </a:spcAft>
              <a:buNone/>
            </a:pPr>
            <a:r>
              <a:rPr lang="en-GB" sz="800" kern="100" dirty="0">
                <a:effectLst/>
                <a:latin typeface="Aptos" panose="020B0004020202020204" pitchFamily="34" charset="0"/>
                <a:ea typeface="Aptos" panose="020B0004020202020204" pitchFamily="34" charset="0"/>
                <a:cs typeface="Times New Roman" panose="02020603050405020304" pitchFamily="18" charset="0"/>
              </a:rPr>
              <a:t>Three companies also have bespoke performance commitments relating to capital carbon – Severn Trent Water (</a:t>
            </a:r>
            <a:r>
              <a:rPr lang="en-GB" sz="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Microsoft Word - SVE Capital carbon _ FD bespoke PC definition.docx</a:t>
            </a:r>
            <a:r>
              <a:rPr lang="en-GB" sz="800" kern="100" dirty="0">
                <a:effectLst/>
                <a:latin typeface="Aptos" panose="020B0004020202020204" pitchFamily="34" charset="0"/>
                <a:ea typeface="Aptos" panose="020B0004020202020204" pitchFamily="34" charset="0"/>
                <a:cs typeface="Times New Roman" panose="02020603050405020304" pitchFamily="18" charset="0"/>
              </a:rPr>
              <a:t>) and embodied GHG emissions – South West Water (</a:t>
            </a:r>
            <a:r>
              <a:rPr lang="en-GB" sz="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Microsoft Word - SWB Embodied Greenhouse Gas Emissions.docx</a:t>
            </a:r>
            <a:r>
              <a:rPr lang="en-GB" sz="800" kern="100" dirty="0">
                <a:effectLst/>
                <a:latin typeface="Aptos" panose="020B0004020202020204" pitchFamily="34" charset="0"/>
                <a:ea typeface="Aptos" panose="020B0004020202020204" pitchFamily="34" charset="0"/>
                <a:cs typeface="Times New Roman" panose="02020603050405020304" pitchFamily="18" charset="0"/>
              </a:rPr>
              <a:t>) and United Utilities (</a:t>
            </a:r>
            <a:r>
              <a:rPr lang="en-GB" sz="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Microsoft Word - UUW Embodied greenhouse gas emissions _ FD bespoke PC definition.docx</a:t>
            </a:r>
            <a:r>
              <a:rPr lang="en-GB" sz="800" kern="100" dirty="0">
                <a:effectLst/>
                <a:latin typeface="Aptos" panose="020B0004020202020204" pitchFamily="34" charset="0"/>
                <a:ea typeface="Aptos" panose="020B0004020202020204" pitchFamily="34" charset="0"/>
                <a:cs typeface="Times New Roman" panose="02020603050405020304" pitchFamily="18" charset="0"/>
              </a:rPr>
              <a:t>).</a:t>
            </a:r>
          </a:p>
          <a:p>
            <a:r>
              <a:rPr lang="en-GB" dirty="0"/>
              <a:t>
Original Content:
Water Industry Net Zero: Impacts on National Water Availability
</a:t>
            </a:r>
          </a:p>
        </p:txBody>
      </p:sp>
      <p:sp>
        <p:nvSpPr>
          <p:cNvPr id="4" name="Slide Number Placeholder 3"/>
          <p:cNvSpPr>
            <a:spLocks noGrp="1"/>
          </p:cNvSpPr>
          <p:nvPr>
            <p:ph type="sldNum" sz="quarter" idx="5"/>
          </p:nvPr>
        </p:nvSpPr>
        <p:spPr/>
        <p:txBody>
          <a:bodyPr/>
          <a:lstStyle/>
          <a:p>
            <a:fld id="{77160270-B91B-F943-996A-5642B4602F52}" type="slidenum">
              <a:rPr lang="en-GB" smtClean="0"/>
              <a:t>14</a:t>
            </a:fld>
            <a:endParaRPr lang="en-GB" dirty="0"/>
          </a:p>
        </p:txBody>
      </p:sp>
    </p:spTree>
    <p:extLst>
      <p:ext uri="{BB962C8B-B14F-4D97-AF65-F5344CB8AC3E}">
        <p14:creationId xmlns:p14="http://schemas.microsoft.com/office/powerpoint/2010/main" val="599957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223F0-A58B-DF76-684E-D6C128C0E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602A2-F16E-80EF-E3A0-7B42E4785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B042A3-0584-9579-7AFD-DA671267B18C}"/>
              </a:ext>
            </a:extLst>
          </p:cNvPr>
          <p:cNvSpPr>
            <a:spLocks noGrp="1"/>
          </p:cNvSpPr>
          <p:nvPr>
            <p:ph type="body" idx="1"/>
          </p:nvPr>
        </p:nvSpPr>
        <p:spPr/>
        <p:txBody>
          <a:bodyPr/>
          <a:lstStyle/>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Direct Emissions Reduction</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Process Optimization</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Treatment efficiency improvements</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Reduced chemical usage</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Energy optimization</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Infrastructure Updates</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Renewable Energy Integration</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On-site Generation</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Energy Storage</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Nature-Based Solutions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Catchment Management</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Carbon Sequestration</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Efficiency Improvements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Water Conservation</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Demand reduction</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Leakage control</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Recycling/reuse</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Energy Optimization</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Alternative Sources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Water Reuse</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Desalination</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System Integration</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Circular Economy</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Cross-sector Planning</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Regulatory Framework</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Integrated Planning</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Cross-sector coordination</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Long-term forecasting</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Risk assessment</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Standards Development</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Investment Support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Infrastructure Funding</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Research &amp; Development</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Stakeholder Engagement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Public Awareness</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Industry Collaboration</a:t>
            </a: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dirty="0"/>
          </a:p>
        </p:txBody>
      </p:sp>
      <p:sp>
        <p:nvSpPr>
          <p:cNvPr id="4" name="Slide Number Placeholder 3">
            <a:extLst>
              <a:ext uri="{FF2B5EF4-FFF2-40B4-BE49-F238E27FC236}">
                <a16:creationId xmlns:a16="http://schemas.microsoft.com/office/drawing/2014/main" id="{EF977740-B920-40A9-86DE-3FE8969AF9B3}"/>
              </a:ext>
            </a:extLst>
          </p:cNvPr>
          <p:cNvSpPr>
            <a:spLocks noGrp="1"/>
          </p:cNvSpPr>
          <p:nvPr>
            <p:ph type="sldNum" sz="quarter" idx="5"/>
          </p:nvPr>
        </p:nvSpPr>
        <p:spPr/>
        <p:txBody>
          <a:bodyPr/>
          <a:lstStyle/>
          <a:p>
            <a:fld id="{77160270-B91B-F943-996A-5642B4602F52}" type="slidenum">
              <a:rPr lang="en-GB" smtClean="0"/>
              <a:t>15</a:t>
            </a:fld>
            <a:endParaRPr lang="en-GB" dirty="0"/>
          </a:p>
        </p:txBody>
      </p:sp>
    </p:spTree>
    <p:extLst>
      <p:ext uri="{BB962C8B-B14F-4D97-AF65-F5344CB8AC3E}">
        <p14:creationId xmlns:p14="http://schemas.microsoft.com/office/powerpoint/2010/main" val="3448964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9B125-C985-B2F7-2500-7C73047C0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C2C30-F93E-B27F-4585-B06F72C35B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EB510-7276-7716-182A-567F6344073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FEFFBF-D16C-8196-119C-6E43DC0A6F7A}"/>
              </a:ext>
            </a:extLst>
          </p:cNvPr>
          <p:cNvSpPr>
            <a:spLocks noGrp="1"/>
          </p:cNvSpPr>
          <p:nvPr>
            <p:ph type="sldNum" sz="quarter" idx="5"/>
          </p:nvPr>
        </p:nvSpPr>
        <p:spPr/>
        <p:txBody>
          <a:bodyPr/>
          <a:lstStyle/>
          <a:p>
            <a:fld id="{77160270-B91B-F943-996A-5642B4602F52}" type="slidenum">
              <a:rPr lang="en-GB" smtClean="0"/>
              <a:t>16</a:t>
            </a:fld>
            <a:endParaRPr lang="en-GB" dirty="0"/>
          </a:p>
        </p:txBody>
      </p:sp>
    </p:spTree>
    <p:extLst>
      <p:ext uri="{BB962C8B-B14F-4D97-AF65-F5344CB8AC3E}">
        <p14:creationId xmlns:p14="http://schemas.microsoft.com/office/powerpoint/2010/main" val="3284159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4D3B9-D429-110C-855B-D423D234A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E1237-87D4-40FD-4F1F-E9B285EF8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AD1E4-3984-4634-FADE-D31E78682089}"/>
              </a:ext>
            </a:extLst>
          </p:cNvPr>
          <p:cNvSpPr>
            <a:spLocks noGrp="1"/>
          </p:cNvSpPr>
          <p:nvPr>
            <p:ph type="body" idx="1"/>
          </p:nvPr>
        </p:nvSpPr>
        <p:spPr/>
        <p:txBody>
          <a:bodyPr/>
          <a:lstStyle/>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Direct Emissions Reduction</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Process Optimization</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Treatment efficiency improvements</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Reduced chemical usage</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Energy optimization</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Infrastructure Updates</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Renewable Energy Integration</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On-site Generation</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Energy Storage</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Nature-Based Solutions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Catchment Management</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Carbon Sequestration</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Efficiency Improvements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Water Conservation</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Demand reduction</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Leakage control</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Recycling/reuse</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Energy Optimization</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Alternative Sources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Water Reuse</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Desalination</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System Integration</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Circular Economy</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Cross-sector Planning</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Regulatory Framework</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Integrated Planning</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Cross-sector coordination</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Long-term forecasting</a:t>
            </a:r>
          </a:p>
          <a:p>
            <a:pPr marL="1143000" lvl="2" indent="-228600">
              <a:lnSpc>
                <a:spcPct val="107000"/>
              </a:lnSpc>
              <a:spcAft>
                <a:spcPts val="800"/>
              </a:spcAft>
              <a:buFont typeface="Wingdings" panose="05000000000000000000" pitchFamily="2" charset="2"/>
              <a:buChar char=""/>
              <a:tabLst>
                <a:tab pos="13716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Risk assessment</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Standards Development</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Investment Support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Infrastructure Funding</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Research &amp; Development</a:t>
            </a: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Stakeholder Engagement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Public Awareness</a:t>
            </a:r>
          </a:p>
          <a:p>
            <a:pPr marL="742950" lvl="1" indent="-285750">
              <a:lnSpc>
                <a:spcPct val="107000"/>
              </a:lnSpc>
              <a:spcAft>
                <a:spcPts val="800"/>
              </a:spcAft>
              <a:buFont typeface="Wingdings" panose="05000000000000000000" pitchFamily="2" charset="2"/>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Industry Collaboration</a:t>
            </a: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dirty="0"/>
          </a:p>
        </p:txBody>
      </p:sp>
      <p:sp>
        <p:nvSpPr>
          <p:cNvPr id="4" name="Slide Number Placeholder 3">
            <a:extLst>
              <a:ext uri="{FF2B5EF4-FFF2-40B4-BE49-F238E27FC236}">
                <a16:creationId xmlns:a16="http://schemas.microsoft.com/office/drawing/2014/main" id="{99B8FB2C-50FA-FC97-3266-093403B33FA8}"/>
              </a:ext>
            </a:extLst>
          </p:cNvPr>
          <p:cNvSpPr>
            <a:spLocks noGrp="1"/>
          </p:cNvSpPr>
          <p:nvPr>
            <p:ph type="sldNum" sz="quarter" idx="5"/>
          </p:nvPr>
        </p:nvSpPr>
        <p:spPr/>
        <p:txBody>
          <a:bodyPr/>
          <a:lstStyle/>
          <a:p>
            <a:fld id="{77160270-B91B-F943-996A-5642B4602F52}" type="slidenum">
              <a:rPr lang="en-GB" smtClean="0"/>
              <a:t>17</a:t>
            </a:fld>
            <a:endParaRPr lang="en-GB" dirty="0"/>
          </a:p>
        </p:txBody>
      </p:sp>
    </p:spTree>
    <p:extLst>
      <p:ext uri="{BB962C8B-B14F-4D97-AF65-F5344CB8AC3E}">
        <p14:creationId xmlns:p14="http://schemas.microsoft.com/office/powerpoint/2010/main" val="593986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160270-B91B-F943-996A-5642B4602F52}" type="slidenum">
              <a:rPr lang="en-GB" smtClean="0"/>
              <a:t>18</a:t>
            </a:fld>
            <a:endParaRPr lang="en-GB" dirty="0"/>
          </a:p>
        </p:txBody>
      </p:sp>
    </p:spTree>
    <p:extLst>
      <p:ext uri="{BB962C8B-B14F-4D97-AF65-F5344CB8AC3E}">
        <p14:creationId xmlns:p14="http://schemas.microsoft.com/office/powerpoint/2010/main" val="1434834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91877-165C-73FB-2D70-E82F0DC3F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D2CC4-B374-2E85-8217-984F12D54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9569C-928D-2860-DF0B-49CB4B4E0D4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085C9E6-0015-9896-6915-5A9DBE5A453A}"/>
              </a:ext>
            </a:extLst>
          </p:cNvPr>
          <p:cNvSpPr>
            <a:spLocks noGrp="1"/>
          </p:cNvSpPr>
          <p:nvPr>
            <p:ph type="sldNum" sz="quarter" idx="5"/>
          </p:nvPr>
        </p:nvSpPr>
        <p:spPr/>
        <p:txBody>
          <a:bodyPr/>
          <a:lstStyle/>
          <a:p>
            <a:fld id="{77160270-B91B-F943-996A-5642B4602F52}" type="slidenum">
              <a:rPr lang="en-GB" smtClean="0"/>
              <a:t>19</a:t>
            </a:fld>
            <a:endParaRPr lang="en-GB" dirty="0"/>
          </a:p>
        </p:txBody>
      </p:sp>
    </p:spTree>
    <p:extLst>
      <p:ext uri="{BB962C8B-B14F-4D97-AF65-F5344CB8AC3E}">
        <p14:creationId xmlns:p14="http://schemas.microsoft.com/office/powerpoint/2010/main" val="4226282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4221F-DED0-B9D4-CDAC-B938896E5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33C52-798F-543A-7C2B-8C78875D3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2BBE8F-9AE2-93D0-65C2-79E9DAF1FAA4}"/>
              </a:ext>
            </a:extLst>
          </p:cNvPr>
          <p:cNvSpPr>
            <a:spLocks noGrp="1"/>
          </p:cNvSpPr>
          <p:nvPr>
            <p:ph type="body" idx="1"/>
          </p:nvPr>
        </p:nvSpPr>
        <p:spPr/>
        <p:txBody>
          <a:bodyPr/>
          <a:lstStyle/>
          <a:p>
            <a:r>
              <a:rPr lang="en-GB" dirty="0"/>
              <a:t>This slide covers agricultural adaptation strategies, focusing on biofuel production and sustainable farming. Key points include crop irrigation demands, land use changes, watershed impacts, irrigation efficiency, soil carbon sequestration, and water retention changes.</a:t>
            </a:r>
          </a:p>
        </p:txBody>
      </p:sp>
      <p:sp>
        <p:nvSpPr>
          <p:cNvPr id="4" name="Slide Number Placeholder 3">
            <a:extLst>
              <a:ext uri="{FF2B5EF4-FFF2-40B4-BE49-F238E27FC236}">
                <a16:creationId xmlns:a16="http://schemas.microsoft.com/office/drawing/2014/main" id="{18414E0C-085D-8685-FB43-1E820BFE720E}"/>
              </a:ext>
            </a:extLst>
          </p:cNvPr>
          <p:cNvSpPr>
            <a:spLocks noGrp="1"/>
          </p:cNvSpPr>
          <p:nvPr>
            <p:ph type="sldNum" sz="quarter" idx="5"/>
          </p:nvPr>
        </p:nvSpPr>
        <p:spPr/>
        <p:txBody>
          <a:bodyPr/>
          <a:lstStyle/>
          <a:p>
            <a:fld id="{77160270-B91B-F943-996A-5642B4602F52}" type="slidenum">
              <a:rPr lang="en-GB" smtClean="0"/>
              <a:t>20</a:t>
            </a:fld>
            <a:endParaRPr lang="en-GB" dirty="0"/>
          </a:p>
        </p:txBody>
      </p:sp>
    </p:spTree>
    <p:extLst>
      <p:ext uri="{BB962C8B-B14F-4D97-AF65-F5344CB8AC3E}">
        <p14:creationId xmlns:p14="http://schemas.microsoft.com/office/powerpoint/2010/main" val="352922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79541-AB09-C0F2-0770-0129CE938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5138D-536A-DAC2-3918-F867B64C2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3007E-DD6B-67C7-DAEF-4B6ADF8CB4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7290F7-82E4-2A1B-E055-B579DB0982F5}"/>
              </a:ext>
            </a:extLst>
          </p:cNvPr>
          <p:cNvSpPr>
            <a:spLocks noGrp="1"/>
          </p:cNvSpPr>
          <p:nvPr>
            <p:ph type="sldNum" sz="quarter" idx="5"/>
          </p:nvPr>
        </p:nvSpPr>
        <p:spPr/>
        <p:txBody>
          <a:bodyPr/>
          <a:lstStyle/>
          <a:p>
            <a:fld id="{77160270-B91B-F943-996A-5642B4602F52}" type="slidenum">
              <a:rPr lang="en-GB" smtClean="0"/>
              <a:t>21</a:t>
            </a:fld>
            <a:endParaRPr lang="en-GB" dirty="0"/>
          </a:p>
        </p:txBody>
      </p:sp>
    </p:spTree>
    <p:extLst>
      <p:ext uri="{BB962C8B-B14F-4D97-AF65-F5344CB8AC3E}">
        <p14:creationId xmlns:p14="http://schemas.microsoft.com/office/powerpoint/2010/main" val="2176222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57E17-F743-AC07-B6D8-68C197A381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FBA4E-F996-22D9-64F7-804D1139D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BB0A2-A3A0-1B5C-B6ED-78F72E2B8E4B}"/>
              </a:ext>
            </a:extLst>
          </p:cNvPr>
          <p:cNvSpPr>
            <a:spLocks noGrp="1"/>
          </p:cNvSpPr>
          <p:nvPr>
            <p:ph type="body" idx="1"/>
          </p:nvPr>
        </p:nvSpPr>
        <p:spPr/>
        <p:txBody>
          <a:bodyPr/>
          <a:lstStyle/>
          <a:p>
            <a:endParaRPr lang="en-GB" sz="900" dirty="0">
              <a:effectLst/>
              <a:latin typeface="Aptos" panose="020B0004020202020204" pitchFamily="34" charset="0"/>
              <a:ea typeface="Aptos" panose="020B0004020202020204" pitchFamily="34" charset="0"/>
              <a:cs typeface="Aptos" panose="020B0004020202020204" pitchFamily="34" charset="0"/>
            </a:endParaRPr>
          </a:p>
          <a:p>
            <a:r>
              <a:rPr lang="en-GB" sz="900" dirty="0">
                <a:effectLst/>
                <a:latin typeface="Aptos" panose="020B0004020202020204" pitchFamily="34" charset="0"/>
                <a:ea typeface="Aptos" panose="020B0004020202020204" pitchFamily="34" charset="0"/>
                <a:cs typeface="Aptos" panose="020B0004020202020204" pitchFamily="34" charset="0"/>
              </a:rPr>
              <a:t>Asset Management</a:t>
            </a:r>
          </a:p>
          <a:p>
            <a:r>
              <a:rPr lang="en-GB" b="0" dirty="0">
                <a:solidFill>
                  <a:schemeClr val="tx1"/>
                </a:solidFill>
              </a:rPr>
              <a:t>Capital programme investment</a:t>
            </a:r>
          </a:p>
          <a:p>
            <a:r>
              <a:rPr lang="en-GB" b="0" dirty="0">
                <a:solidFill>
                  <a:schemeClr val="tx1"/>
                </a:solidFill>
              </a:rPr>
              <a:t>Operational and Maintenance</a:t>
            </a:r>
          </a:p>
          <a:p>
            <a:endParaRPr lang="en-GB" b="0" dirty="0">
              <a:solidFill>
                <a:schemeClr val="tx1"/>
              </a:solidFill>
            </a:endParaRPr>
          </a:p>
          <a:p>
            <a:r>
              <a:rPr lang="en-GB" dirty="0">
                <a:solidFill>
                  <a:srgbClr val="FF0000"/>
                </a:solidFill>
              </a:rPr>
              <a:t>Growth</a:t>
            </a:r>
          </a:p>
          <a:p>
            <a:r>
              <a:rPr lang="en-GB" b="0" dirty="0">
                <a:solidFill>
                  <a:schemeClr val="tx1"/>
                </a:solidFill>
              </a:rPr>
              <a:t>Increase Population</a:t>
            </a:r>
          </a:p>
          <a:p>
            <a:r>
              <a:rPr lang="en-GB" b="0" dirty="0">
                <a:solidFill>
                  <a:schemeClr val="tx1"/>
                </a:solidFill>
              </a:rPr>
              <a:t>Residential and business development</a:t>
            </a:r>
          </a:p>
          <a:p>
            <a:endParaRPr lang="en-GB" b="0" dirty="0">
              <a:solidFill>
                <a:schemeClr val="tx1"/>
              </a:solidFill>
            </a:endParaRPr>
          </a:p>
          <a:p>
            <a:r>
              <a:rPr lang="en-GB" dirty="0">
                <a:solidFill>
                  <a:srgbClr val="FF0000"/>
                </a:solidFill>
              </a:rPr>
              <a:t>Carbon Management </a:t>
            </a:r>
          </a:p>
          <a:p>
            <a:r>
              <a:rPr lang="en-GB" b="0" dirty="0">
                <a:solidFill>
                  <a:schemeClr val="tx1"/>
                </a:solidFill>
              </a:rPr>
              <a:t>PAS 2080:2023 </a:t>
            </a:r>
          </a:p>
          <a:p>
            <a:endParaRPr lang="en-GB" dirty="0"/>
          </a:p>
        </p:txBody>
      </p:sp>
      <p:sp>
        <p:nvSpPr>
          <p:cNvPr id="4" name="Slide Number Placeholder 3">
            <a:extLst>
              <a:ext uri="{FF2B5EF4-FFF2-40B4-BE49-F238E27FC236}">
                <a16:creationId xmlns:a16="http://schemas.microsoft.com/office/drawing/2014/main" id="{0B3E4154-56A5-0334-FA79-05C050989821}"/>
              </a:ext>
            </a:extLst>
          </p:cNvPr>
          <p:cNvSpPr>
            <a:spLocks noGrp="1"/>
          </p:cNvSpPr>
          <p:nvPr>
            <p:ph type="sldNum" sz="quarter" idx="5"/>
          </p:nvPr>
        </p:nvSpPr>
        <p:spPr/>
        <p:txBody>
          <a:bodyPr/>
          <a:lstStyle/>
          <a:p>
            <a:fld id="{77160270-B91B-F943-996A-5642B4602F52}" type="slidenum">
              <a:rPr lang="en-GB" smtClean="0"/>
              <a:t>22</a:t>
            </a:fld>
            <a:endParaRPr lang="en-GB" dirty="0"/>
          </a:p>
        </p:txBody>
      </p:sp>
    </p:spTree>
    <p:extLst>
      <p:ext uri="{BB962C8B-B14F-4D97-AF65-F5344CB8AC3E}">
        <p14:creationId xmlns:p14="http://schemas.microsoft.com/office/powerpoint/2010/main" val="3430003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2BE43-E4B6-FF93-E7C7-B96D1C414F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763B2-A3D6-704E-09CE-DCC74855E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AB82E-C43C-AFEB-ADA2-35EA6C4C895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DA98DC-A4A8-3E2F-DF25-6DED5119ACF2}"/>
              </a:ext>
            </a:extLst>
          </p:cNvPr>
          <p:cNvSpPr>
            <a:spLocks noGrp="1"/>
          </p:cNvSpPr>
          <p:nvPr>
            <p:ph type="sldNum" sz="quarter" idx="5"/>
          </p:nvPr>
        </p:nvSpPr>
        <p:spPr/>
        <p:txBody>
          <a:bodyPr/>
          <a:lstStyle/>
          <a:p>
            <a:fld id="{77160270-B91B-F943-996A-5642B4602F52}" type="slidenum">
              <a:rPr lang="en-GB" smtClean="0"/>
              <a:t>23</a:t>
            </a:fld>
            <a:endParaRPr lang="en-GB" dirty="0"/>
          </a:p>
        </p:txBody>
      </p:sp>
    </p:spTree>
    <p:extLst>
      <p:ext uri="{BB962C8B-B14F-4D97-AF65-F5344CB8AC3E}">
        <p14:creationId xmlns:p14="http://schemas.microsoft.com/office/powerpoint/2010/main" val="291160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85104-80FF-8ADC-7E8F-BBDF0BBB4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6261D-56CB-B7BE-2368-4B81368AD8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582A3-7437-25C1-CBAC-3177C99554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D3714B-5F40-82E2-25AF-D08D682A8C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430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0063D-7221-E2CF-409D-81866DB8F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DC051-0382-94E2-074C-EAE363C1D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EFDBB-A735-BDEA-4273-F333B83784A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7830A46-3CB1-6AA8-B184-4BDE8B4D353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999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2EAF1-E643-CC31-C3C2-37E75D19C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7482F-5235-9756-E9BC-E44E2DAD2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20791-A1EC-16CF-6F63-141AE38744A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5B05E4E-A980-8333-7DAE-0DA0BF703D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753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3A905-78DB-C676-A27B-DF375EBAA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05A79-EF7A-65F0-E1D6-C60649A79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8A2AA-A354-91B0-3817-8A9B6E30D0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AF03BAE-5023-A223-CCDC-7F1FF8B3A7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542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5365-E12B-54A9-BE35-1DCF79697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FF5BF-EC9D-93DE-7048-916A95037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CEA97-75D5-9545-39B9-63EE5DC9C9D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83BC557-EA07-027E-1F01-75D2AF6DD0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831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05A9E-E499-7901-977C-708DCB506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AF82F-1AA3-3F3E-8263-99F8411BE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7068E-135A-210F-EA08-E2436788282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82165C3-E152-987E-7A4B-98B4382BBCF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410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D08F6-D2FE-42AE-5F4A-93352020D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62971-A277-DF04-C747-154C43278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6D361-0453-BA8E-74AB-152B515D8CC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1295873-D587-4F97-7C59-6EF27C62D2A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616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D33A6-CCB0-40B2-6752-DB6554D77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6A64B-0FCB-4F80-E793-72A3F0D4D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D1BBE-C275-EAD5-A984-B2AEAF34B2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AE05990-3DE6-B4A7-4A10-8C5892065C5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821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1E6E1-616C-47F9-193D-1B4982835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D9981-81A6-DF7F-D130-A84C7EE59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C8244A-6A34-B5F3-7652-E1033686998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3B1673-4DBB-C4FB-AEFC-7C3B91295D0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947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E1E35-A9E3-3157-11B1-6B7776005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6D422-63A7-12EE-B32E-AE9141A3D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633BC-4EC1-0C34-E029-134A2C300B9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CFC5181-F496-0959-535A-50AF8EAA97C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43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57F746B-B6D6-49C6-8451-288430D314B9}" type="slidenum">
              <a:rPr lang="en-GB" smtClean="0"/>
              <a:t>4</a:t>
            </a:fld>
            <a:endParaRPr lang="en-GB"/>
          </a:p>
        </p:txBody>
      </p:sp>
    </p:spTree>
    <p:extLst>
      <p:ext uri="{BB962C8B-B14F-4D97-AF65-F5344CB8AC3E}">
        <p14:creationId xmlns:p14="http://schemas.microsoft.com/office/powerpoint/2010/main" val="48852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09C8C-E640-DCDE-CCF5-83782F110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8FF8E-7F62-7280-644C-C641CBABF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C19F9-A1F1-D454-EC9A-10C1971382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329FE33-B027-C7E9-F345-7FDF80A1D7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8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763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54272B-1A14-4FDC-ACFE-1DC3268A0A66}" type="slidenum">
              <a:rPr lang="en-GB" smtClean="0"/>
              <a:t>8</a:t>
            </a:fld>
            <a:endParaRPr lang="en-GB"/>
          </a:p>
        </p:txBody>
      </p:sp>
    </p:spTree>
    <p:extLst>
      <p:ext uri="{BB962C8B-B14F-4D97-AF65-F5344CB8AC3E}">
        <p14:creationId xmlns:p14="http://schemas.microsoft.com/office/powerpoint/2010/main" val="3158042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2FC6F-098E-8392-E892-D67AC54C2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28E54-0D8C-301F-A078-2D9DF90A4C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5A9E6-0071-380E-E355-3574D22D65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34148F7-29FF-DDE3-F10D-FAA822A295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929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357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90EB9-1335-1704-764C-ACAC74924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4D97B-B200-297C-E252-33CE12F10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F847B4-17E3-A9D5-DCDA-E637C10794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43A28AF-EE28-5C33-7361-9E2362D7800E}"/>
              </a:ext>
            </a:extLst>
          </p:cNvPr>
          <p:cNvSpPr>
            <a:spLocks noGrp="1"/>
          </p:cNvSpPr>
          <p:nvPr>
            <p:ph type="sldNum" sz="quarter" idx="5"/>
          </p:nvPr>
        </p:nvSpPr>
        <p:spPr/>
        <p:txBody>
          <a:bodyPr/>
          <a:lstStyle/>
          <a:p>
            <a:fld id="{77160270-B91B-F943-996A-5642B4602F52}" type="slidenum">
              <a:rPr lang="en-GB" smtClean="0"/>
              <a:t>13</a:t>
            </a:fld>
            <a:endParaRPr lang="en-GB" dirty="0"/>
          </a:p>
        </p:txBody>
      </p:sp>
    </p:spTree>
    <p:extLst>
      <p:ext uri="{BB962C8B-B14F-4D97-AF65-F5344CB8AC3E}">
        <p14:creationId xmlns:p14="http://schemas.microsoft.com/office/powerpoint/2010/main" val="2737415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A07EBC5-4080-1670-4BA3-EC5161A2746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
        <p:nvSpPr>
          <p:cNvPr id="2" name="Title 1"/>
          <p:cNvSpPr>
            <a:spLocks noGrp="1"/>
          </p:cNvSpPr>
          <p:nvPr>
            <p:ph type="ctrTitle" hasCustomPrompt="1"/>
          </p:nvPr>
        </p:nvSpPr>
        <p:spPr>
          <a:xfrm>
            <a:off x="340283" y="2886513"/>
            <a:ext cx="5476695" cy="1248291"/>
          </a:xfrm>
        </p:spPr>
        <p:txBody>
          <a:bodyPr anchor="ctr"/>
          <a:lstStyle>
            <a:lvl1pPr algn="l">
              <a:lnSpc>
                <a:spcPct val="75000"/>
              </a:lnSpc>
              <a:defRPr sz="5250" cap="all" spc="0" baseline="0">
                <a:solidFill>
                  <a:schemeClr val="tx1"/>
                </a:solidFill>
              </a:defRPr>
            </a:lvl1pPr>
          </a:lstStyle>
          <a:p>
            <a:r>
              <a:rPr lang="en-GB" dirty="0"/>
              <a:t>Click to edit title style</a:t>
            </a:r>
          </a:p>
        </p:txBody>
      </p:sp>
      <p:sp>
        <p:nvSpPr>
          <p:cNvPr id="9" name="Text Placeholder 8">
            <a:extLst>
              <a:ext uri="{FF2B5EF4-FFF2-40B4-BE49-F238E27FC236}">
                <a16:creationId xmlns:a16="http://schemas.microsoft.com/office/drawing/2014/main" id="{905E279B-52AE-D647-B85A-157AF4C09E70}"/>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dirty="0"/>
              <a:t>CLICK TO EDIT MASTER TEXT STYLES</a:t>
            </a:r>
          </a:p>
        </p:txBody>
      </p:sp>
      <p:sp>
        <p:nvSpPr>
          <p:cNvPr id="6" name="Text Placeholder 5">
            <a:extLst>
              <a:ext uri="{FF2B5EF4-FFF2-40B4-BE49-F238E27FC236}">
                <a16:creationId xmlns:a16="http://schemas.microsoft.com/office/drawing/2014/main" id="{C5350722-5A38-70CC-6633-DA75790A586E}"/>
              </a:ext>
            </a:extLst>
          </p:cNvPr>
          <p:cNvSpPr>
            <a:spLocks noGrp="1"/>
          </p:cNvSpPr>
          <p:nvPr>
            <p:ph type="body" sz="quarter" idx="13"/>
          </p:nvPr>
        </p:nvSpPr>
        <p:spPr>
          <a:xfrm>
            <a:off x="332345" y="6191100"/>
            <a:ext cx="5484634" cy="324000"/>
          </a:xfrm>
          <a:noFill/>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10" name="Picture Placeholder 9">
            <a:extLst>
              <a:ext uri="{FF2B5EF4-FFF2-40B4-BE49-F238E27FC236}">
                <a16:creationId xmlns:a16="http://schemas.microsoft.com/office/drawing/2014/main" id="{8F41D3CF-A8B4-C9A7-5124-83BBE4C3E786}"/>
              </a:ext>
            </a:extLst>
          </p:cNvPr>
          <p:cNvSpPr>
            <a:spLocks noGrp="1"/>
          </p:cNvSpPr>
          <p:nvPr>
            <p:ph type="pic" sz="quarter" idx="11"/>
          </p:nvPr>
        </p:nvSpPr>
        <p:spPr>
          <a:xfrm>
            <a:off x="6096000" y="0"/>
            <a:ext cx="6096000" cy="6858000"/>
          </a:xfrm>
          <a:noFill/>
        </p:spPr>
        <p:txBody>
          <a:bodyPr anchor="ctr"/>
          <a:lstStyle>
            <a:lvl1pPr algn="ctr">
              <a:defRPr>
                <a:solidFill>
                  <a:schemeClr val="tx1"/>
                </a:solidFill>
              </a:defRPr>
            </a:lvl1pPr>
          </a:lstStyle>
          <a:p>
            <a:r>
              <a:rPr lang="en-US"/>
              <a:t>Click icon to add picture</a:t>
            </a:r>
            <a:endParaRPr lang="en-GB" dirty="0"/>
          </a:p>
        </p:txBody>
      </p:sp>
      <p:pic>
        <p:nvPicPr>
          <p:cNvPr id="3" name="Graphic 2">
            <a:extLst>
              <a:ext uri="{FF2B5EF4-FFF2-40B4-BE49-F238E27FC236}">
                <a16:creationId xmlns:a16="http://schemas.microsoft.com/office/drawing/2014/main" id="{433455B9-E010-53C8-0D32-5BE419E93AF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Tree>
    <p:extLst>
      <p:ext uri="{BB962C8B-B14F-4D97-AF65-F5344CB8AC3E}">
        <p14:creationId xmlns:p14="http://schemas.microsoft.com/office/powerpoint/2010/main" val="37848024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Right">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66A86-6960-D449-0CEA-AAAE911728BD}"/>
              </a:ext>
            </a:extLst>
          </p:cNvPr>
          <p:cNvSpPr>
            <a:spLocks noGrp="1"/>
          </p:cNvSpPr>
          <p:nvPr>
            <p:ph type="title"/>
          </p:nvPr>
        </p:nvSpPr>
        <p:spPr>
          <a:xfrm>
            <a:off x="342900" y="1373188"/>
            <a:ext cx="4937125" cy="972000"/>
          </a:xfrm>
        </p:spPr>
        <p:txBody>
          <a:bodyPr/>
          <a:lstStyle/>
          <a:p>
            <a:r>
              <a:rPr lang="en-US"/>
              <a:t>Click to edit Master title style</a:t>
            </a:r>
            <a:endParaRPr lang="en-GB" dirty="0"/>
          </a:p>
        </p:txBody>
      </p:sp>
      <p:sp>
        <p:nvSpPr>
          <p:cNvPr id="6" name="Content Placeholder 5">
            <a:extLst>
              <a:ext uri="{FF2B5EF4-FFF2-40B4-BE49-F238E27FC236}">
                <a16:creationId xmlns:a16="http://schemas.microsoft.com/office/drawing/2014/main" id="{FE2351FD-FE2D-1BBF-33F0-19340A16F18F}"/>
              </a:ext>
            </a:extLst>
          </p:cNvPr>
          <p:cNvSpPr>
            <a:spLocks noGrp="1"/>
          </p:cNvSpPr>
          <p:nvPr>
            <p:ph sz="quarter" idx="18"/>
          </p:nvPr>
        </p:nvSpPr>
        <p:spPr>
          <a:xfrm>
            <a:off x="342900" y="2400300"/>
            <a:ext cx="4937716" cy="3766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Background Picture Placeholder 3">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GB" dirty="0"/>
          </a:p>
        </p:txBody>
      </p:sp>
      <p:sp>
        <p:nvSpPr>
          <p:cNvPr id="7" name="Slide Number Placeholder 6">
            <a:extLst>
              <a:ext uri="{FF2B5EF4-FFF2-40B4-BE49-F238E27FC236}">
                <a16:creationId xmlns:a16="http://schemas.microsoft.com/office/drawing/2014/main" id="{93F6506C-1FA3-581E-2A5F-206FDE58060C}"/>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GB" smtClean="0"/>
              <a:pPr/>
              <a:t>‹#›</a:t>
            </a:fld>
            <a:endParaRPr lang="en-GB"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dirty="0"/>
              <a:t>WSP | Footer goes here | Date</a:t>
            </a:r>
          </a:p>
        </p:txBody>
      </p:sp>
    </p:spTree>
    <p:extLst>
      <p:ext uri="{BB962C8B-B14F-4D97-AF65-F5344CB8AC3E}">
        <p14:creationId xmlns:p14="http://schemas.microsoft.com/office/powerpoint/2010/main" val="6709735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Left">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80ACBA-0354-0A33-8082-507F09EA02C1}"/>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GB" dirty="0"/>
          </a:p>
        </p:txBody>
      </p:sp>
      <p:sp>
        <p:nvSpPr>
          <p:cNvPr id="3" name="Text Placeholder 24">
            <a:extLst>
              <a:ext uri="{FF2B5EF4-FFF2-40B4-BE49-F238E27FC236}">
                <a16:creationId xmlns:a16="http://schemas.microsoft.com/office/drawing/2014/main" id="{378B3444-7F72-C718-8260-6F9A807D686F}"/>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dirty="0"/>
              <a:t>  </a:t>
            </a:r>
          </a:p>
        </p:txBody>
      </p:sp>
      <p:sp>
        <p:nvSpPr>
          <p:cNvPr id="2" name="Title 1">
            <a:extLst>
              <a:ext uri="{FF2B5EF4-FFF2-40B4-BE49-F238E27FC236}">
                <a16:creationId xmlns:a16="http://schemas.microsoft.com/office/drawing/2014/main" id="{B2851B6D-B0CF-571D-E97D-015B7EB230E0}"/>
              </a:ext>
            </a:extLst>
          </p:cNvPr>
          <p:cNvSpPr>
            <a:spLocks noGrp="1"/>
          </p:cNvSpPr>
          <p:nvPr>
            <p:ph type="title"/>
          </p:nvPr>
        </p:nvSpPr>
        <p:spPr>
          <a:xfrm>
            <a:off x="6910388" y="1373188"/>
            <a:ext cx="4938711" cy="972000"/>
          </a:xfrm>
        </p:spPr>
        <p:txBody>
          <a:bodyPr/>
          <a:lstStyle/>
          <a:p>
            <a:r>
              <a:rPr lang="en-US"/>
              <a:t>Click to edit Master title style</a:t>
            </a:r>
            <a:endParaRPr lang="en-GB" dirty="0"/>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GB" smtClean="0"/>
              <a:pPr/>
              <a:t>‹#›</a:t>
            </a:fld>
            <a:endParaRPr lang="en-GB" dirty="0"/>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GB" dirty="0"/>
              <a:t>WSP | Footer goes here | Date</a:t>
            </a:r>
          </a:p>
        </p:txBody>
      </p:sp>
    </p:spTree>
    <p:extLst>
      <p:ext uri="{BB962C8B-B14F-4D97-AF65-F5344CB8AC3E}">
        <p14:creationId xmlns:p14="http://schemas.microsoft.com/office/powerpoint/2010/main" val="30745590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Image Top">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GB" dirty="0"/>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dirty="0"/>
              <a:t>  </a:t>
            </a:r>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GB" dirty="0"/>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dirty="0"/>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dirty="0"/>
              <a:t>WSP | Footer goes here | Date</a:t>
            </a:r>
          </a:p>
        </p:txBody>
      </p:sp>
    </p:spTree>
    <p:extLst>
      <p:ext uri="{BB962C8B-B14F-4D97-AF65-F5344CB8AC3E}">
        <p14:creationId xmlns:p14="http://schemas.microsoft.com/office/powerpoint/2010/main" val="3033590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ull Image">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GB" dirty="0"/>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GB" dirty="0"/>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GB" smtClean="0"/>
              <a:pPr/>
              <a:t>‹#›</a:t>
            </a:fld>
            <a:endParaRPr lang="en-GB" dirty="0"/>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GB" dirty="0"/>
              <a:t>WSP | Footer goes here | Date</a:t>
            </a:r>
          </a:p>
        </p:txBody>
      </p:sp>
    </p:spTree>
    <p:extLst>
      <p:ext uri="{BB962C8B-B14F-4D97-AF65-F5344CB8AC3E}">
        <p14:creationId xmlns:p14="http://schemas.microsoft.com/office/powerpoint/2010/main" val="13474639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ur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C014-6AE0-EDD0-46E5-FDE1863D735E}"/>
              </a:ext>
            </a:extLst>
          </p:cNvPr>
          <p:cNvSpPr>
            <a:spLocks noGrp="1"/>
          </p:cNvSpPr>
          <p:nvPr>
            <p:ph type="title"/>
          </p:nvPr>
        </p:nvSpPr>
        <p:spPr>
          <a:xfrm>
            <a:off x="342900" y="1270000"/>
            <a:ext cx="11506199" cy="972000"/>
          </a:xfrm>
        </p:spPr>
        <p:txBody>
          <a:bodyPr/>
          <a:lstStyle/>
          <a:p>
            <a:r>
              <a:rPr lang="en-US"/>
              <a:t>Click to edit Master title style</a:t>
            </a:r>
            <a:endParaRPr lang="en-GB" dirty="0"/>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GB" dirty="0"/>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06741"/>
            <a:ext cx="2621067"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GB" dirty="0"/>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3303589" y="4306741"/>
            <a:ext cx="2617464"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GB" dirty="0"/>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06741"/>
            <a:ext cx="2619295"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GB" dirty="0"/>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9230866" y="4306741"/>
            <a:ext cx="2619295" cy="1851026"/>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dirty="0"/>
              <a:t>WSP | Footer goes here | Date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dirty="0"/>
          </a:p>
        </p:txBody>
      </p:sp>
    </p:spTree>
    <p:extLst>
      <p:ext uri="{BB962C8B-B14F-4D97-AF65-F5344CB8AC3E}">
        <p14:creationId xmlns:p14="http://schemas.microsoft.com/office/powerpoint/2010/main" val="1137768"/>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x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60F7-3698-BF02-027A-B8691F7F5FE6}"/>
              </a:ext>
            </a:extLst>
          </p:cNvPr>
          <p:cNvSpPr>
            <a:spLocks noGrp="1"/>
          </p:cNvSpPr>
          <p:nvPr>
            <p:ph type="title"/>
          </p:nvPr>
        </p:nvSpPr>
        <p:spPr>
          <a:xfrm>
            <a:off x="342900" y="1270000"/>
            <a:ext cx="11506199" cy="972000"/>
          </a:xfrm>
        </p:spPr>
        <p:txBody>
          <a:bodyPr/>
          <a:lstStyle/>
          <a:p>
            <a:r>
              <a:rPr lang="en-US"/>
              <a:t>Click to edit Master title style</a:t>
            </a:r>
            <a:endParaRPr lang="en-GB" dirty="0"/>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1635474" cy="1372959"/>
          </a:xfrm>
          <a:noFill/>
        </p:spPr>
        <p:txBody>
          <a:bodyPr anchor="b"/>
          <a:lstStyle>
            <a:lvl1pPr algn="ctr">
              <a:defRPr>
                <a:solidFill>
                  <a:schemeClr val="tx1"/>
                </a:solidFill>
              </a:defRPr>
            </a:lvl1pPr>
          </a:lstStyle>
          <a:p>
            <a:r>
              <a:rPr lang="en-US"/>
              <a:t>Click icon to add picture</a:t>
            </a:r>
            <a:endParaRPr lang="en-GB" dirty="0"/>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6">
            <a:extLst>
              <a:ext uri="{FF2B5EF4-FFF2-40B4-BE49-F238E27FC236}">
                <a16:creationId xmlns:a16="http://schemas.microsoft.com/office/drawing/2014/main" id="{8C903D41-3A63-4C1C-7220-484463B02134}"/>
              </a:ext>
            </a:extLst>
          </p:cNvPr>
          <p:cNvSpPr>
            <a:spLocks noGrp="1"/>
          </p:cNvSpPr>
          <p:nvPr>
            <p:ph type="pic" sz="quarter" idx="21"/>
          </p:nvPr>
        </p:nvSpPr>
        <p:spPr>
          <a:xfrm>
            <a:off x="2315103" y="2743199"/>
            <a:ext cx="1635474" cy="1372959"/>
          </a:xfrm>
          <a:noFill/>
        </p:spPr>
        <p:txBody>
          <a:bodyPr anchor="b"/>
          <a:lstStyle>
            <a:lvl1pPr algn="ctr">
              <a:defRPr>
                <a:solidFill>
                  <a:schemeClr val="tx1"/>
                </a:solidFill>
              </a:defRPr>
            </a:lvl1pPr>
          </a:lstStyle>
          <a:p>
            <a:r>
              <a:rPr lang="en-US"/>
              <a:t>Click icon to add picture</a:t>
            </a:r>
            <a:endParaRPr lang="en-GB" dirty="0"/>
          </a:p>
        </p:txBody>
      </p:sp>
      <p:sp>
        <p:nvSpPr>
          <p:cNvPr id="19" name="Text Placeholder 15">
            <a:extLst>
              <a:ext uri="{FF2B5EF4-FFF2-40B4-BE49-F238E27FC236}">
                <a16:creationId xmlns:a16="http://schemas.microsoft.com/office/drawing/2014/main" id="{6B6AB55B-6C6F-2BCE-35FD-F6AD9943AC93}"/>
              </a:ext>
            </a:extLst>
          </p:cNvPr>
          <p:cNvSpPr>
            <a:spLocks noGrp="1"/>
          </p:cNvSpPr>
          <p:nvPr>
            <p:ph type="body" sz="quarter" idx="31"/>
          </p:nvPr>
        </p:nvSpPr>
        <p:spPr>
          <a:xfrm>
            <a:off x="2315103"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4288997" y="2743199"/>
            <a:ext cx="1635474" cy="1372959"/>
          </a:xfrm>
          <a:noFill/>
        </p:spPr>
        <p:txBody>
          <a:bodyPr anchor="b"/>
          <a:lstStyle>
            <a:lvl1pPr algn="ctr">
              <a:defRPr>
                <a:solidFill>
                  <a:schemeClr val="tx1"/>
                </a:solidFill>
              </a:defRPr>
            </a:lvl1pPr>
          </a:lstStyle>
          <a:p>
            <a:r>
              <a:rPr lang="en-US"/>
              <a:t>Click icon to add picture</a:t>
            </a:r>
            <a:endParaRPr lang="en-GB" dirty="0"/>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4288997"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1635474" cy="1372959"/>
          </a:xfrm>
          <a:noFill/>
        </p:spPr>
        <p:txBody>
          <a:bodyPr anchor="b"/>
          <a:lstStyle>
            <a:lvl1pPr algn="ctr">
              <a:defRPr>
                <a:solidFill>
                  <a:schemeClr val="tx1"/>
                </a:solidFill>
              </a:defRPr>
            </a:lvl1pPr>
          </a:lstStyle>
          <a:p>
            <a:r>
              <a:rPr lang="en-US"/>
              <a:t>Click icon to add picture</a:t>
            </a:r>
            <a:endParaRPr lang="en-GB" dirty="0"/>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A51B3833-10C6-CAA5-FBA5-5C579BA99F2A}"/>
              </a:ext>
            </a:extLst>
          </p:cNvPr>
          <p:cNvSpPr>
            <a:spLocks noGrp="1"/>
          </p:cNvSpPr>
          <p:nvPr>
            <p:ph type="pic" sz="quarter" idx="27"/>
          </p:nvPr>
        </p:nvSpPr>
        <p:spPr>
          <a:xfrm>
            <a:off x="8241424" y="2743199"/>
            <a:ext cx="1635474" cy="1372959"/>
          </a:xfrm>
          <a:noFill/>
        </p:spPr>
        <p:txBody>
          <a:bodyPr anchor="b"/>
          <a:lstStyle>
            <a:lvl1pPr algn="ctr">
              <a:defRPr>
                <a:solidFill>
                  <a:schemeClr val="tx1"/>
                </a:solidFill>
              </a:defRPr>
            </a:lvl1pPr>
          </a:lstStyle>
          <a:p>
            <a:r>
              <a:rPr lang="en-US"/>
              <a:t>Click icon to add picture</a:t>
            </a:r>
            <a:endParaRPr lang="en-GB" dirty="0"/>
          </a:p>
        </p:txBody>
      </p:sp>
      <p:sp>
        <p:nvSpPr>
          <p:cNvPr id="22" name="Text Placeholder 15">
            <a:extLst>
              <a:ext uri="{FF2B5EF4-FFF2-40B4-BE49-F238E27FC236}">
                <a16:creationId xmlns:a16="http://schemas.microsoft.com/office/drawing/2014/main" id="{06306560-C9B2-B79F-457A-7ACA07085CD1}"/>
              </a:ext>
            </a:extLst>
          </p:cNvPr>
          <p:cNvSpPr>
            <a:spLocks noGrp="1"/>
          </p:cNvSpPr>
          <p:nvPr>
            <p:ph type="body" sz="quarter" idx="34"/>
          </p:nvPr>
        </p:nvSpPr>
        <p:spPr>
          <a:xfrm>
            <a:off x="8241424"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10218106" y="2743199"/>
            <a:ext cx="1635474" cy="1372959"/>
          </a:xfrm>
          <a:noFill/>
        </p:spPr>
        <p:txBody>
          <a:bodyPr anchor="b"/>
          <a:lstStyle>
            <a:lvl1pPr algn="ctr">
              <a:defRPr>
                <a:solidFill>
                  <a:schemeClr val="tx1"/>
                </a:solidFill>
              </a:defRPr>
            </a:lvl1pPr>
          </a:lstStyle>
          <a:p>
            <a:r>
              <a:rPr lang="en-US"/>
              <a:t>Click icon to add picture</a:t>
            </a:r>
            <a:endParaRPr lang="en-GB" dirty="0"/>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10218106"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11205327" y="6407378"/>
            <a:ext cx="643773" cy="107722"/>
          </a:xfrm>
        </p:spPr>
        <p:txBody>
          <a:bodyPr/>
          <a:lstStyle/>
          <a:p>
            <a:fld id="{91D568E7-61F5-D04E-995D-81EF41C01A2A}" type="slidenum">
              <a:rPr lang="en-GB" smtClean="0"/>
              <a:t>‹#›</a:t>
            </a:fld>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dirty="0"/>
              <a:t>WSP | Footer goes here | Date</a:t>
            </a:r>
          </a:p>
        </p:txBody>
      </p:sp>
    </p:spTree>
    <p:extLst>
      <p:ext uri="{BB962C8B-B14F-4D97-AF65-F5344CB8AC3E}">
        <p14:creationId xmlns:p14="http://schemas.microsoft.com/office/powerpoint/2010/main" val="2547566368"/>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m (x4)">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GB" dirty="0"/>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dirty="0"/>
              <a:t>Click to add </a:t>
            </a:r>
            <a:br>
              <a:rPr lang="en-GB" dirty="0"/>
            </a:br>
            <a:r>
              <a:rPr lang="en-GB" dirty="0"/>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Name Surname</a:t>
            </a:r>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Add text</a:t>
            </a:r>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dirty="0"/>
              <a:t>Click to add </a:t>
            </a:r>
            <a:br>
              <a:rPr lang="en-GB" dirty="0"/>
            </a:br>
            <a:r>
              <a:rPr lang="en-GB" dirty="0"/>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Name Surname</a:t>
            </a:r>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Add text</a:t>
            </a:r>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dirty="0"/>
              <a:t>Click to add </a:t>
            </a:r>
            <a:br>
              <a:rPr lang="en-GB" dirty="0"/>
            </a:br>
            <a:r>
              <a:rPr lang="en-GB" dirty="0"/>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Name Surname</a:t>
            </a:r>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Add text</a:t>
            </a:r>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dirty="0"/>
              <a:t>Click to add </a:t>
            </a:r>
            <a:br>
              <a:rPr lang="en-GB" dirty="0"/>
            </a:br>
            <a:r>
              <a:rPr lang="en-GB" dirty="0"/>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Name Surname</a:t>
            </a:r>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Add text</a:t>
            </a:r>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WSP | Footer goes here | Date</a:t>
            </a:r>
          </a:p>
        </p:txBody>
      </p:sp>
    </p:spTree>
    <p:extLst>
      <p:ext uri="{BB962C8B-B14F-4D97-AF65-F5344CB8AC3E}">
        <p14:creationId xmlns:p14="http://schemas.microsoft.com/office/powerpoint/2010/main" val="1984419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x1)">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lvl1pPr>
          </a:lstStyle>
          <a:p>
            <a:r>
              <a:rPr lang="en-GB" dirty="0"/>
              <a:t>Name</a:t>
            </a:r>
            <a:br>
              <a:rPr lang="en-GB" dirty="0"/>
            </a:br>
            <a:r>
              <a:rPr lang="en-GB" dirty="0"/>
              <a:t>Surname</a:t>
            </a:r>
          </a:p>
        </p:txBody>
      </p:sp>
      <p:sp>
        <p:nvSpPr>
          <p:cNvPr id="52" name="Text Placeholder 51">
            <a:extLst>
              <a:ext uri="{FF2B5EF4-FFF2-40B4-BE49-F238E27FC236}">
                <a16:creationId xmlns:a16="http://schemas.microsoft.com/office/drawing/2014/main" id="{1E9CB78D-34B8-45C4-C11C-EAF51C5454C8}"/>
              </a:ext>
            </a:extLst>
          </p:cNvPr>
          <p:cNvSpPr>
            <a:spLocks noGrp="1"/>
          </p:cNvSpPr>
          <p:nvPr>
            <p:ph type="body" sz="quarter" idx="27"/>
          </p:nvPr>
        </p:nvSpPr>
        <p:spPr>
          <a:xfrm>
            <a:off x="8238074" y="4352926"/>
            <a:ext cx="3611026" cy="1851024"/>
          </a:xfrm>
        </p:spPr>
        <p:txBody>
          <a:bodyPr/>
          <a:lstStyle>
            <a:lvl2pPr marL="226800" indent="-226800">
              <a:defRPr/>
            </a:lvl2pPr>
            <a:lvl3pPr marL="453600" indent="-226800">
              <a:defRPr/>
            </a:lvl3pPr>
            <a:lvl4pPr marL="680400" indent="-226800">
              <a:defRPr/>
            </a:lvl4pPr>
            <a:lvl5pPr marL="907200" indent="-226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Picture Placeholder 3">
            <a:extLst>
              <a:ext uri="{FF2B5EF4-FFF2-40B4-BE49-F238E27FC236}">
                <a16:creationId xmlns:a16="http://schemas.microsoft.com/office/drawing/2014/main" id="{D79AD20B-1215-4D52-70E0-79FBD9111220}"/>
              </a:ext>
              <a:ext uri="{C183D7F6-B498-43B3-948B-1728B52AA6E4}">
                <adec:decorative xmlns:adec="http://schemas.microsoft.com/office/drawing/2017/decorative" val="0"/>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GB" dirty="0"/>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lvl1pPr>
              <a:defRPr>
                <a:solidFill>
                  <a:schemeClr val="bg1"/>
                </a:solidFill>
              </a:defRPr>
            </a:lvl1pPr>
          </a:lstStyle>
          <a:p>
            <a:r>
              <a:rPr lang="en-GB" dirty="0"/>
              <a:t>WSP | Footer goes here | Date</a:t>
            </a:r>
          </a:p>
        </p:txBody>
      </p:sp>
      <p:pic>
        <p:nvPicPr>
          <p:cNvPr id="2" name="Graphic 1">
            <a:extLst>
              <a:ext uri="{FF2B5EF4-FFF2-40B4-BE49-F238E27FC236}">
                <a16:creationId xmlns:a16="http://schemas.microsoft.com/office/drawing/2014/main" id="{E2FA173A-5DD3-09E2-673F-94173F0A9DC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3358844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Project 1">
    <p:bg>
      <p:bgRef idx="1001">
        <a:schemeClr val="bg1"/>
      </p:bgRef>
    </p:bg>
    <p:spTree>
      <p:nvGrpSpPr>
        <p:cNvPr id="1" name=""/>
        <p:cNvGrpSpPr/>
        <p:nvPr/>
      </p:nvGrpSpPr>
      <p:grpSpPr>
        <a:xfrm>
          <a:off x="0" y="0"/>
          <a:ext cx="0" cy="0"/>
          <a:chOff x="0" y="0"/>
          <a:chExt cx="0" cy="0"/>
        </a:xfrm>
      </p:grpSpPr>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dirty="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dirty="0"/>
          </a:p>
        </p:txBody>
      </p:sp>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GB" dirty="0"/>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dirty="0"/>
              <a:t>  </a:t>
            </a:r>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dirty="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chemeClr val="accent1"/>
          </a:solidFill>
          <a:ln w="12700" cap="flat">
            <a:noFill/>
            <a:prstDash val="solid"/>
            <a:miter/>
          </a:ln>
        </p:spPr>
        <p:txBody>
          <a:bodyPr rtlCol="0" anchor="ctr"/>
          <a:lstStyle/>
          <a:p>
            <a:endParaRPr lang="en-GB" sz="900" dirty="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GB" dirty="0"/>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nvPr>
        </p:nvSpPr>
        <p:spPr>
          <a:xfrm>
            <a:off x="7430109" y="4969790"/>
            <a:ext cx="3692962" cy="436402"/>
          </a:xfrm>
        </p:spPr>
        <p:txBody>
          <a:bodyPr>
            <a:sp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577510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roject 2">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GB" dirty="0"/>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5777" y="1030288"/>
            <a:ext cx="3600974" cy="4452937"/>
          </a:xfrm>
        </p:spPr>
        <p:txBody>
          <a:bodyPr/>
          <a:lstStyle>
            <a:lvl1pPr algn="ctr">
              <a:defRPr>
                <a:solidFill>
                  <a:schemeClr val="tx1"/>
                </a:solidFill>
              </a:defRPr>
            </a:lvl1pPr>
          </a:lstStyle>
          <a:p>
            <a:r>
              <a:rPr lang="en-US"/>
              <a:t>Click icon to add picture</a:t>
            </a:r>
            <a:endParaRPr lang="en-GB" dirty="0"/>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3353" y="1030288"/>
            <a:ext cx="3948646" cy="4452937"/>
          </a:xfrm>
        </p:spPr>
        <p:txBody>
          <a:bodyPr/>
          <a:lstStyle>
            <a:lvl1pPr algn="ctr">
              <a:defRPr>
                <a:solidFill>
                  <a:schemeClr val="tx1"/>
                </a:solidFill>
              </a:defRPr>
            </a:lvl1pPr>
          </a:lstStyle>
          <a:p>
            <a:r>
              <a:rPr lang="en-US"/>
              <a:t>Click icon to add picture</a:t>
            </a:r>
            <a:endParaRPr lang="en-GB" dirty="0"/>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dirty="0"/>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dirty="0"/>
          </a:p>
        </p:txBody>
      </p:sp>
    </p:spTree>
    <p:extLst>
      <p:ext uri="{BB962C8B-B14F-4D97-AF65-F5344CB8AC3E}">
        <p14:creationId xmlns:p14="http://schemas.microsoft.com/office/powerpoint/2010/main" val="4949075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9AAA0281-F474-80E6-3C0C-23138CEDCFC1}"/>
              </a:ext>
            </a:extLst>
          </p:cNvPr>
          <p:cNvSpPr>
            <a:spLocks noGrp="1"/>
          </p:cNvSpPr>
          <p:nvPr>
            <p:ph type="body" sz="quarter" idx="12" hasCustomPrompt="1"/>
            <p:custDataLst>
              <p:tags r:id="rId1"/>
            </p:custDataLst>
          </p:nvPr>
        </p:nvSpPr>
        <p:spPr>
          <a:xfrm>
            <a:off x="7084896" y="32688"/>
            <a:ext cx="4818577" cy="1213666"/>
          </a:xfrm>
        </p:spPr>
        <p:txBody>
          <a:bodyPr wrap="square">
            <a:spAutoFit/>
          </a:bodyPr>
          <a:lstStyle>
            <a:lvl1pPr marL="0" indent="0">
              <a:lnSpc>
                <a:spcPct val="75000"/>
              </a:lnSpc>
              <a:spcBef>
                <a:spcPts val="0"/>
              </a:spcBef>
              <a:spcAft>
                <a:spcPts val="0"/>
              </a:spcAft>
              <a:buNone/>
              <a:defRPr sz="5250" b="1" cap="all" spc="-75" baseline="0">
                <a:solidFill>
                  <a:schemeClr val="tx1"/>
                </a:solidFill>
              </a:defRPr>
            </a:lvl1pPr>
            <a:lvl2pPr marL="0" indent="0">
              <a:lnSpc>
                <a:spcPct val="75000"/>
              </a:lnSpc>
              <a:spcBef>
                <a:spcPts val="0"/>
              </a:spcBef>
              <a:spcAft>
                <a:spcPts val="0"/>
              </a:spcAft>
              <a:buFont typeface="Arial" panose="020B0604020202020204" pitchFamily="34" charset="0"/>
              <a:buNone/>
              <a:defRPr sz="5250" b="1" cap="all" spc="-75" baseline="0">
                <a:solidFill>
                  <a:schemeClr val="accent1"/>
                </a:solidFill>
              </a:defRPr>
            </a:lvl2pPr>
            <a:lvl3pPr>
              <a:lnSpc>
                <a:spcPct val="97000"/>
              </a:lnSpc>
              <a:spcBef>
                <a:spcPts val="0"/>
              </a:spcBef>
              <a:spcAft>
                <a:spcPts val="0"/>
              </a:spcAft>
              <a:defRPr sz="1500">
                <a:solidFill>
                  <a:schemeClr val="bg1"/>
                </a:solidFill>
              </a:defRPr>
            </a:lvl3pPr>
            <a:lvl4pPr>
              <a:lnSpc>
                <a:spcPct val="97000"/>
              </a:lnSpc>
              <a:spcBef>
                <a:spcPts val="0"/>
              </a:spcBef>
              <a:spcAft>
                <a:spcPts val="0"/>
              </a:spcAft>
              <a:defRPr sz="1500">
                <a:solidFill>
                  <a:schemeClr val="bg1"/>
                </a:solidFill>
              </a:defRPr>
            </a:lvl4pPr>
            <a:lvl5pPr>
              <a:lnSpc>
                <a:spcPct val="97000"/>
              </a:lnSpc>
              <a:spcBef>
                <a:spcPts val="0"/>
              </a:spcBef>
              <a:spcAft>
                <a:spcPts val="0"/>
              </a:spcAft>
              <a:defRPr sz="1500">
                <a:solidFill>
                  <a:schemeClr val="bg1"/>
                </a:solidFill>
              </a:defRPr>
            </a:lvl5pPr>
          </a:lstStyle>
          <a:p>
            <a:pPr lvl="0"/>
            <a:r>
              <a:rPr lang="en-GB" dirty="0"/>
              <a:t>Level 1 text</a:t>
            </a:r>
          </a:p>
          <a:p>
            <a:pPr lvl="1"/>
            <a:r>
              <a:rPr lang="en-GB" dirty="0"/>
              <a:t>Level 2 text</a:t>
            </a:r>
          </a:p>
        </p:txBody>
      </p:sp>
      <p:sp>
        <p:nvSpPr>
          <p:cNvPr id="8" name="Picture Placeholder 7">
            <a:extLst>
              <a:ext uri="{FF2B5EF4-FFF2-40B4-BE49-F238E27FC236}">
                <a16:creationId xmlns:a16="http://schemas.microsoft.com/office/drawing/2014/main" id="{AA153A70-D027-2663-C177-298A71E6B573}"/>
              </a:ext>
            </a:extLst>
          </p:cNvPr>
          <p:cNvSpPr>
            <a:spLocks noGrp="1"/>
          </p:cNvSpPr>
          <p:nvPr>
            <p:ph type="pic" sz="quarter" idx="25"/>
          </p:nvPr>
        </p:nvSpPr>
        <p:spPr>
          <a:xfrm>
            <a:off x="0" y="0"/>
            <a:ext cx="6096000" cy="6848416"/>
          </a:xfrm>
        </p:spPr>
        <p:txBody>
          <a:bodyPr bIns="2808000" anchor="b"/>
          <a:lstStyle>
            <a:lvl1pPr algn="ctr">
              <a:defRPr/>
            </a:lvl1pPr>
          </a:lstStyle>
          <a:p>
            <a:r>
              <a:rPr lang="en-US"/>
              <a:t>Click icon to add picture</a:t>
            </a:r>
            <a:endParaRPr lang="en-GB" dirty="0"/>
          </a:p>
        </p:txBody>
      </p:sp>
      <p:sp>
        <p:nvSpPr>
          <p:cNvPr id="10" name="Text Placeholder 24">
            <a:extLst>
              <a:ext uri="{FF2B5EF4-FFF2-40B4-BE49-F238E27FC236}">
                <a16:creationId xmlns:a16="http://schemas.microsoft.com/office/drawing/2014/main" id="{5D326B1D-29CB-7092-8DA7-97156A5A3CBA}"/>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GB" dirty="0"/>
              <a:t>  </a:t>
            </a:r>
          </a:p>
        </p:txBody>
      </p:sp>
      <p:sp>
        <p:nvSpPr>
          <p:cNvPr id="4" name="Text Placeholder 8">
            <a:extLst>
              <a:ext uri="{FF2B5EF4-FFF2-40B4-BE49-F238E27FC236}">
                <a16:creationId xmlns:a16="http://schemas.microsoft.com/office/drawing/2014/main" id="{E0394D99-CBE8-1F34-3C20-31ABE2227F4A}"/>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dirty="0"/>
              <a:t>CLICK TO EDIT MASTER TEXT STYLES</a:t>
            </a:r>
          </a:p>
        </p:txBody>
      </p:sp>
      <p:sp>
        <p:nvSpPr>
          <p:cNvPr id="3" name="Text Placeholder 5">
            <a:extLst>
              <a:ext uri="{FF2B5EF4-FFF2-40B4-BE49-F238E27FC236}">
                <a16:creationId xmlns:a16="http://schemas.microsoft.com/office/drawing/2014/main" id="{CB3874C6-B4DF-BE1A-7681-7CD6889A4571}"/>
              </a:ext>
            </a:extLst>
          </p:cNvPr>
          <p:cNvSpPr>
            <a:spLocks noGrp="1"/>
          </p:cNvSpPr>
          <p:nvPr>
            <p:ph type="body" sz="quarter" idx="13"/>
          </p:nvPr>
        </p:nvSpPr>
        <p:spPr>
          <a:xfrm>
            <a:off x="332345" y="6192000"/>
            <a:ext cx="5484634" cy="324000"/>
          </a:xfrm>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Tree>
    <p:extLst>
      <p:ext uri="{BB962C8B-B14F-4D97-AF65-F5344CB8AC3E}">
        <p14:creationId xmlns:p14="http://schemas.microsoft.com/office/powerpoint/2010/main" val="42840067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oC, Agenda">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89138"/>
            <a:ext cx="11506199" cy="972000"/>
          </a:xfrm>
        </p:spPr>
        <p:txBody>
          <a:bodyPr/>
          <a:lstStyle/>
          <a:p>
            <a:r>
              <a:rPr lang="en-US"/>
              <a:t>Click to edit Master title style</a:t>
            </a:r>
            <a:endParaRPr lang="en-GB" dirty="0"/>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59702"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59702"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59702"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41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41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41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2300"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2300"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2300"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dirty="0"/>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dirty="0"/>
          </a:p>
        </p:txBody>
      </p:sp>
      <p:sp>
        <p:nvSpPr>
          <p:cNvPr id="4" name="Guides">
            <a:extLst>
              <a:ext uri="{FF2B5EF4-FFF2-40B4-BE49-F238E27FC236}">
                <a16:creationId xmlns:a16="http://schemas.microsoft.com/office/drawing/2014/main" id="{49E7643B-1D1A-2DE1-619E-99FEA9492F27}"/>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Tree>
    <p:extLst>
      <p:ext uri="{BB962C8B-B14F-4D97-AF65-F5344CB8AC3E}">
        <p14:creationId xmlns:p14="http://schemas.microsoft.com/office/powerpoint/2010/main" val="1583212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ne Content_Dark">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GB"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WSP | Footer goes here | Date</a:t>
            </a:r>
          </a:p>
        </p:txBody>
      </p:sp>
    </p:spTree>
    <p:extLst>
      <p:ext uri="{BB962C8B-B14F-4D97-AF65-F5344CB8AC3E}">
        <p14:creationId xmlns:p14="http://schemas.microsoft.com/office/powerpoint/2010/main" val="158540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_Dark">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D57FF-2311-685F-E90F-AE5230D31DE5}"/>
              </a:ext>
            </a:extLst>
          </p:cNvPr>
          <p:cNvSpPr>
            <a:spLocks noGrp="1"/>
          </p:cNvSpPr>
          <p:nvPr>
            <p:ph type="title"/>
          </p:nvPr>
        </p:nvSpPr>
        <p:spPr/>
        <p:txBody>
          <a:bodyPr/>
          <a:lstStyle/>
          <a:p>
            <a:r>
              <a:rPr lang="en-US"/>
              <a:t>Click to edit Master title style</a:t>
            </a:r>
            <a:endParaRPr lang="en-GB" dirty="0"/>
          </a:p>
        </p:txBody>
      </p:sp>
      <p:sp>
        <p:nvSpPr>
          <p:cNvPr id="7" name="Content Placeholder 6">
            <a:extLst>
              <a:ext uri="{FF2B5EF4-FFF2-40B4-BE49-F238E27FC236}">
                <a16:creationId xmlns:a16="http://schemas.microsoft.com/office/drawing/2014/main" id="{69B30820-C7F7-14D4-D2E5-1E457033C945}"/>
              </a:ext>
            </a:extLst>
          </p:cNvPr>
          <p:cNvSpPr>
            <a:spLocks noGrp="1"/>
          </p:cNvSpPr>
          <p:nvPr>
            <p:ph sz="quarter" idx="14"/>
          </p:nvPr>
        </p:nvSpPr>
        <p:spPr>
          <a:xfrm>
            <a:off x="34925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6">
            <a:extLst>
              <a:ext uri="{FF2B5EF4-FFF2-40B4-BE49-F238E27FC236}">
                <a16:creationId xmlns:a16="http://schemas.microsoft.com/office/drawing/2014/main" id="{BF2E606E-B6B3-7C5A-905E-3122B74AF5B1}"/>
              </a:ext>
            </a:extLst>
          </p:cNvPr>
          <p:cNvSpPr>
            <a:spLocks noGrp="1"/>
          </p:cNvSpPr>
          <p:nvPr>
            <p:ph sz="quarter" idx="15"/>
          </p:nvPr>
        </p:nvSpPr>
        <p:spPr>
          <a:xfrm>
            <a:off x="6267450" y="2400299"/>
            <a:ext cx="5581650" cy="376872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WSP | Footer goes here | Date</a:t>
            </a:r>
          </a:p>
        </p:txBody>
      </p:sp>
    </p:spTree>
    <p:extLst>
      <p:ext uri="{BB962C8B-B14F-4D97-AF65-F5344CB8AC3E}">
        <p14:creationId xmlns:p14="http://schemas.microsoft.com/office/powerpoint/2010/main" val="37247224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_Dark">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304780-B4E2-870D-699B-166F117834E4}"/>
              </a:ext>
            </a:extLst>
          </p:cNvPr>
          <p:cNvSpPr>
            <a:spLocks noGrp="1"/>
          </p:cNvSpPr>
          <p:nvPr>
            <p:ph type="title"/>
          </p:nvPr>
        </p:nvSpPr>
        <p:spPr/>
        <p:txBody>
          <a:bodyPr/>
          <a:lstStyle/>
          <a:p>
            <a:r>
              <a:rPr lang="en-US"/>
              <a:t>Click to edit Master title style</a:t>
            </a:r>
            <a:endParaRPr lang="en-GB" dirty="0"/>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8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299"/>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9">
            <a:extLst>
              <a:ext uri="{FF2B5EF4-FFF2-40B4-BE49-F238E27FC236}">
                <a16:creationId xmlns:a16="http://schemas.microsoft.com/office/drawing/2014/main" id="{05DEABA2-AF10-F11F-FE17-BBEDB4599C34}"/>
              </a:ext>
            </a:extLst>
          </p:cNvPr>
          <p:cNvSpPr>
            <a:spLocks noGrp="1"/>
          </p:cNvSpPr>
          <p:nvPr>
            <p:ph sz="quarter" idx="15"/>
          </p:nvPr>
        </p:nvSpPr>
        <p:spPr>
          <a:xfrm>
            <a:off x="82422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dirty="0"/>
              <a:t>WSP | Footer goes here | Date</a:t>
            </a:r>
          </a:p>
        </p:txBody>
      </p:sp>
    </p:spTree>
    <p:extLst>
      <p:ext uri="{BB962C8B-B14F-4D97-AF65-F5344CB8AC3E}">
        <p14:creationId xmlns:p14="http://schemas.microsoft.com/office/powerpoint/2010/main" val="37654025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Content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GB" dirty="0"/>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4487"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3588"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65863"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28138"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dirty="0"/>
              <a:t>WSP | Footer goes here | Date</a:t>
            </a:r>
          </a:p>
        </p:txBody>
      </p:sp>
    </p:spTree>
    <p:extLst>
      <p:ext uri="{BB962C8B-B14F-4D97-AF65-F5344CB8AC3E}">
        <p14:creationId xmlns:p14="http://schemas.microsoft.com/office/powerpoint/2010/main" val="11652235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159CA-A262-362C-5775-D3132FB48CFC}"/>
              </a:ext>
            </a:extLst>
          </p:cNvPr>
          <p:cNvSpPr>
            <a:spLocks noGrp="1"/>
          </p:cNvSpPr>
          <p:nvPr>
            <p:ph type="title"/>
          </p:nvPr>
        </p:nvSpPr>
        <p:spPr/>
        <p:txBody>
          <a:bodyPr/>
          <a:lstStyle/>
          <a:p>
            <a:r>
              <a:rPr lang="en-US"/>
              <a:t>Click to edit Master title style</a:t>
            </a:r>
            <a:endParaRPr lang="en-GB" dirty="0"/>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WSP | Footer goes here | Date</a:t>
            </a:r>
          </a:p>
        </p:txBody>
      </p:sp>
    </p:spTree>
    <p:extLst>
      <p:ext uri="{BB962C8B-B14F-4D97-AF65-F5344CB8AC3E}">
        <p14:creationId xmlns:p14="http://schemas.microsoft.com/office/powerpoint/2010/main" val="38847708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ooter Only_Dar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3E0AF8-59D2-2C86-862E-B9AF1AF4E254}"/>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WSP | Footer goes here | Date</a:t>
            </a:r>
          </a:p>
        </p:txBody>
      </p:sp>
      <p:sp>
        <p:nvSpPr>
          <p:cNvPr id="3" name="Slide Number Placeholder 2">
            <a:extLst>
              <a:ext uri="{FF2B5EF4-FFF2-40B4-BE49-F238E27FC236}">
                <a16:creationId xmlns:a16="http://schemas.microsoft.com/office/drawing/2014/main" id="{8E08487F-9641-2D5F-353C-63C5BC99EAC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dirty="0"/>
          </a:p>
        </p:txBody>
      </p:sp>
    </p:spTree>
    <p:extLst>
      <p:ext uri="{BB962C8B-B14F-4D97-AF65-F5344CB8AC3E}">
        <p14:creationId xmlns:p14="http://schemas.microsoft.com/office/powerpoint/2010/main" val="1161923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Right_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520F-ABF1-5D81-DC88-2AD1237A086C}"/>
              </a:ext>
            </a:extLst>
          </p:cNvPr>
          <p:cNvSpPr>
            <a:spLocks noGrp="1"/>
          </p:cNvSpPr>
          <p:nvPr>
            <p:ph type="title"/>
          </p:nvPr>
        </p:nvSpPr>
        <p:spPr>
          <a:xfrm>
            <a:off x="342901" y="1373188"/>
            <a:ext cx="4938714" cy="972000"/>
          </a:xfrm>
        </p:spPr>
        <p:txBody>
          <a:bodyPr/>
          <a:lstStyle/>
          <a:p>
            <a:r>
              <a:rPr lang="en-US"/>
              <a:t>Click to edit Master title style</a:t>
            </a:r>
            <a:endParaRPr lang="en-GB" dirty="0"/>
          </a:p>
        </p:txBody>
      </p:sp>
      <p:sp>
        <p:nvSpPr>
          <p:cNvPr id="8" name="Text Placeholder 7">
            <a:extLst>
              <a:ext uri="{FF2B5EF4-FFF2-40B4-BE49-F238E27FC236}">
                <a16:creationId xmlns:a16="http://schemas.microsoft.com/office/drawing/2014/main" id="{4106D247-071A-FF29-B2CC-938A3C02AF2D}"/>
              </a:ext>
            </a:extLst>
          </p:cNvPr>
          <p:cNvSpPr>
            <a:spLocks noGrp="1"/>
          </p:cNvSpPr>
          <p:nvPr>
            <p:ph type="body" sz="quarter" idx="15"/>
          </p:nvPr>
        </p:nvSpPr>
        <p:spPr>
          <a:xfrm>
            <a:off x="342900" y="2400299"/>
            <a:ext cx="4938714"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Footer Placeholder 10">
            <a:extLst>
              <a:ext uri="{FF2B5EF4-FFF2-40B4-BE49-F238E27FC236}">
                <a16:creationId xmlns:a16="http://schemas.microsoft.com/office/drawing/2014/main" id="{C9730FF5-9B12-5F43-0AB1-DCA73F15140A}"/>
              </a:ext>
              <a:ext uri="{C183D7F6-B498-43B3-948B-1728B52AA6E4}">
                <adec:decorative xmlns:adec="http://schemas.microsoft.com/office/drawing/2017/decorative" val="1"/>
              </a:ext>
            </a:extLst>
          </p:cNvPr>
          <p:cNvSpPr>
            <a:spLocks noGrp="1"/>
          </p:cNvSpPr>
          <p:nvPr>
            <p:ph type="ftr" sz="quarter" idx="16"/>
          </p:nvPr>
        </p:nvSpPr>
        <p:spPr/>
        <p:txBody>
          <a:bodyPr/>
          <a:lstStyle/>
          <a:p>
            <a:r>
              <a:rPr lang="en-GB" dirty="0"/>
              <a:t>WSP | Footer goes here | Date</a:t>
            </a:r>
          </a:p>
        </p:txBody>
      </p:sp>
      <p:sp>
        <p:nvSpPr>
          <p:cNvPr id="12" name="Slide Number Placeholder 11">
            <a:extLst>
              <a:ext uri="{FF2B5EF4-FFF2-40B4-BE49-F238E27FC236}">
                <a16:creationId xmlns:a16="http://schemas.microsoft.com/office/drawing/2014/main" id="{1C3AC075-B944-2E97-5B26-EFA778BDCF54}"/>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GB" smtClean="0"/>
              <a:pPr/>
              <a:t>‹#›</a:t>
            </a:fld>
            <a:endParaRPr lang="en-GB" dirty="0"/>
          </a:p>
        </p:txBody>
      </p:sp>
      <p:sp>
        <p:nvSpPr>
          <p:cNvPr id="3" name="Background Picture Placeholder 9">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GB" dirty="0"/>
          </a:p>
        </p:txBody>
      </p:sp>
    </p:spTree>
    <p:extLst>
      <p:ext uri="{BB962C8B-B14F-4D97-AF65-F5344CB8AC3E}">
        <p14:creationId xmlns:p14="http://schemas.microsoft.com/office/powerpoint/2010/main" val="8360053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age Left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4D0307-F00F-96B4-DC1E-3F6CDF8EDDC9}"/>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GB" dirty="0"/>
          </a:p>
        </p:txBody>
      </p:sp>
      <p:sp>
        <p:nvSpPr>
          <p:cNvPr id="3" name="Text Placeholder 24">
            <a:extLst>
              <a:ext uri="{FF2B5EF4-FFF2-40B4-BE49-F238E27FC236}">
                <a16:creationId xmlns:a16="http://schemas.microsoft.com/office/drawing/2014/main" id="{C7559A99-82FC-2B0D-F713-B3FD2807B539}"/>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dirty="0"/>
              <a:t>  </a:t>
            </a:r>
          </a:p>
        </p:txBody>
      </p:sp>
      <p:sp>
        <p:nvSpPr>
          <p:cNvPr id="4" name="Title 3">
            <a:extLst>
              <a:ext uri="{FF2B5EF4-FFF2-40B4-BE49-F238E27FC236}">
                <a16:creationId xmlns:a16="http://schemas.microsoft.com/office/drawing/2014/main" id="{60B5DFB9-3CE6-C688-67D9-9FFDBE2940BB}"/>
              </a:ext>
            </a:extLst>
          </p:cNvPr>
          <p:cNvSpPr>
            <a:spLocks noGrp="1"/>
          </p:cNvSpPr>
          <p:nvPr>
            <p:ph type="title"/>
          </p:nvPr>
        </p:nvSpPr>
        <p:spPr>
          <a:xfrm>
            <a:off x="6910388" y="1373188"/>
            <a:ext cx="4938711" cy="972000"/>
          </a:xfrm>
        </p:spPr>
        <p:txBody>
          <a:bodyPr/>
          <a:lstStyle/>
          <a:p>
            <a:r>
              <a:rPr lang="en-US"/>
              <a:t>Click to edit Master title style</a:t>
            </a:r>
            <a:endParaRPr lang="en-GB" dirty="0"/>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GB" smtClean="0"/>
              <a:pPr/>
              <a:t>‹#›</a:t>
            </a:fld>
            <a:endParaRPr lang="en-GB" dirty="0"/>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GB" dirty="0"/>
              <a:t>WSP | Footer goes here | Date</a:t>
            </a:r>
          </a:p>
        </p:txBody>
      </p:sp>
    </p:spTree>
    <p:extLst>
      <p:ext uri="{BB962C8B-B14F-4D97-AF65-F5344CB8AC3E}">
        <p14:creationId xmlns:p14="http://schemas.microsoft.com/office/powerpoint/2010/main" val="28472057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mage Top_Dar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GB" dirty="0"/>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dirty="0"/>
              <a:t>  </a:t>
            </a:r>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GB" dirty="0"/>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dirty="0"/>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dirty="0"/>
              <a:t>WSP | Footer goes here | Date</a:t>
            </a:r>
          </a:p>
        </p:txBody>
      </p:sp>
    </p:spTree>
    <p:extLst>
      <p:ext uri="{BB962C8B-B14F-4D97-AF65-F5344CB8AC3E}">
        <p14:creationId xmlns:p14="http://schemas.microsoft.com/office/powerpoint/2010/main" val="1857470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1D90-A999-D188-A423-B12F82BA1AC2}"/>
              </a:ext>
            </a:extLst>
          </p:cNvPr>
          <p:cNvSpPr>
            <a:spLocks noGrp="1"/>
          </p:cNvSpPr>
          <p:nvPr>
            <p:ph type="ctrTitle" hasCustomPrompt="1"/>
          </p:nvPr>
        </p:nvSpPr>
        <p:spPr>
          <a:xfrm>
            <a:off x="348033" y="5304871"/>
            <a:ext cx="5278067" cy="1360448"/>
          </a:xfrm>
        </p:spPr>
        <p:txBody>
          <a:bodyPr anchor="b"/>
          <a:lstStyle>
            <a:lvl1pPr algn="l">
              <a:lnSpc>
                <a:spcPct val="75000"/>
              </a:lnSpc>
              <a:defRPr sz="5250" cap="all" spc="-100" baseline="0">
                <a:solidFill>
                  <a:schemeClr val="tx1"/>
                </a:solidFill>
              </a:defRPr>
            </a:lvl1pPr>
          </a:lstStyle>
          <a:p>
            <a:r>
              <a:rPr lang="en-GB" dirty="0"/>
              <a:t>Click to edit title style</a:t>
            </a:r>
          </a:p>
        </p:txBody>
      </p:sp>
      <p:sp>
        <p:nvSpPr>
          <p:cNvPr id="5" name="Text Placeholder 8">
            <a:extLst>
              <a:ext uri="{FF2B5EF4-FFF2-40B4-BE49-F238E27FC236}">
                <a16:creationId xmlns:a16="http://schemas.microsoft.com/office/drawing/2014/main" id="{AC9BF52A-CAAF-62EA-793E-4EA85C1185CE}"/>
              </a:ext>
            </a:extLst>
          </p:cNvPr>
          <p:cNvSpPr>
            <a:spLocks noGrp="1"/>
          </p:cNvSpPr>
          <p:nvPr>
            <p:ph type="body" sz="quarter" idx="14" hasCustomPrompt="1"/>
          </p:nvPr>
        </p:nvSpPr>
        <p:spPr>
          <a:xfrm>
            <a:off x="5928686" y="5989770"/>
            <a:ext cx="5915281"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GB" dirty="0"/>
              <a:t>CLICK TO EDIT MASTER TEXT STYLES</a:t>
            </a:r>
          </a:p>
        </p:txBody>
      </p:sp>
      <p:sp>
        <p:nvSpPr>
          <p:cNvPr id="4" name="Text Placeholder 5">
            <a:extLst>
              <a:ext uri="{FF2B5EF4-FFF2-40B4-BE49-F238E27FC236}">
                <a16:creationId xmlns:a16="http://schemas.microsoft.com/office/drawing/2014/main" id="{94397874-CDEC-7422-4467-135426123301}"/>
              </a:ext>
            </a:extLst>
          </p:cNvPr>
          <p:cNvSpPr>
            <a:spLocks noGrp="1"/>
          </p:cNvSpPr>
          <p:nvPr>
            <p:ph type="body" sz="quarter" idx="13"/>
          </p:nvPr>
        </p:nvSpPr>
        <p:spPr>
          <a:xfrm>
            <a:off x="5924550" y="6353370"/>
            <a:ext cx="5915280" cy="324000"/>
          </a:xfrm>
        </p:spPr>
        <p:txBody>
          <a:bodyPr/>
          <a:lstStyle>
            <a:lvl1pPr marL="0" indent="0">
              <a:lnSpc>
                <a:spcPct val="90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8862A65D-63FF-685F-9C11-BC5B4ACB9A69}"/>
              </a:ext>
            </a:extLst>
          </p:cNvPr>
          <p:cNvSpPr>
            <a:spLocks noGrp="1"/>
          </p:cNvSpPr>
          <p:nvPr>
            <p:ph type="pic" sz="quarter" idx="25"/>
          </p:nvPr>
        </p:nvSpPr>
        <p:spPr>
          <a:xfrm>
            <a:off x="0" y="0"/>
            <a:ext cx="12192000" cy="5145437"/>
          </a:xfrm>
        </p:spPr>
        <p:txBody>
          <a:bodyPr tIns="2088000"/>
          <a:lstStyle>
            <a:lvl1pPr algn="ctr">
              <a:defRPr>
                <a:solidFill>
                  <a:schemeClr val="tx1"/>
                </a:solidFill>
              </a:defRPr>
            </a:lvl1pPr>
          </a:lstStyle>
          <a:p>
            <a:r>
              <a:rPr lang="en-US"/>
              <a:t>Click icon to add picture</a:t>
            </a:r>
            <a:endParaRPr lang="en-GB" dirty="0"/>
          </a:p>
        </p:txBody>
      </p:sp>
      <p:sp>
        <p:nvSpPr>
          <p:cNvPr id="6" name="Text Placeholder 24">
            <a:extLst>
              <a:ext uri="{FF2B5EF4-FFF2-40B4-BE49-F238E27FC236}">
                <a16:creationId xmlns:a16="http://schemas.microsoft.com/office/drawing/2014/main" id="{7369B37E-4659-11AD-13B0-0E2057CFC8E0}"/>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6285559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ull Image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GB" dirty="0"/>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GB" dirty="0"/>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GB" smtClean="0"/>
              <a:pPr/>
              <a:t>‹#›</a:t>
            </a:fld>
            <a:endParaRPr lang="en-GB" dirty="0"/>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GB" dirty="0"/>
              <a:t>WSP | Footer goes here | Date</a:t>
            </a:r>
          </a:p>
        </p:txBody>
      </p:sp>
    </p:spTree>
    <p:extLst>
      <p:ext uri="{BB962C8B-B14F-4D97-AF65-F5344CB8AC3E}">
        <p14:creationId xmlns:p14="http://schemas.microsoft.com/office/powerpoint/2010/main" val="23170718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Image and Text_Dark">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5F49D-D6B1-2C44-FFE2-B59EF58C515F}"/>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p>
            <a:r>
              <a:rPr lang="en-US"/>
              <a:t>Click to edit Master title style</a:t>
            </a:r>
            <a:endParaRPr lang="en-GB" dirty="0"/>
          </a:p>
        </p:txBody>
      </p:sp>
      <p:sp>
        <p:nvSpPr>
          <p:cNvPr id="2" name="Picture Placeholder 6">
            <a:extLst>
              <a:ext uri="{FF2B5EF4-FFF2-40B4-BE49-F238E27FC236}">
                <a16:creationId xmlns:a16="http://schemas.microsoft.com/office/drawing/2014/main" id="{E3CC743F-68BA-BA49-8928-03F6AE35924D}"/>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GB" dirty="0"/>
          </a:p>
        </p:txBody>
      </p:sp>
      <p:sp>
        <p:nvSpPr>
          <p:cNvPr id="19" name="Text Placeholder 15">
            <a:extLst>
              <a:ext uri="{FF2B5EF4-FFF2-40B4-BE49-F238E27FC236}">
                <a16:creationId xmlns:a16="http://schemas.microsoft.com/office/drawing/2014/main" id="{9968A390-5533-673F-1F94-7B3065F66A2F}"/>
              </a:ext>
            </a:extLst>
          </p:cNvPr>
          <p:cNvSpPr>
            <a:spLocks noGrp="1"/>
          </p:cNvSpPr>
          <p:nvPr>
            <p:ph type="body" sz="quarter" idx="30"/>
          </p:nvPr>
        </p:nvSpPr>
        <p:spPr>
          <a:xfrm>
            <a:off x="341208" y="4306741"/>
            <a:ext cx="2621067"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6">
            <a:extLst>
              <a:ext uri="{FF2B5EF4-FFF2-40B4-BE49-F238E27FC236}">
                <a16:creationId xmlns:a16="http://schemas.microsoft.com/office/drawing/2014/main" id="{9C7A74BE-EA09-76DB-772E-89297094C927}"/>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GB" dirty="0"/>
          </a:p>
        </p:txBody>
      </p:sp>
      <p:sp>
        <p:nvSpPr>
          <p:cNvPr id="21" name="Text Placeholder 15">
            <a:extLst>
              <a:ext uri="{FF2B5EF4-FFF2-40B4-BE49-F238E27FC236}">
                <a16:creationId xmlns:a16="http://schemas.microsoft.com/office/drawing/2014/main" id="{06DCD62A-858B-205C-659B-1A354C7D599D}"/>
              </a:ext>
            </a:extLst>
          </p:cNvPr>
          <p:cNvSpPr>
            <a:spLocks noGrp="1"/>
          </p:cNvSpPr>
          <p:nvPr>
            <p:ph type="body" sz="quarter" idx="32"/>
          </p:nvPr>
        </p:nvSpPr>
        <p:spPr>
          <a:xfrm>
            <a:off x="3303589" y="4306741"/>
            <a:ext cx="2617464"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6">
            <a:extLst>
              <a:ext uri="{FF2B5EF4-FFF2-40B4-BE49-F238E27FC236}">
                <a16:creationId xmlns:a16="http://schemas.microsoft.com/office/drawing/2014/main" id="{25B6B0D8-D225-B9AB-22CD-8D1BAC91DEFF}"/>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GB" dirty="0"/>
          </a:p>
        </p:txBody>
      </p:sp>
      <p:sp>
        <p:nvSpPr>
          <p:cNvPr id="25" name="Text Placeholder 15">
            <a:extLst>
              <a:ext uri="{FF2B5EF4-FFF2-40B4-BE49-F238E27FC236}">
                <a16:creationId xmlns:a16="http://schemas.microsoft.com/office/drawing/2014/main" id="{22CBA33F-9782-D852-2922-FE9243367167}"/>
              </a:ext>
            </a:extLst>
          </p:cNvPr>
          <p:cNvSpPr>
            <a:spLocks noGrp="1"/>
          </p:cNvSpPr>
          <p:nvPr>
            <p:ph type="body" sz="quarter" idx="33"/>
          </p:nvPr>
        </p:nvSpPr>
        <p:spPr>
          <a:xfrm>
            <a:off x="6267530" y="4306741"/>
            <a:ext cx="2619295"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D63D0A73-341D-82DB-9D75-BFE2CC594162}"/>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GB" dirty="0"/>
          </a:p>
        </p:txBody>
      </p:sp>
      <p:sp>
        <p:nvSpPr>
          <p:cNvPr id="46" name="Text Placeholder 15">
            <a:extLst>
              <a:ext uri="{FF2B5EF4-FFF2-40B4-BE49-F238E27FC236}">
                <a16:creationId xmlns:a16="http://schemas.microsoft.com/office/drawing/2014/main" id="{FC71831C-1615-BDEB-8929-BF98EAB101A8}"/>
              </a:ext>
            </a:extLst>
          </p:cNvPr>
          <p:cNvSpPr>
            <a:spLocks noGrp="1"/>
          </p:cNvSpPr>
          <p:nvPr>
            <p:ph type="body" sz="quarter" idx="42"/>
          </p:nvPr>
        </p:nvSpPr>
        <p:spPr>
          <a:xfrm>
            <a:off x="9232900" y="4306741"/>
            <a:ext cx="2619295" cy="1851026"/>
          </a:xfrm>
        </p:spPr>
        <p:txBody>
          <a:bodyPr/>
          <a:lstStyle>
            <a:lvl1pPr>
              <a:lnSpc>
                <a:spcPct val="112000"/>
              </a:lnSpc>
              <a:defRPr sz="1600"/>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FF2B5EF4-FFF2-40B4-BE49-F238E27FC236}">
                <a16:creationId xmlns:a16="http://schemas.microsoft.com/office/drawing/2014/main" id="{589C9E96-E014-25E4-5F68-75B6CBBCEF3F}"/>
              </a:ext>
              <a:ext uri="{C183D7F6-B498-43B3-948B-1728B52AA6E4}">
                <adec:decorative xmlns:adec="http://schemas.microsoft.com/office/drawing/2017/decorative" val="1"/>
              </a:ext>
            </a:extLst>
          </p:cNvPr>
          <p:cNvSpPr>
            <a:spLocks noGrp="1"/>
          </p:cNvSpPr>
          <p:nvPr>
            <p:ph type="sldNum" sz="quarter" idx="37"/>
          </p:nvPr>
        </p:nvSpPr>
        <p:spPr/>
        <p:txBody>
          <a:bodyPr/>
          <a:lstStyle>
            <a:lvl1pPr>
              <a:defRPr>
                <a:solidFill>
                  <a:schemeClr val="bg1"/>
                </a:solidFill>
              </a:defRPr>
            </a:lvl1pPr>
          </a:lstStyle>
          <a:p>
            <a:fld id="{91D568E7-61F5-D04E-995D-81EF41C01A2A}" type="slidenum">
              <a:rPr lang="en-GB" smtClean="0"/>
              <a:pPr/>
              <a:t>‹#›</a:t>
            </a:fld>
            <a:endParaRPr lang="en-GB" dirty="0"/>
          </a:p>
        </p:txBody>
      </p:sp>
      <p:sp>
        <p:nvSpPr>
          <p:cNvPr id="3" name="Footer Placeholder 2">
            <a:extLst>
              <a:ext uri="{FF2B5EF4-FFF2-40B4-BE49-F238E27FC236}">
                <a16:creationId xmlns:a16="http://schemas.microsoft.com/office/drawing/2014/main" id="{B342DA4E-5B1E-88F5-8C50-F548F136F1D8}"/>
              </a:ext>
              <a:ext uri="{C183D7F6-B498-43B3-948B-1728B52AA6E4}">
                <adec:decorative xmlns:adec="http://schemas.microsoft.com/office/drawing/2017/decorative" val="1"/>
              </a:ext>
            </a:extLst>
          </p:cNvPr>
          <p:cNvSpPr>
            <a:spLocks noGrp="1"/>
          </p:cNvSpPr>
          <p:nvPr>
            <p:ph type="ftr" sz="quarter" idx="36"/>
          </p:nvPr>
        </p:nvSpPr>
        <p:spPr/>
        <p:txBody>
          <a:bodyPr/>
          <a:lstStyle>
            <a:lvl1pPr>
              <a:defRPr>
                <a:solidFill>
                  <a:schemeClr val="bg1"/>
                </a:solidFill>
              </a:defRPr>
            </a:lvl1pPr>
          </a:lstStyle>
          <a:p>
            <a:r>
              <a:rPr lang="en-GB" dirty="0"/>
              <a:t>WSP | Footer goes here | Date</a:t>
            </a:r>
          </a:p>
        </p:txBody>
      </p:sp>
    </p:spTree>
    <p:extLst>
      <p:ext uri="{BB962C8B-B14F-4D97-AF65-F5344CB8AC3E}">
        <p14:creationId xmlns:p14="http://schemas.microsoft.com/office/powerpoint/2010/main" val="5194110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ix Image and Text_Dar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A036F4-81C1-DCB9-059C-490B1CF7750D}"/>
              </a:ext>
              <a:ext uri="{C183D7F6-B498-43B3-948B-1728B52AA6E4}">
                <adec:decorative xmlns:adec="http://schemas.microsoft.com/office/drawing/2017/decorative" val="1"/>
              </a:ext>
            </a:extLst>
          </p:cNvPr>
          <p:cNvSpPr/>
          <p:nvPr userDrawn="1"/>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12" name="Picture Placeholder 6">
            <a:extLst>
              <a:ext uri="{FF2B5EF4-FFF2-40B4-BE49-F238E27FC236}">
                <a16:creationId xmlns:a16="http://schemas.microsoft.com/office/drawing/2014/main" id="{F17DA518-D8D9-3A2D-61CD-CEFC8FD3A4A1}"/>
              </a:ext>
            </a:extLst>
          </p:cNvPr>
          <p:cNvSpPr>
            <a:spLocks noGrp="1"/>
          </p:cNvSpPr>
          <p:nvPr>
            <p:ph type="pic" sz="quarter" idx="19"/>
          </p:nvPr>
        </p:nvSpPr>
        <p:spPr>
          <a:xfrm>
            <a:off x="341208" y="2743199"/>
            <a:ext cx="1635474" cy="1370013"/>
          </a:xfrm>
          <a:noFill/>
        </p:spPr>
        <p:txBody>
          <a:bodyPr anchor="b"/>
          <a:lstStyle>
            <a:lvl1pPr algn="ctr">
              <a:defRPr>
                <a:solidFill>
                  <a:schemeClr val="tx1"/>
                </a:solidFill>
              </a:defRPr>
            </a:lvl1pPr>
          </a:lstStyle>
          <a:p>
            <a:r>
              <a:rPr lang="en-US"/>
              <a:t>Click icon to add picture</a:t>
            </a:r>
            <a:endParaRPr lang="en-GB" dirty="0"/>
          </a:p>
        </p:txBody>
      </p:sp>
      <p:sp>
        <p:nvSpPr>
          <p:cNvPr id="16" name="Picture Placeholder 6">
            <a:extLst>
              <a:ext uri="{FF2B5EF4-FFF2-40B4-BE49-F238E27FC236}">
                <a16:creationId xmlns:a16="http://schemas.microsoft.com/office/drawing/2014/main" id="{318A72B3-A2C9-855F-0079-4A0FB89E2781}"/>
              </a:ext>
            </a:extLst>
          </p:cNvPr>
          <p:cNvSpPr>
            <a:spLocks noGrp="1"/>
          </p:cNvSpPr>
          <p:nvPr>
            <p:ph type="pic" sz="quarter" idx="21"/>
          </p:nvPr>
        </p:nvSpPr>
        <p:spPr>
          <a:xfrm>
            <a:off x="2315103" y="2743199"/>
            <a:ext cx="1635474" cy="1370013"/>
          </a:xfrm>
          <a:noFill/>
        </p:spPr>
        <p:txBody>
          <a:bodyPr anchor="b"/>
          <a:lstStyle>
            <a:lvl1pPr algn="ctr">
              <a:defRPr>
                <a:solidFill>
                  <a:schemeClr val="tx1"/>
                </a:solidFill>
              </a:defRPr>
            </a:lvl1pPr>
          </a:lstStyle>
          <a:p>
            <a:r>
              <a:rPr lang="en-US"/>
              <a:t>Click icon to add picture</a:t>
            </a:r>
            <a:endParaRPr lang="en-GB" dirty="0"/>
          </a:p>
        </p:txBody>
      </p:sp>
      <p:sp>
        <p:nvSpPr>
          <p:cNvPr id="17" name="Picture Placeholder 6">
            <a:extLst>
              <a:ext uri="{FF2B5EF4-FFF2-40B4-BE49-F238E27FC236}">
                <a16:creationId xmlns:a16="http://schemas.microsoft.com/office/drawing/2014/main" id="{A287A59F-49B2-5957-B2BA-F61AE8E5EBC2}"/>
              </a:ext>
            </a:extLst>
          </p:cNvPr>
          <p:cNvSpPr>
            <a:spLocks noGrp="1"/>
          </p:cNvSpPr>
          <p:nvPr>
            <p:ph type="pic" sz="quarter" idx="23"/>
          </p:nvPr>
        </p:nvSpPr>
        <p:spPr>
          <a:xfrm>
            <a:off x="4288997" y="2743199"/>
            <a:ext cx="1635474" cy="1370013"/>
          </a:xfrm>
          <a:noFill/>
        </p:spPr>
        <p:txBody>
          <a:bodyPr anchor="b"/>
          <a:lstStyle>
            <a:lvl1pPr algn="ctr">
              <a:defRPr>
                <a:solidFill>
                  <a:schemeClr val="tx1"/>
                </a:solidFill>
              </a:defRPr>
            </a:lvl1pPr>
          </a:lstStyle>
          <a:p>
            <a:r>
              <a:rPr lang="en-US"/>
              <a:t>Click icon to add picture</a:t>
            </a:r>
            <a:endParaRPr lang="en-GB" dirty="0"/>
          </a:p>
        </p:txBody>
      </p:sp>
      <p:sp>
        <p:nvSpPr>
          <p:cNvPr id="19" name="Picture Placeholder 6">
            <a:extLst>
              <a:ext uri="{FF2B5EF4-FFF2-40B4-BE49-F238E27FC236}">
                <a16:creationId xmlns:a16="http://schemas.microsoft.com/office/drawing/2014/main" id="{820D4450-CA00-26AC-F96A-96A51E63CE34}"/>
              </a:ext>
            </a:extLst>
          </p:cNvPr>
          <p:cNvSpPr>
            <a:spLocks noGrp="1"/>
          </p:cNvSpPr>
          <p:nvPr>
            <p:ph type="pic" sz="quarter" idx="25"/>
          </p:nvPr>
        </p:nvSpPr>
        <p:spPr>
          <a:xfrm>
            <a:off x="6267530" y="2743199"/>
            <a:ext cx="1635474" cy="1370013"/>
          </a:xfrm>
          <a:noFill/>
        </p:spPr>
        <p:txBody>
          <a:bodyPr anchor="b"/>
          <a:lstStyle>
            <a:lvl1pPr algn="ctr">
              <a:defRPr>
                <a:solidFill>
                  <a:schemeClr val="tx1"/>
                </a:solidFill>
              </a:defRPr>
            </a:lvl1pPr>
          </a:lstStyle>
          <a:p>
            <a:r>
              <a:rPr lang="en-US"/>
              <a:t>Click icon to add picture</a:t>
            </a:r>
            <a:endParaRPr lang="en-GB" dirty="0"/>
          </a:p>
        </p:txBody>
      </p:sp>
      <p:sp>
        <p:nvSpPr>
          <p:cNvPr id="20" name="Picture Placeholder 6">
            <a:extLst>
              <a:ext uri="{FF2B5EF4-FFF2-40B4-BE49-F238E27FC236}">
                <a16:creationId xmlns:a16="http://schemas.microsoft.com/office/drawing/2014/main" id="{84BD9CCF-6609-C397-D47F-EE15ECBE774E}"/>
              </a:ext>
            </a:extLst>
          </p:cNvPr>
          <p:cNvSpPr>
            <a:spLocks noGrp="1"/>
          </p:cNvSpPr>
          <p:nvPr>
            <p:ph type="pic" sz="quarter" idx="27"/>
          </p:nvPr>
        </p:nvSpPr>
        <p:spPr>
          <a:xfrm>
            <a:off x="8241424" y="2743199"/>
            <a:ext cx="1635474" cy="1370013"/>
          </a:xfrm>
          <a:noFill/>
        </p:spPr>
        <p:txBody>
          <a:bodyPr anchor="b"/>
          <a:lstStyle>
            <a:lvl1pPr algn="ctr">
              <a:defRPr>
                <a:solidFill>
                  <a:schemeClr val="tx1"/>
                </a:solidFill>
              </a:defRPr>
            </a:lvl1pPr>
          </a:lstStyle>
          <a:p>
            <a:r>
              <a:rPr lang="en-US"/>
              <a:t>Click icon to add picture</a:t>
            </a:r>
            <a:endParaRPr lang="en-GB" dirty="0"/>
          </a:p>
        </p:txBody>
      </p:sp>
      <p:sp>
        <p:nvSpPr>
          <p:cNvPr id="21" name="Picture Placeholder 6">
            <a:extLst>
              <a:ext uri="{FF2B5EF4-FFF2-40B4-BE49-F238E27FC236}">
                <a16:creationId xmlns:a16="http://schemas.microsoft.com/office/drawing/2014/main" id="{E7B8CCD2-1F75-9A03-7BAE-294A90EA3362}"/>
              </a:ext>
            </a:extLst>
          </p:cNvPr>
          <p:cNvSpPr>
            <a:spLocks noGrp="1"/>
          </p:cNvSpPr>
          <p:nvPr>
            <p:ph type="pic" sz="quarter" idx="29"/>
          </p:nvPr>
        </p:nvSpPr>
        <p:spPr>
          <a:xfrm>
            <a:off x="10218106" y="2743199"/>
            <a:ext cx="1635474" cy="1370013"/>
          </a:xfrm>
          <a:noFill/>
        </p:spPr>
        <p:txBody>
          <a:bodyPr anchor="b"/>
          <a:lstStyle>
            <a:lvl1pPr algn="ctr">
              <a:defRPr>
                <a:solidFill>
                  <a:schemeClr val="tx1"/>
                </a:solidFill>
              </a:defRPr>
            </a:lvl1pPr>
          </a:lstStyle>
          <a:p>
            <a:r>
              <a:rPr lang="en-US"/>
              <a:t>Click icon to add picture</a:t>
            </a:r>
            <a:endParaRPr lang="en-GB" dirty="0"/>
          </a:p>
        </p:txBody>
      </p:sp>
      <p:sp>
        <p:nvSpPr>
          <p:cNvPr id="30" name="Text Placeholder 15">
            <a:extLst>
              <a:ext uri="{FF2B5EF4-FFF2-40B4-BE49-F238E27FC236}">
                <a16:creationId xmlns:a16="http://schemas.microsoft.com/office/drawing/2014/main" id="{264264D8-1BB0-4326-EA82-E920C3C15C26}"/>
              </a:ext>
            </a:extLst>
          </p:cNvPr>
          <p:cNvSpPr>
            <a:spLocks noGrp="1"/>
          </p:cNvSpPr>
          <p:nvPr>
            <p:ph type="body" sz="quarter" idx="30"/>
          </p:nvPr>
        </p:nvSpPr>
        <p:spPr>
          <a:xfrm>
            <a:off x="341208"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15">
            <a:extLst>
              <a:ext uri="{FF2B5EF4-FFF2-40B4-BE49-F238E27FC236}">
                <a16:creationId xmlns:a16="http://schemas.microsoft.com/office/drawing/2014/main" id="{7C646EA0-0E9E-905B-3261-D517DC23DC85}"/>
              </a:ext>
            </a:extLst>
          </p:cNvPr>
          <p:cNvSpPr>
            <a:spLocks noGrp="1"/>
          </p:cNvSpPr>
          <p:nvPr>
            <p:ph type="body" sz="quarter" idx="31"/>
          </p:nvPr>
        </p:nvSpPr>
        <p:spPr>
          <a:xfrm>
            <a:off x="2315103"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15">
            <a:extLst>
              <a:ext uri="{FF2B5EF4-FFF2-40B4-BE49-F238E27FC236}">
                <a16:creationId xmlns:a16="http://schemas.microsoft.com/office/drawing/2014/main" id="{294F290F-24D7-5927-C1DA-F8D6EDD48576}"/>
              </a:ext>
            </a:extLst>
          </p:cNvPr>
          <p:cNvSpPr>
            <a:spLocks noGrp="1"/>
          </p:cNvSpPr>
          <p:nvPr>
            <p:ph type="body" sz="quarter" idx="32"/>
          </p:nvPr>
        </p:nvSpPr>
        <p:spPr>
          <a:xfrm>
            <a:off x="4288997"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15">
            <a:extLst>
              <a:ext uri="{FF2B5EF4-FFF2-40B4-BE49-F238E27FC236}">
                <a16:creationId xmlns:a16="http://schemas.microsoft.com/office/drawing/2014/main" id="{39070EE3-8198-2F66-693D-1E4585C7A530}"/>
              </a:ext>
            </a:extLst>
          </p:cNvPr>
          <p:cNvSpPr>
            <a:spLocks noGrp="1"/>
          </p:cNvSpPr>
          <p:nvPr>
            <p:ph type="body" sz="quarter" idx="33"/>
          </p:nvPr>
        </p:nvSpPr>
        <p:spPr>
          <a:xfrm>
            <a:off x="6267530"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15">
            <a:extLst>
              <a:ext uri="{FF2B5EF4-FFF2-40B4-BE49-F238E27FC236}">
                <a16:creationId xmlns:a16="http://schemas.microsoft.com/office/drawing/2014/main" id="{61BE88D1-8E21-C871-BF40-A8296F9525D5}"/>
              </a:ext>
            </a:extLst>
          </p:cNvPr>
          <p:cNvSpPr>
            <a:spLocks noGrp="1"/>
          </p:cNvSpPr>
          <p:nvPr>
            <p:ph type="body" sz="quarter" idx="34"/>
          </p:nvPr>
        </p:nvSpPr>
        <p:spPr>
          <a:xfrm>
            <a:off x="8241424"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15">
            <a:extLst>
              <a:ext uri="{FF2B5EF4-FFF2-40B4-BE49-F238E27FC236}">
                <a16:creationId xmlns:a16="http://schemas.microsoft.com/office/drawing/2014/main" id="{0BBB7FE5-B8EC-98C6-9BB0-F7AAB8F06E0C}"/>
              </a:ext>
            </a:extLst>
          </p:cNvPr>
          <p:cNvSpPr>
            <a:spLocks noGrp="1"/>
          </p:cNvSpPr>
          <p:nvPr>
            <p:ph type="body" sz="quarter" idx="35"/>
          </p:nvPr>
        </p:nvSpPr>
        <p:spPr>
          <a:xfrm>
            <a:off x="10218106" y="4352924"/>
            <a:ext cx="1632055" cy="1817689"/>
          </a:xfrm>
        </p:spPr>
        <p:txBody>
          <a:bodyPr/>
          <a:lstStyle>
            <a:lvl1pPr>
              <a:lnSpc>
                <a:spcPct val="112000"/>
              </a:lnSpc>
              <a:defRPr sz="16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7" name="Graphic 36">
            <a:extLst>
              <a:ext uri="{FF2B5EF4-FFF2-40B4-BE49-F238E27FC236}">
                <a16:creationId xmlns:a16="http://schemas.microsoft.com/office/drawing/2014/main" id="{F963EC51-E241-1517-4C20-8FC43877F8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38" name="Footer Placeholder 37">
            <a:extLst>
              <a:ext uri="{FF2B5EF4-FFF2-40B4-BE49-F238E27FC236}">
                <a16:creationId xmlns:a16="http://schemas.microsoft.com/office/drawing/2014/main" id="{8A10C53C-F074-C81F-696D-64E33F2E1877}"/>
              </a:ext>
              <a:ext uri="{C183D7F6-B498-43B3-948B-1728B52AA6E4}">
                <adec:decorative xmlns:adec="http://schemas.microsoft.com/office/drawing/2017/decorative" val="1"/>
              </a:ext>
            </a:extLst>
          </p:cNvPr>
          <p:cNvSpPr>
            <a:spLocks noGrp="1"/>
          </p:cNvSpPr>
          <p:nvPr>
            <p:ph type="ftr" sz="quarter" idx="36"/>
          </p:nvPr>
        </p:nvSpPr>
        <p:spPr/>
        <p:txBody>
          <a:bodyPr/>
          <a:lstStyle/>
          <a:p>
            <a:r>
              <a:rPr lang="en-GB" dirty="0"/>
              <a:t>WSP | Footer goes here | Date</a:t>
            </a:r>
          </a:p>
        </p:txBody>
      </p:sp>
      <p:sp>
        <p:nvSpPr>
          <p:cNvPr id="41" name="Slide Number Placeholder 40">
            <a:extLst>
              <a:ext uri="{FF2B5EF4-FFF2-40B4-BE49-F238E27FC236}">
                <a16:creationId xmlns:a16="http://schemas.microsoft.com/office/drawing/2014/main" id="{FA9D1699-B8AA-370A-1D92-FD784EC649A7}"/>
              </a:ext>
              <a:ext uri="{C183D7F6-B498-43B3-948B-1728B52AA6E4}">
                <adec:decorative xmlns:adec="http://schemas.microsoft.com/office/drawing/2017/decorative" val="1"/>
              </a:ext>
            </a:extLst>
          </p:cNvPr>
          <p:cNvSpPr>
            <a:spLocks noGrp="1"/>
          </p:cNvSpPr>
          <p:nvPr>
            <p:ph type="sldNum" sz="quarter" idx="37"/>
          </p:nvPr>
        </p:nvSpPr>
        <p:spPr/>
        <p:txBody>
          <a:bodyPr/>
          <a:lstStyle/>
          <a:p>
            <a:fld id="{91D568E7-61F5-D04E-995D-81EF41C01A2A}" type="slidenum">
              <a:rPr lang="en-GB" smtClean="0"/>
              <a:pPr/>
              <a:t>‹#›</a:t>
            </a:fld>
            <a:endParaRPr lang="en-GB" dirty="0"/>
          </a:p>
        </p:txBody>
      </p:sp>
      <p:pic>
        <p:nvPicPr>
          <p:cNvPr id="3" name="Graphic 2">
            <a:extLst>
              <a:ext uri="{FF2B5EF4-FFF2-40B4-BE49-F238E27FC236}">
                <a16:creationId xmlns:a16="http://schemas.microsoft.com/office/drawing/2014/main" id="{6917EA5F-CE77-CEF0-59DE-023DB74C5F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17729212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AFAFAF"/>
          </p15:clr>
        </p15:guide>
        <p15:guide id="49" pos="7680" userDrawn="1">
          <p15:clr>
            <a:srgbClr val="AFAFAF"/>
          </p15:clr>
        </p15:guide>
        <p15:guide id="50" pos="217" userDrawn="1">
          <p15:clr>
            <a:srgbClr val="AFAFAF"/>
          </p15:clr>
        </p15:guide>
        <p15:guide id="51" pos="621" userDrawn="1">
          <p15:clr>
            <a:srgbClr val="AFAFAF"/>
          </p15:clr>
        </p15:guide>
        <p15:guide id="52" pos="839" userDrawn="1">
          <p15:clr>
            <a:srgbClr val="AFAFAF"/>
          </p15:clr>
        </p15:guide>
        <p15:guide id="53" pos="1243" userDrawn="1">
          <p15:clr>
            <a:srgbClr val="AFAFAF"/>
          </p15:clr>
        </p15:guide>
        <p15:guide id="54" pos="1461" userDrawn="1">
          <p15:clr>
            <a:srgbClr val="AFAFAF"/>
          </p15:clr>
        </p15:guide>
        <p15:guide id="55" pos="1865" userDrawn="1">
          <p15:clr>
            <a:srgbClr val="AFAFAF"/>
          </p15:clr>
        </p15:guide>
        <p15:guide id="56" pos="2083" userDrawn="1">
          <p15:clr>
            <a:srgbClr val="AFAFAF"/>
          </p15:clr>
        </p15:guide>
        <p15:guide id="57" pos="2487" userDrawn="1">
          <p15:clr>
            <a:srgbClr val="AFAFAF"/>
          </p15:clr>
        </p15:guide>
        <p15:guide id="58" pos="2705" userDrawn="1">
          <p15:clr>
            <a:srgbClr val="AFAFAF"/>
          </p15:clr>
        </p15:guide>
        <p15:guide id="59" pos="3109" userDrawn="1">
          <p15:clr>
            <a:srgbClr val="AFAFAF"/>
          </p15:clr>
        </p15:guide>
        <p15:guide id="60" pos="3326" userDrawn="1">
          <p15:clr>
            <a:srgbClr val="AFAFAF"/>
          </p15:clr>
        </p15:guide>
        <p15:guide id="61" pos="3731" userDrawn="1">
          <p15:clr>
            <a:srgbClr val="AFAFAF"/>
          </p15:clr>
        </p15:guide>
        <p15:guide id="62" pos="3948" userDrawn="1">
          <p15:clr>
            <a:srgbClr val="AFAFAF"/>
          </p15:clr>
        </p15:guide>
        <p15:guide id="63" pos="4353" userDrawn="1">
          <p15:clr>
            <a:srgbClr val="AFAFAF"/>
          </p15:clr>
        </p15:guide>
        <p15:guide id="64" pos="4570" userDrawn="1">
          <p15:clr>
            <a:srgbClr val="AFAFAF"/>
          </p15:clr>
        </p15:guide>
        <p15:guide id="65" pos="4974" userDrawn="1">
          <p15:clr>
            <a:srgbClr val="AFAFAF"/>
          </p15:clr>
        </p15:guide>
        <p15:guide id="66" pos="5192" userDrawn="1">
          <p15:clr>
            <a:srgbClr val="AFAFAF"/>
          </p15:clr>
        </p15:guide>
        <p15:guide id="67" pos="5596" userDrawn="1">
          <p15:clr>
            <a:srgbClr val="AFAFAF"/>
          </p15:clr>
        </p15:guide>
        <p15:guide id="68" pos="5814" userDrawn="1">
          <p15:clr>
            <a:srgbClr val="AFAFAF"/>
          </p15:clr>
        </p15:guide>
        <p15:guide id="69" pos="6218" userDrawn="1">
          <p15:clr>
            <a:srgbClr val="AFAFAF"/>
          </p15:clr>
        </p15:guide>
        <p15:guide id="70" pos="6436" userDrawn="1">
          <p15:clr>
            <a:srgbClr val="AFAFAF"/>
          </p15:clr>
        </p15:guide>
        <p15:guide id="71" pos="6840" userDrawn="1">
          <p15:clr>
            <a:srgbClr val="AFAFAF"/>
          </p15:clr>
        </p15:guide>
        <p15:guide id="72" pos="7058" userDrawn="1">
          <p15:clr>
            <a:srgbClr val="AFAFAF"/>
          </p15:clr>
        </p15:guide>
        <p15:guide id="73" pos="7462" userDrawn="1">
          <p15:clr>
            <a:srgbClr val="AFAFAF"/>
          </p15:clr>
        </p15:guide>
        <p15:guide id="74" orient="horz" userDrawn="1">
          <p15:clr>
            <a:srgbClr val="AFAFAF"/>
          </p15:clr>
        </p15:guide>
        <p15:guide id="75" orient="horz" pos="4320" userDrawn="1">
          <p15:clr>
            <a:srgbClr val="AFAFAF"/>
          </p15:clr>
        </p15:guide>
        <p15:guide id="76" orient="horz" pos="217" userDrawn="1">
          <p15:clr>
            <a:srgbClr val="AFAFAF"/>
          </p15:clr>
        </p15:guide>
        <p15:guide id="77" orient="horz" pos="433" userDrawn="1">
          <p15:clr>
            <a:srgbClr val="AFAFAF"/>
          </p15:clr>
        </p15:guide>
        <p15:guide id="78" orient="horz" pos="649" userDrawn="1">
          <p15:clr>
            <a:srgbClr val="AFAFAF"/>
          </p15:clr>
        </p15:guide>
        <p15:guide id="79" orient="horz" pos="865" userDrawn="1">
          <p15:clr>
            <a:srgbClr val="AFAFAF"/>
          </p15:clr>
        </p15:guide>
        <p15:guide id="80" orient="horz" pos="1080" userDrawn="1">
          <p15:clr>
            <a:srgbClr val="AFAFAF"/>
          </p15:clr>
        </p15:guide>
        <p15:guide id="81" orient="horz" pos="1296" userDrawn="1">
          <p15:clr>
            <a:srgbClr val="AFAFAF"/>
          </p15:clr>
        </p15:guide>
        <p15:guide id="82" orient="horz" pos="1512" userDrawn="1">
          <p15:clr>
            <a:srgbClr val="AFAFAF"/>
          </p15:clr>
        </p15:guide>
        <p15:guide id="83" orient="horz" pos="1728" userDrawn="1">
          <p15:clr>
            <a:srgbClr val="AFAFAF"/>
          </p15:clr>
        </p15:guide>
        <p15:guide id="84" orient="horz" pos="1944" userDrawn="1">
          <p15:clr>
            <a:srgbClr val="AFAFAF"/>
          </p15:clr>
        </p15:guide>
        <p15:guide id="85" orient="horz" pos="2160" userDrawn="1">
          <p15:clr>
            <a:srgbClr val="AFAFAF"/>
          </p15:clr>
        </p15:guide>
        <p15:guide id="86" orient="horz" pos="2375" userDrawn="1">
          <p15:clr>
            <a:srgbClr val="AFAFAF"/>
          </p15:clr>
        </p15:guide>
        <p15:guide id="87" orient="horz" pos="2591" userDrawn="1">
          <p15:clr>
            <a:srgbClr val="AFAFAF"/>
          </p15:clr>
        </p15:guide>
        <p15:guide id="88" orient="horz" pos="2807" userDrawn="1">
          <p15:clr>
            <a:srgbClr val="AFAFAF"/>
          </p15:clr>
        </p15:guide>
        <p15:guide id="89" orient="horz" pos="3023" userDrawn="1">
          <p15:clr>
            <a:srgbClr val="AFAFAF"/>
          </p15:clr>
        </p15:guide>
        <p15:guide id="90" orient="horz" pos="3239" userDrawn="1">
          <p15:clr>
            <a:srgbClr val="AFAFAF"/>
          </p15:clr>
        </p15:guide>
        <p15:guide id="91" orient="horz" pos="3454" userDrawn="1">
          <p15:clr>
            <a:srgbClr val="AFAFAF"/>
          </p15:clr>
        </p15:guide>
        <p15:guide id="92" orient="horz" pos="3670" userDrawn="1">
          <p15:clr>
            <a:srgbClr val="AFAFAF"/>
          </p15:clr>
        </p15:guide>
        <p15:guide id="93" orient="horz" pos="3886" userDrawn="1">
          <p15:clr>
            <a:srgbClr val="AFAFAF"/>
          </p15:clr>
        </p15:guide>
        <p15:guide id="94" orient="horz" pos="4102" userDrawn="1">
          <p15:clr>
            <a:srgbClr val="AFAFA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am (x4)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GB" dirty="0"/>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dirty="0"/>
              <a:t>Click to add </a:t>
            </a:r>
            <a:br>
              <a:rPr lang="en-GB" dirty="0"/>
            </a:br>
            <a:r>
              <a:rPr lang="en-GB" dirty="0"/>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Name Surname</a:t>
            </a:r>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Add text</a:t>
            </a:r>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dirty="0"/>
              <a:t>Click to add </a:t>
            </a:r>
            <a:br>
              <a:rPr lang="en-GB" dirty="0"/>
            </a:br>
            <a:r>
              <a:rPr lang="en-GB" dirty="0"/>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Name Surname</a:t>
            </a:r>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Add text</a:t>
            </a:r>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dirty="0"/>
              <a:t>Click to add </a:t>
            </a:r>
            <a:br>
              <a:rPr lang="en-GB" dirty="0"/>
            </a:br>
            <a:r>
              <a:rPr lang="en-GB" dirty="0"/>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Name Surname</a:t>
            </a:r>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Add text</a:t>
            </a:r>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GB" dirty="0"/>
              <a:t>Click to add </a:t>
            </a:r>
            <a:br>
              <a:rPr lang="en-GB" dirty="0"/>
            </a:br>
            <a:r>
              <a:rPr lang="en-GB" dirty="0"/>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Name Surname</a:t>
            </a:r>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GB" dirty="0"/>
              <a:t>Add text</a:t>
            </a:r>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WSP | Footer goes here | Date</a:t>
            </a:r>
          </a:p>
        </p:txBody>
      </p:sp>
    </p:spTree>
    <p:extLst>
      <p:ext uri="{BB962C8B-B14F-4D97-AF65-F5344CB8AC3E}">
        <p14:creationId xmlns:p14="http://schemas.microsoft.com/office/powerpoint/2010/main" val="39682337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am (x1)_Dark">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lvl1pPr>
          </a:lstStyle>
          <a:p>
            <a:r>
              <a:rPr lang="en-GB" dirty="0"/>
              <a:t>Name</a:t>
            </a:r>
            <a:br>
              <a:rPr lang="en-GB" dirty="0"/>
            </a:br>
            <a:r>
              <a:rPr lang="en-GB" dirty="0"/>
              <a:t>Surname</a:t>
            </a:r>
          </a:p>
        </p:txBody>
      </p:sp>
      <p:sp>
        <p:nvSpPr>
          <p:cNvPr id="52" name="Text Placeholder 51">
            <a:extLst>
              <a:ext uri="{FF2B5EF4-FFF2-40B4-BE49-F238E27FC236}">
                <a16:creationId xmlns:a16="http://schemas.microsoft.com/office/drawing/2014/main" id="{1E9CB78D-34B8-45C4-C11C-EAF51C5454C8}"/>
              </a:ext>
            </a:extLst>
          </p:cNvPr>
          <p:cNvSpPr>
            <a:spLocks noGrp="1"/>
          </p:cNvSpPr>
          <p:nvPr>
            <p:ph type="body" sz="quarter" idx="27"/>
          </p:nvPr>
        </p:nvSpPr>
        <p:spPr>
          <a:xfrm>
            <a:off x="8238074" y="4352926"/>
            <a:ext cx="3611026" cy="1851024"/>
          </a:xfrm>
        </p:spPr>
        <p:txBody>
          <a:bodyPr/>
          <a:lstStyle>
            <a:lvl2pPr marL="226800" indent="-226800">
              <a:defRPr/>
            </a:lvl2pPr>
            <a:lvl3pPr marL="453600" indent="-226800">
              <a:defRPr/>
            </a:lvl3pPr>
            <a:lvl4pPr marL="680400" indent="-226800">
              <a:defRPr/>
            </a:lvl4pPr>
            <a:lvl5pPr marL="907200" indent="-226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Picture Placeholder 26">
            <a:extLst>
              <a:ext uri="{FF2B5EF4-FFF2-40B4-BE49-F238E27FC236}">
                <a16:creationId xmlns:a16="http://schemas.microsoft.com/office/drawing/2014/main" id="{17E10496-8AE9-D36E-3261-8D3111D31C23}"/>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GB" dirty="0"/>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WSP | Footer goes here | Date</a:t>
            </a:r>
          </a:p>
        </p:txBody>
      </p:sp>
      <p:pic>
        <p:nvPicPr>
          <p:cNvPr id="2" name="Graphic 1">
            <a:extLst>
              <a:ext uri="{FF2B5EF4-FFF2-40B4-BE49-F238E27FC236}">
                <a16:creationId xmlns:a16="http://schemas.microsoft.com/office/drawing/2014/main" id="{AC925B6C-4994-825C-DE4D-38310CF4438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12479628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6"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Project 1_Dark">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GB" dirty="0"/>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dirty="0"/>
              <a:t>  </a:t>
            </a:r>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dirty="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dirty="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GB" dirty="0"/>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nvPr>
        </p:nvSpPr>
        <p:spPr>
          <a:xfrm>
            <a:off x="7430109" y="4969790"/>
            <a:ext cx="3692962" cy="436402"/>
          </a:xfrm>
        </p:spPr>
        <p:txBody>
          <a:bodyPr>
            <a:sp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GB" sz="900" dirty="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GB" sz="900" dirty="0"/>
          </a:p>
        </p:txBody>
      </p:sp>
    </p:spTree>
    <p:extLst>
      <p:ext uri="{BB962C8B-B14F-4D97-AF65-F5344CB8AC3E}">
        <p14:creationId xmlns:p14="http://schemas.microsoft.com/office/powerpoint/2010/main" val="30258755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ject 2_Dark">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GB" dirty="0"/>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4187" y="1030288"/>
            <a:ext cx="3602563" cy="4452937"/>
          </a:xfrm>
        </p:spPr>
        <p:txBody>
          <a:bodyPr/>
          <a:lstStyle>
            <a:lvl1pPr algn="ctr">
              <a:defRPr>
                <a:solidFill>
                  <a:schemeClr val="tx1"/>
                </a:solidFill>
              </a:defRPr>
            </a:lvl1pPr>
          </a:lstStyle>
          <a:p>
            <a:r>
              <a:rPr lang="en-US"/>
              <a:t>Click icon to add picture</a:t>
            </a:r>
            <a:endParaRPr lang="en-GB" dirty="0"/>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2300" y="1030288"/>
            <a:ext cx="3949699" cy="4452937"/>
          </a:xfrm>
        </p:spPr>
        <p:txBody>
          <a:bodyPr/>
          <a:lstStyle>
            <a:lvl1pPr algn="ctr">
              <a:defRPr>
                <a:solidFill>
                  <a:schemeClr val="tx1"/>
                </a:solidFill>
              </a:defRPr>
            </a:lvl1pPr>
          </a:lstStyle>
          <a:p>
            <a:r>
              <a:rPr lang="en-US"/>
              <a:t>Click icon to add picture</a:t>
            </a:r>
            <a:endParaRPr lang="en-GB" dirty="0"/>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cap="none" baseline="0"/>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dirty="0"/>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dirty="0"/>
          </a:p>
        </p:txBody>
      </p:sp>
    </p:spTree>
    <p:extLst>
      <p:ext uri="{BB962C8B-B14F-4D97-AF65-F5344CB8AC3E}">
        <p14:creationId xmlns:p14="http://schemas.microsoft.com/office/powerpoint/2010/main" val="35621647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oC, Agenda_Dark">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70000"/>
            <a:ext cx="11506199" cy="972000"/>
          </a:xfrm>
        </p:spPr>
        <p:txBody>
          <a:bodyPr/>
          <a:lstStyle/>
          <a:p>
            <a:r>
              <a:rPr lang="en-US"/>
              <a:t>Click to edit Master title style</a:t>
            </a:r>
            <a:endParaRPr lang="en-GB" dirty="0"/>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444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444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444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848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848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848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393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393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393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GB" dirty="0"/>
              <a:t>00</a:t>
            </a:r>
          </a:p>
          <a:p>
            <a:pPr lvl="1"/>
            <a:endParaRPr lang="en-GB" dirty="0"/>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GB" dirty="0"/>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GB" smtClean="0"/>
              <a:pPr/>
              <a:t>‹#›</a:t>
            </a:fld>
            <a:endParaRPr lang="en-GB" dirty="0"/>
          </a:p>
        </p:txBody>
      </p:sp>
      <p:sp>
        <p:nvSpPr>
          <p:cNvPr id="4" name="Guides">
            <a:extLst>
              <a:ext uri="{FF2B5EF4-FFF2-40B4-BE49-F238E27FC236}">
                <a16:creationId xmlns:a16="http://schemas.microsoft.com/office/drawing/2014/main" id="{464BE03C-3E4A-DD40-5848-0A2EF504625A}"/>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Tree>
    <p:extLst>
      <p:ext uri="{BB962C8B-B14F-4D97-AF65-F5344CB8AC3E}">
        <p14:creationId xmlns:p14="http://schemas.microsoft.com/office/powerpoint/2010/main" val="26664614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4CBC2F-A414-4B5F-54E9-D2466314BE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Title 6">
            <a:extLst>
              <a:ext uri="{FF2B5EF4-FFF2-40B4-BE49-F238E27FC236}">
                <a16:creationId xmlns:a16="http://schemas.microsoft.com/office/drawing/2014/main" id="{E30313EC-A53D-7D44-D5C1-2DBD631FA106}"/>
              </a:ext>
            </a:extLst>
          </p:cNvPr>
          <p:cNvSpPr>
            <a:spLocks noGrp="1"/>
          </p:cNvSpPr>
          <p:nvPr>
            <p:ph type="title"/>
          </p:nvPr>
        </p:nvSpPr>
        <p:spPr>
          <a:xfrm>
            <a:off x="342900" y="1373188"/>
            <a:ext cx="5568949" cy="972000"/>
          </a:xfrm>
        </p:spPr>
        <p:txBody>
          <a:bodyPr/>
          <a:lstStyle/>
          <a:p>
            <a:r>
              <a:rPr lang="en-US"/>
              <a:t>Click to edit Master title style</a:t>
            </a:r>
            <a:endParaRPr lang="en-GB"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300"/>
            <a:ext cx="5581650" cy="3768724"/>
          </a:xfr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WSP | Footer goes here | Date</a:t>
            </a:r>
          </a:p>
        </p:txBody>
      </p:sp>
      <p:sp>
        <p:nvSpPr>
          <p:cNvPr id="5" name="Rectangle 4">
            <a:extLst>
              <a:ext uri="{FF2B5EF4-FFF2-40B4-BE49-F238E27FC236}">
                <a16:creationId xmlns:a16="http://schemas.microsoft.com/office/drawing/2014/main" id="{897A9546-EE36-A217-2C28-76FB5FA4DDA8}"/>
              </a:ext>
              <a:ext uri="{C183D7F6-B498-43B3-948B-1728B52AA6E4}">
                <adec:decorative xmlns:adec="http://schemas.microsoft.com/office/drawing/2017/decorative" val="1"/>
              </a:ext>
            </a:extLst>
          </p:cNvPr>
          <p:cNvSpPr/>
          <p:nvPr userDrawn="1"/>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Tree>
    <p:extLst>
      <p:ext uri="{BB962C8B-B14F-4D97-AF65-F5344CB8AC3E}">
        <p14:creationId xmlns:p14="http://schemas.microsoft.com/office/powerpoint/2010/main" val="2512344102"/>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Graphic Backgroun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160CEFA-1224-0A33-3297-149A3EF4ED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p>
            <a:fld id="{91D568E7-61F5-D04E-995D-81EF41C01A2A}" type="slidenum">
              <a:rPr lang="en-GB" smtClean="0"/>
              <a:pPr/>
              <a:t>‹#›</a:t>
            </a:fld>
            <a:endParaRPr lang="en-GB" dirty="0"/>
          </a:p>
        </p:txBody>
      </p:sp>
      <p:sp>
        <p:nvSpPr>
          <p:cNvPr id="6" name="Title 5">
            <a:extLst>
              <a:ext uri="{FF2B5EF4-FFF2-40B4-BE49-F238E27FC236}">
                <a16:creationId xmlns:a16="http://schemas.microsoft.com/office/drawing/2014/main" id="{215EFCED-F030-8D48-F94E-5D083B514839}"/>
              </a:ext>
            </a:extLst>
          </p:cNvPr>
          <p:cNvSpPr>
            <a:spLocks noGrp="1"/>
          </p:cNvSpPr>
          <p:nvPr>
            <p:ph type="title"/>
          </p:nvPr>
        </p:nvSpPr>
        <p:spPr>
          <a:xfrm>
            <a:off x="342901" y="1714500"/>
            <a:ext cx="6567488" cy="972000"/>
          </a:xfrm>
        </p:spPr>
        <p:txBody>
          <a:bodyPr/>
          <a:lstStyle/>
          <a:p>
            <a:r>
              <a:rPr lang="en-US"/>
              <a:t>Click to edit Master title style</a:t>
            </a:r>
            <a:endParaRPr lang="en-GB"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743200"/>
            <a:ext cx="6567488" cy="342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p>
            <a:r>
              <a:rPr lang="en-GB" dirty="0"/>
              <a:t>WSP | Footer goes here | Date</a:t>
            </a:r>
          </a:p>
        </p:txBody>
      </p:sp>
      <p:pic>
        <p:nvPicPr>
          <p:cNvPr id="5" name="Graphic 4">
            <a:extLst>
              <a:ext uri="{FF2B5EF4-FFF2-40B4-BE49-F238E27FC236}">
                <a16:creationId xmlns:a16="http://schemas.microsoft.com/office/drawing/2014/main" id="{63DBE6E9-89CB-FE8C-9CE4-A0F5DC349BC3}"/>
              </a:ext>
              <a:ext uri="{C183D7F6-B498-43B3-948B-1728B52AA6E4}">
                <adec:decorative xmlns:adec="http://schemas.microsoft.com/office/drawing/2017/decorative" val="1"/>
              </a:ext>
            </a:extLst>
          </p:cNvPr>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Tree>
    <p:extLst>
      <p:ext uri="{BB962C8B-B14F-4D97-AF65-F5344CB8AC3E}">
        <p14:creationId xmlns:p14="http://schemas.microsoft.com/office/powerpoint/2010/main" val="1195993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6544-3139-DD05-E217-DF86B51D9355}"/>
              </a:ext>
            </a:extLst>
          </p:cNvPr>
          <p:cNvSpPr>
            <a:spLocks noGrp="1"/>
          </p:cNvSpPr>
          <p:nvPr>
            <p:ph type="title"/>
          </p:nvPr>
        </p:nvSpPr>
        <p:spPr/>
        <p:txBody>
          <a:bodyPr/>
          <a:lstStyle/>
          <a:p>
            <a:r>
              <a:rPr lang="en-US"/>
              <a:t>Click to edit Master title style</a:t>
            </a:r>
            <a:endParaRPr lang="en-GB"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WSP | Footer goes here | Date</a:t>
            </a:r>
          </a:p>
        </p:txBody>
      </p:sp>
    </p:spTree>
    <p:extLst>
      <p:ext uri="{BB962C8B-B14F-4D97-AF65-F5344CB8AC3E}">
        <p14:creationId xmlns:p14="http://schemas.microsoft.com/office/powerpoint/2010/main" val="3622315314"/>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Red Background">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B6E1C04-2CBA-63B2-9544-5DF9DD17D63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lvl1pPr>
              <a:defRPr>
                <a:solidFill>
                  <a:schemeClr val="bg1"/>
                </a:solidFill>
              </a:defRPr>
            </a:lvl1pPr>
          </a:lstStyle>
          <a:p>
            <a:fld id="{91D568E7-61F5-D04E-995D-81EF41C01A2A}" type="slidenum">
              <a:rPr lang="en-GB" smtClean="0"/>
              <a:pPr/>
              <a:t>‹#›</a:t>
            </a:fld>
            <a:endParaRPr lang="en-GB" dirty="0"/>
          </a:p>
        </p:txBody>
      </p:sp>
      <p:sp>
        <p:nvSpPr>
          <p:cNvPr id="5" name="Title 4">
            <a:extLst>
              <a:ext uri="{FF2B5EF4-FFF2-40B4-BE49-F238E27FC236}">
                <a16:creationId xmlns:a16="http://schemas.microsoft.com/office/drawing/2014/main" id="{442D600C-D2E5-8336-F058-DF5E43A81ACB}"/>
              </a:ext>
            </a:extLst>
          </p:cNvPr>
          <p:cNvSpPr>
            <a:spLocks noGrp="1"/>
          </p:cNvSpPr>
          <p:nvPr>
            <p:ph type="title"/>
          </p:nvPr>
        </p:nvSpPr>
        <p:spPr/>
        <p:txBody>
          <a:bodyPr/>
          <a:lstStyle/>
          <a:p>
            <a:r>
              <a:rPr lang="en-US"/>
              <a:t>Click to edit Master title style</a:t>
            </a:r>
            <a:endParaRPr lang="en-GB"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lvl1pPr>
              <a:defRPr>
                <a:solidFill>
                  <a:schemeClr val="bg1"/>
                </a:solidFill>
              </a:defRPr>
            </a:lvl1pPr>
          </a:lstStyle>
          <a:p>
            <a:r>
              <a:rPr lang="en-GB" dirty="0"/>
              <a:t>WSP | Footer goes here | Date</a:t>
            </a:r>
          </a:p>
        </p:txBody>
      </p:sp>
      <p:pic>
        <p:nvPicPr>
          <p:cNvPr id="7" name="Graphic 6">
            <a:extLst>
              <a:ext uri="{FF2B5EF4-FFF2-40B4-BE49-F238E27FC236}">
                <a16:creationId xmlns:a16="http://schemas.microsoft.com/office/drawing/2014/main" id="{E45527E6-00CA-D85C-AC9D-ED267B41A6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2083540549"/>
      </p:ext>
    </p:extLst>
  </p:cSld>
  <p:clrMapOvr>
    <a:masterClrMapping/>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vider Slide 1">
    <p:bg>
      <p:bgRef idx="1001">
        <a:schemeClr val="bg1"/>
      </p:bgRef>
    </p:bg>
    <p:spTree>
      <p:nvGrpSpPr>
        <p:cNvPr id="1" name=""/>
        <p:cNvGrpSpPr/>
        <p:nvPr/>
      </p:nvGrpSpPr>
      <p:grpSpPr>
        <a:xfrm>
          <a:off x="0" y="0"/>
          <a:ext cx="0" cy="0"/>
          <a:chOff x="0" y="0"/>
          <a:chExt cx="0" cy="0"/>
        </a:xfrm>
      </p:grpSpPr>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1973183" y="652464"/>
            <a:ext cx="8245635" cy="5551486"/>
          </a:xfrm>
          <a:noFill/>
        </p:spPr>
        <p:txBody>
          <a:bodyPr bIns="1296000" anchor="b"/>
          <a:lstStyle>
            <a:lvl1pPr algn="ctr">
              <a:defRPr>
                <a:solidFill>
                  <a:schemeClr val="tx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102535" y="2899861"/>
            <a:ext cx="11986930" cy="1493230"/>
          </a:xfrm>
        </p:spPr>
        <p:txBody>
          <a:bodyPr anchor="ctr">
            <a:normAutofit/>
          </a:bodyPr>
          <a:lstStyle>
            <a:lvl1pPr algn="ctr">
              <a:lnSpc>
                <a:spcPct val="75000"/>
              </a:lnSpc>
              <a:defRPr sz="9500" cap="all" spc="-200" baseline="0">
                <a:solidFill>
                  <a:schemeClr val="tx1"/>
                </a:solidFill>
              </a:defRPr>
            </a:lvl1pPr>
          </a:lstStyle>
          <a:p>
            <a:r>
              <a:rPr lang="en-GB" dirty="0"/>
              <a:t>Click title</a:t>
            </a:r>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GB" smtClean="0"/>
              <a:pPr/>
              <a:t>‹#›</a:t>
            </a:fld>
            <a:endParaRPr lang="en-GB" dirty="0"/>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GB" dirty="0"/>
              <a:t>WSP | Footer goes here | Date</a:t>
            </a:r>
          </a:p>
        </p:txBody>
      </p:sp>
      <p:sp>
        <p:nvSpPr>
          <p:cNvPr id="4" name="Text Placeholder 24">
            <a:extLst>
              <a:ext uri="{FF2B5EF4-FFF2-40B4-BE49-F238E27FC236}">
                <a16:creationId xmlns:a16="http://schemas.microsoft.com/office/drawing/2014/main" id="{35D256D3-13B9-7B74-9370-9E7942B02D25}"/>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20241677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ivider Sl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344488" y="1577975"/>
            <a:ext cx="5578476" cy="4008438"/>
          </a:xfrm>
        </p:spPr>
        <p:txBody>
          <a:bodyPr anchor="ctr">
            <a:normAutofit/>
          </a:bodyPr>
          <a:lstStyle>
            <a:lvl1pPr algn="l">
              <a:lnSpc>
                <a:spcPct val="75000"/>
              </a:lnSpc>
              <a:defRPr sz="9600" cap="all" spc="-200" baseline="0">
                <a:solidFill>
                  <a:schemeClr val="tx1"/>
                </a:solidFill>
              </a:defRPr>
            </a:lvl1pPr>
          </a:lstStyle>
          <a:p>
            <a:r>
              <a:rPr lang="en-GB" dirty="0"/>
              <a:t>Click title</a:t>
            </a:r>
          </a:p>
        </p:txBody>
      </p:sp>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6096000" y="0"/>
            <a:ext cx="6096000" cy="6858000"/>
          </a:xfrm>
          <a:noFill/>
        </p:spPr>
        <p:txBody>
          <a:bodyPr bIns="1296000" anchor="b"/>
          <a:lstStyle>
            <a:lvl1pPr algn="ctr">
              <a:defRPr>
                <a:solidFill>
                  <a:schemeClr val="tx1"/>
                </a:solidFill>
              </a:defRPr>
            </a:lvl1pPr>
          </a:lstStyle>
          <a:p>
            <a:r>
              <a:rPr lang="en-US"/>
              <a:t>Click icon to add picture</a:t>
            </a:r>
            <a:endParaRPr lang="en-GB" dirty="0"/>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GB" smtClean="0"/>
              <a:pPr/>
              <a:t>‹#›</a:t>
            </a:fld>
            <a:endParaRPr lang="en-GB" dirty="0"/>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GB" dirty="0"/>
              <a:t>WSP | Footer goes here | Date</a:t>
            </a:r>
          </a:p>
        </p:txBody>
      </p:sp>
      <p:sp>
        <p:nvSpPr>
          <p:cNvPr id="4" name="Text Placeholder 24">
            <a:extLst>
              <a:ext uri="{FF2B5EF4-FFF2-40B4-BE49-F238E27FC236}">
                <a16:creationId xmlns:a16="http://schemas.microsoft.com/office/drawing/2014/main" id="{50C20D14-B3C8-F8DE-86B3-3769E6092B24}"/>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GB" dirty="0"/>
              <a:t>  </a:t>
            </a:r>
          </a:p>
        </p:txBody>
      </p:sp>
    </p:spTree>
    <p:extLst>
      <p:ext uri="{BB962C8B-B14F-4D97-AF65-F5344CB8AC3E}">
        <p14:creationId xmlns:p14="http://schemas.microsoft.com/office/powerpoint/2010/main" val="11065016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B45-C0BA-04E6-AAB3-B4BFCF52C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C57B2-AEC1-3D05-B831-6AFABCB00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CA4C3A-CE01-2661-B256-1D9F81AEFDAF}"/>
              </a:ext>
            </a:extLst>
          </p:cNvPr>
          <p:cNvSpPr>
            <a:spLocks noGrp="1"/>
          </p:cNvSpPr>
          <p:nvPr>
            <p:ph type="dt" sz="half" idx="10"/>
          </p:nvPr>
        </p:nvSpPr>
        <p:spPr/>
        <p:txBody>
          <a:bodyPr/>
          <a:lstStyle/>
          <a:p>
            <a:fld id="{6501B623-43FE-46CE-AD47-688DE93A6428}" type="datetimeFigureOut">
              <a:rPr lang="en-GB" smtClean="0"/>
              <a:t>20/02/2025</a:t>
            </a:fld>
            <a:endParaRPr lang="en-GB"/>
          </a:p>
        </p:txBody>
      </p:sp>
      <p:sp>
        <p:nvSpPr>
          <p:cNvPr id="5" name="Footer Placeholder 4">
            <a:extLst>
              <a:ext uri="{FF2B5EF4-FFF2-40B4-BE49-F238E27FC236}">
                <a16:creationId xmlns:a16="http://schemas.microsoft.com/office/drawing/2014/main" id="{5009995D-CFFB-EED8-68BB-58B182EFA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25663-3FC4-5F66-8387-3FDA663B553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42125155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F15528-21DE-4FAA-801E-634DDDAF4B2B}"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12762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10283546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GB"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738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WSP | Footer goes here | Date</a:t>
            </a:r>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dirty="0"/>
          </a:p>
        </p:txBody>
      </p:sp>
    </p:spTree>
    <p:extLst>
      <p:ext uri="{BB962C8B-B14F-4D97-AF65-F5344CB8AC3E}">
        <p14:creationId xmlns:p14="http://schemas.microsoft.com/office/powerpoint/2010/main" val="3166804169"/>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84F25-0FBF-5253-9EF5-985C017AE5DF}"/>
              </a:ext>
            </a:extLst>
          </p:cNvPr>
          <p:cNvSpPr>
            <a:spLocks noGrp="1"/>
          </p:cNvSpPr>
          <p:nvPr>
            <p:ph type="title"/>
          </p:nvPr>
        </p:nvSpPr>
        <p:spPr/>
        <p:txBody>
          <a:bodyPr/>
          <a:lstStyle/>
          <a:p>
            <a:r>
              <a:rPr lang="en-US"/>
              <a:t>Click to edit Master title style</a:t>
            </a:r>
            <a:endParaRPr lang="en-GB" dirty="0"/>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9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300"/>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9">
            <a:extLst>
              <a:ext uri="{FF2B5EF4-FFF2-40B4-BE49-F238E27FC236}">
                <a16:creationId xmlns:a16="http://schemas.microsoft.com/office/drawing/2014/main" id="{05DEABA2-AF10-F11F-FE17-BBEDB4599C34}"/>
              </a:ext>
              <a:ext uri="{C183D7F6-B498-43B3-948B-1728B52AA6E4}">
                <adec:decorative xmlns:adec="http://schemas.microsoft.com/office/drawing/2017/decorative" val="0"/>
              </a:ext>
            </a:extLst>
          </p:cNvPr>
          <p:cNvSpPr>
            <a:spLocks noGrp="1"/>
          </p:cNvSpPr>
          <p:nvPr>
            <p:ph sz="quarter" idx="15"/>
          </p:nvPr>
        </p:nvSpPr>
        <p:spPr>
          <a:xfrm>
            <a:off x="82423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dirty="0"/>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205327" y="6420078"/>
            <a:ext cx="643773" cy="107722"/>
          </a:xfrm>
        </p:spPr>
        <p:txBody>
          <a:bodyPr/>
          <a:lstStyle/>
          <a:p>
            <a:fld id="{91D568E7-61F5-D04E-995D-81EF41C01A2A}" type="slidenum">
              <a:rPr lang="en-GB" smtClean="0"/>
              <a:t>‹#›</a:t>
            </a:fld>
            <a:endParaRPr lang="en-GB" dirty="0"/>
          </a:p>
        </p:txBody>
      </p:sp>
    </p:spTree>
    <p:extLst>
      <p:ext uri="{BB962C8B-B14F-4D97-AF65-F5344CB8AC3E}">
        <p14:creationId xmlns:p14="http://schemas.microsoft.com/office/powerpoint/2010/main" val="3105446195"/>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19"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ur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GB" dirty="0"/>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2900"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20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738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30253"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dirty="0"/>
              <a:t>WSP | Footer goes here | Date</a:t>
            </a:r>
          </a:p>
        </p:txBody>
      </p:sp>
    </p:spTree>
    <p:extLst>
      <p:ext uri="{BB962C8B-B14F-4D97-AF65-F5344CB8AC3E}">
        <p14:creationId xmlns:p14="http://schemas.microsoft.com/office/powerpoint/2010/main" val="3089188415"/>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671648-2F46-25C5-D69B-9FE9BDF5687A}"/>
              </a:ext>
            </a:extLst>
          </p:cNvPr>
          <p:cNvSpPr>
            <a:spLocks noGrp="1"/>
          </p:cNvSpPr>
          <p:nvPr>
            <p:ph type="title"/>
          </p:nvPr>
        </p:nvSpPr>
        <p:spPr/>
        <p:txBody>
          <a:bodyPr/>
          <a:lstStyle/>
          <a:p>
            <a:r>
              <a:rPr lang="en-US"/>
              <a:t>Click to edit Master title style</a:t>
            </a:r>
            <a:endParaRPr lang="en-GB"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GB" smtClean="0"/>
              <a:t>‹#›</a:t>
            </a:fld>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dirty="0"/>
              <a:t>WSP | Footer goes here | Date</a:t>
            </a:r>
          </a:p>
        </p:txBody>
      </p:sp>
    </p:spTree>
    <p:extLst>
      <p:ext uri="{BB962C8B-B14F-4D97-AF65-F5344CB8AC3E}">
        <p14:creationId xmlns:p14="http://schemas.microsoft.com/office/powerpoint/2010/main" val="2153950529"/>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ooter Only">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71CD70-9217-C4C8-9DE5-2549369B83AE}"/>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WSP | Footer goes here | Date</a:t>
            </a:r>
          </a:p>
        </p:txBody>
      </p:sp>
      <p:sp>
        <p:nvSpPr>
          <p:cNvPr id="3" name="Slide Number Placeholder 2">
            <a:extLst>
              <a:ext uri="{FF2B5EF4-FFF2-40B4-BE49-F238E27FC236}">
                <a16:creationId xmlns:a16="http://schemas.microsoft.com/office/drawing/2014/main" id="{CB3B901F-43E4-B89B-DCDE-1C8B2100BC3D}"/>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a:t>
            </a:fld>
            <a:endParaRPr lang="en-GB" dirty="0"/>
          </a:p>
        </p:txBody>
      </p:sp>
    </p:spTree>
    <p:extLst>
      <p:ext uri="{BB962C8B-B14F-4D97-AF65-F5344CB8AC3E}">
        <p14:creationId xmlns:p14="http://schemas.microsoft.com/office/powerpoint/2010/main" val="23190152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2.xml"/><Relationship Id="rId50" Type="http://schemas.openxmlformats.org/officeDocument/2006/relationships/tags" Target="../tags/tag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3.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47"/>
            </p:custDataLst>
          </p:nvPr>
        </p:nvSpPr>
        <p:spPr>
          <a:xfrm>
            <a:off x="342900" y="1373188"/>
            <a:ext cx="11506199" cy="972000"/>
          </a:xfrm>
          <a:prstGeom prst="rect">
            <a:avLst/>
          </a:prstGeom>
        </p:spPr>
        <p:txBody>
          <a:bodyPr vert="horz" lIns="0" tIns="0" rIns="0" bIns="0" rtlCol="0" anchor="t">
            <a:noAutofit/>
          </a:bodyPr>
          <a:lstStyle/>
          <a:p>
            <a:r>
              <a:rPr lang="en-GB" dirty="0"/>
              <a:t>Click to edit </a:t>
            </a:r>
            <a:br>
              <a:rPr lang="en-GB" dirty="0"/>
            </a:br>
            <a:r>
              <a:rPr lang="en-GB" dirty="0"/>
              <a:t>Master title style</a:t>
            </a:r>
          </a:p>
        </p:txBody>
      </p:sp>
      <p:sp>
        <p:nvSpPr>
          <p:cNvPr id="3" name="Text Placeholder 2"/>
          <p:cNvSpPr>
            <a:spLocks noGrp="1"/>
          </p:cNvSpPr>
          <p:nvPr>
            <p:ph type="body" idx="1"/>
          </p:nvPr>
        </p:nvSpPr>
        <p:spPr>
          <a:xfrm>
            <a:off x="342899" y="2409969"/>
            <a:ext cx="11503025" cy="3759055"/>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Graphic 7">
            <a:extLst>
              <a:ext uri="{FF2B5EF4-FFF2-40B4-BE49-F238E27FC236}">
                <a16:creationId xmlns:a16="http://schemas.microsoft.com/office/drawing/2014/main" id="{13B27F34-009B-3805-6523-280C718CBD90}"/>
              </a:ext>
              <a:ext uri="{C183D7F6-B498-43B3-948B-1728B52AA6E4}">
                <adec:decorative xmlns:adec="http://schemas.microsoft.com/office/drawing/2017/decorative" val="1"/>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4401" y="343694"/>
            <a:ext cx="1004465" cy="476665"/>
          </a:xfrm>
          <a:prstGeom prst="rect">
            <a:avLst/>
          </a:prstGeom>
        </p:spPr>
      </p:pic>
      <p:sp>
        <p:nvSpPr>
          <p:cNvPr id="5" name="Footer Placeholder 4">
            <a:extLst>
              <a:ext uri="{C183D7F6-B498-43B3-948B-1728B52AA6E4}">
                <adec:decorative xmlns:adec="http://schemas.microsoft.com/office/drawing/2017/decorative" val="1"/>
              </a:ext>
            </a:extLst>
          </p:cNvPr>
          <p:cNvSpPr>
            <a:spLocks noGrp="1"/>
          </p:cNvSpPr>
          <p:nvPr>
            <p:ph type="ftr" sz="quarter" idx="3"/>
            <p:custDataLst>
              <p:tags r:id="rId48"/>
            </p:custDataLst>
          </p:nvPr>
        </p:nvSpPr>
        <p:spPr>
          <a:xfrm>
            <a:off x="342900" y="6407378"/>
            <a:ext cx="5732298" cy="107722"/>
          </a:xfrm>
          <a:prstGeom prst="rect">
            <a:avLst/>
          </a:prstGeom>
        </p:spPr>
        <p:txBody>
          <a:bodyPr vert="horz" wrap="square" lIns="0" tIns="0" rIns="0" bIns="0" rtlCol="0" anchor="b">
            <a:spAutoFit/>
          </a:bodyPr>
          <a:lstStyle>
            <a:lvl1pPr algn="l">
              <a:defRPr sz="700">
                <a:solidFill>
                  <a:schemeClr val="tx1"/>
                </a:solidFill>
              </a:defRPr>
            </a:lvl1pPr>
          </a:lstStyle>
          <a:p>
            <a:r>
              <a:rPr lang="en-GB" dirty="0"/>
              <a:t>WSP | Footer goes here | Date</a:t>
            </a:r>
          </a:p>
        </p:txBody>
      </p:sp>
      <p:sp>
        <p:nvSpPr>
          <p:cNvPr id="7" name="Guides">
            <a:extLst>
              <a:ext uri="{FF2B5EF4-FFF2-40B4-BE49-F238E27FC236}">
                <a16:creationId xmlns:a16="http://schemas.microsoft.com/office/drawing/2014/main" id="{0351398B-E694-40B0-EEF0-24B40643B2DF}"/>
              </a:ext>
              <a:ext uri="{C183D7F6-B498-43B3-948B-1728B52AA6E4}">
                <adec:decorative xmlns:adec="http://schemas.microsoft.com/office/drawing/2017/decorative" val="1"/>
              </a:ext>
            </a:extLst>
          </p:cNvPr>
          <p:cNvSpPr/>
          <p:nvPr>
            <p:custDataLst>
              <p:tags r:id="rId49"/>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205327" y="6407378"/>
            <a:ext cx="643773" cy="107722"/>
          </a:xfrm>
          <a:prstGeom prst="rect">
            <a:avLst/>
          </a:prstGeom>
        </p:spPr>
        <p:txBody>
          <a:bodyPr vert="horz" wrap="square" lIns="0" tIns="0" rIns="0" bIns="0" rtlCol="0" anchor="b">
            <a:spAutoFit/>
          </a:bodyPr>
          <a:lstStyle>
            <a:lvl1pPr algn="r">
              <a:defRPr sz="700">
                <a:solidFill>
                  <a:schemeClr val="tx1"/>
                </a:solidFill>
              </a:defRPr>
            </a:lvl1pPr>
          </a:lstStyle>
          <a:p>
            <a:fld id="{91D568E7-61F5-D04E-995D-81EF41C01A2A}" type="slidenum">
              <a:rPr lang="en-GB" smtClean="0"/>
              <a:pPr/>
              <a:t>‹#›</a:t>
            </a:fld>
            <a:endParaRPr lang="en-GB" dirty="0"/>
          </a:p>
        </p:txBody>
      </p:sp>
      <p:pic>
        <p:nvPicPr>
          <p:cNvPr id="4" name="Graphic 3">
            <a:extLst>
              <a:ext uri="{FF2B5EF4-FFF2-40B4-BE49-F238E27FC236}">
                <a16:creationId xmlns:a16="http://schemas.microsoft.com/office/drawing/2014/main" id="{67456B72-9832-F4E9-89DC-E295D1896EA0}"/>
              </a:ext>
              <a:ext uri="{C183D7F6-B498-43B3-948B-1728B52AA6E4}">
                <adec:decorative xmlns:adec="http://schemas.microsoft.com/office/drawing/2017/decorative" val="1"/>
              </a:ext>
            </a:extLst>
          </p:cNvPr>
          <p:cNvPicPr>
            <a:picLocks noChangeAspect="1"/>
          </p:cNvPicPr>
          <p:nvPr userDrawn="1"/>
        </p:nvPicPr>
        <p:blipFill>
          <a:blip r:embed="rId53">
            <a:extLst>
              <a:ext uri="{96DAC541-7B7A-43D3-8B79-37D633B846F1}">
                <asvg:svgBlip xmlns:asvg="http://schemas.microsoft.com/office/drawing/2016/SVG/main" r:embed="rId54"/>
              </a:ext>
            </a:extLst>
          </a:blip>
          <a:stretch>
            <a:fillRect/>
          </a:stretch>
        </p:blipFill>
        <p:spPr>
          <a:xfrm>
            <a:off x="344401" y="343694"/>
            <a:ext cx="1004465" cy="476665"/>
          </a:xfrm>
          <a:prstGeom prst="rect">
            <a:avLst/>
          </a:prstGeom>
        </p:spPr>
      </p:pic>
      <p:sp>
        <p:nvSpPr>
          <p:cNvPr id="9" name="Guides">
            <a:extLst>
              <a:ext uri="{FF2B5EF4-FFF2-40B4-BE49-F238E27FC236}">
                <a16:creationId xmlns:a16="http://schemas.microsoft.com/office/drawing/2014/main" id="{91AC4D8F-CEED-09F5-54CC-E86A0C6A8532}"/>
              </a:ext>
              <a:ext uri="{C183D7F6-B498-43B3-948B-1728B52AA6E4}">
                <adec:decorative xmlns:adec="http://schemas.microsoft.com/office/drawing/2017/decorative" val="1"/>
              </a:ext>
            </a:extLst>
          </p:cNvPr>
          <p:cNvSpPr/>
          <p:nvPr userDrawn="1">
            <p:custDataLst>
              <p:tags r:id="rId50"/>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endParaRPr>
          </a:p>
        </p:txBody>
      </p:sp>
    </p:spTree>
    <p:extLst>
      <p:ext uri="{BB962C8B-B14F-4D97-AF65-F5344CB8AC3E}">
        <p14:creationId xmlns:p14="http://schemas.microsoft.com/office/powerpoint/2010/main" val="74768786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77" r:id="rId10"/>
    <p:sldLayoutId id="2147483778" r:id="rId11"/>
    <p:sldLayoutId id="2147483795" r:id="rId12"/>
    <p:sldLayoutId id="2147483782" r:id="rId13"/>
    <p:sldLayoutId id="2147483783" r:id="rId14"/>
    <p:sldLayoutId id="2147483785" r:id="rId15"/>
    <p:sldLayoutId id="2147483787" r:id="rId16"/>
    <p:sldLayoutId id="2147483788" r:id="rId17"/>
    <p:sldLayoutId id="2147483789" r:id="rId18"/>
    <p:sldLayoutId id="2147483790" r:id="rId19"/>
    <p:sldLayoutId id="2147483791" r:id="rId20"/>
    <p:sldLayoutId id="2147483768" r:id="rId21"/>
    <p:sldLayoutId id="2147483769" r:id="rId22"/>
    <p:sldLayoutId id="2147483770" r:id="rId23"/>
    <p:sldLayoutId id="2147483771" r:id="rId24"/>
    <p:sldLayoutId id="2147483772" r:id="rId25"/>
    <p:sldLayoutId id="2147483773" r:id="rId26"/>
    <p:sldLayoutId id="2147483779" r:id="rId27"/>
    <p:sldLayoutId id="2147483780" r:id="rId28"/>
    <p:sldLayoutId id="2147483781" r:id="rId29"/>
    <p:sldLayoutId id="2147483796" r:id="rId30"/>
    <p:sldLayoutId id="2147483784" r:id="rId31"/>
    <p:sldLayoutId id="2147483786" r:id="rId32"/>
    <p:sldLayoutId id="2147483797" r:id="rId33"/>
    <p:sldLayoutId id="2147483798" r:id="rId34"/>
    <p:sldLayoutId id="2147483800" r:id="rId35"/>
    <p:sldLayoutId id="2147483799" r:id="rId36"/>
    <p:sldLayoutId id="2147483792" r:id="rId37"/>
    <p:sldLayoutId id="2147483774" r:id="rId38"/>
    <p:sldLayoutId id="2147483775" r:id="rId39"/>
    <p:sldLayoutId id="2147483776" r:id="rId40"/>
    <p:sldLayoutId id="2147483793" r:id="rId41"/>
    <p:sldLayoutId id="2147483794" r:id="rId42"/>
    <p:sldLayoutId id="2147483801" r:id="rId43"/>
    <p:sldLayoutId id="2147483802" r:id="rId44"/>
    <p:sldLayoutId id="2147483803" r:id="rId45"/>
  </p:sldLayoutIdLst>
  <p:hf hdr="0" dt="0"/>
  <p:txStyles>
    <p:titleStyle>
      <a:lvl1pPr algn="l" defTabSz="914355" rtl="0" eaLnBrk="1" latinLnBrk="0" hangingPunct="1">
        <a:lnSpc>
          <a:spcPct val="88000"/>
        </a:lnSpc>
        <a:spcBef>
          <a:spcPct val="0"/>
        </a:spcBef>
        <a:buNone/>
        <a:defRPr sz="3500" b="1" kern="1200" spc="0" baseline="0">
          <a:solidFill>
            <a:schemeClr val="tx1"/>
          </a:solidFill>
          <a:latin typeface="+mj-lt"/>
          <a:ea typeface="+mj-ea"/>
          <a:cs typeface="+mj-cs"/>
        </a:defRPr>
      </a:lvl1pPr>
    </p:titleStyle>
    <p:body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jpeg"/><Relationship Id="rId39" Type="http://schemas.openxmlformats.org/officeDocument/2006/relationships/image" Target="../media/image47.png"/><Relationship Id="rId21" Type="http://schemas.openxmlformats.org/officeDocument/2006/relationships/image" Target="../media/image29.jpeg"/><Relationship Id="rId34" Type="http://schemas.openxmlformats.org/officeDocument/2006/relationships/image" Target="../media/image42.jpeg"/><Relationship Id="rId42" Type="http://schemas.openxmlformats.org/officeDocument/2006/relationships/image" Target="../media/image50.png"/><Relationship Id="rId47" Type="http://schemas.openxmlformats.org/officeDocument/2006/relationships/image" Target="../media/image55.png"/><Relationship Id="rId50" Type="http://schemas.openxmlformats.org/officeDocument/2006/relationships/image" Target="../media/image58.png"/><Relationship Id="rId55" Type="http://schemas.openxmlformats.org/officeDocument/2006/relationships/image" Target="../media/image63.png"/><Relationship Id="rId7" Type="http://schemas.openxmlformats.org/officeDocument/2006/relationships/image" Target="../media/image15.jpeg"/><Relationship Id="rId2" Type="http://schemas.openxmlformats.org/officeDocument/2006/relationships/image" Target="../media/image10.png"/><Relationship Id="rId16" Type="http://schemas.openxmlformats.org/officeDocument/2006/relationships/image" Target="../media/image24.jpeg"/><Relationship Id="rId29" Type="http://schemas.openxmlformats.org/officeDocument/2006/relationships/image" Target="../media/image37.png"/><Relationship Id="rId11" Type="http://schemas.openxmlformats.org/officeDocument/2006/relationships/image" Target="../media/image19.jpe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png"/><Relationship Id="rId53" Type="http://schemas.openxmlformats.org/officeDocument/2006/relationships/image" Target="../media/image61.jpg"/><Relationship Id="rId5" Type="http://schemas.openxmlformats.org/officeDocument/2006/relationships/image" Target="../media/image13.jpe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4" Type="http://schemas.openxmlformats.org/officeDocument/2006/relationships/image" Target="../media/image52.png"/><Relationship Id="rId52"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30.png"/><Relationship Id="rId27" Type="http://schemas.openxmlformats.org/officeDocument/2006/relationships/image" Target="../media/image35.jpeg"/><Relationship Id="rId30" Type="http://schemas.openxmlformats.org/officeDocument/2006/relationships/image" Target="../media/image38.png"/><Relationship Id="rId35" Type="http://schemas.openxmlformats.org/officeDocument/2006/relationships/image" Target="../media/image43.png"/><Relationship Id="rId43" Type="http://schemas.openxmlformats.org/officeDocument/2006/relationships/image" Target="../media/image51.png"/><Relationship Id="rId48" Type="http://schemas.openxmlformats.org/officeDocument/2006/relationships/image" Target="../media/image56.jpg"/><Relationship Id="rId56" Type="http://schemas.openxmlformats.org/officeDocument/2006/relationships/image" Target="../media/image64.png"/><Relationship Id="rId8" Type="http://schemas.openxmlformats.org/officeDocument/2006/relationships/image" Target="../media/image16.png"/><Relationship Id="rId51" Type="http://schemas.openxmlformats.org/officeDocument/2006/relationships/image" Target="../media/image59.jpeg"/><Relationship Id="rId3" Type="http://schemas.openxmlformats.org/officeDocument/2006/relationships/image" Target="../media/image11.png"/><Relationship Id="rId12" Type="http://schemas.openxmlformats.org/officeDocument/2006/relationships/image" Target="../media/image20.jpe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20" Type="http://schemas.openxmlformats.org/officeDocument/2006/relationships/image" Target="../media/image28.png"/><Relationship Id="rId41" Type="http://schemas.openxmlformats.org/officeDocument/2006/relationships/image" Target="../media/image49.png"/><Relationship Id="rId54" Type="http://schemas.openxmlformats.org/officeDocument/2006/relationships/image" Target="../media/image62.png"/><Relationship Id="rId1" Type="http://schemas.openxmlformats.org/officeDocument/2006/relationships/slideLayout" Target="../slideLayouts/slideLayout43.xml"/><Relationship Id="rId6" Type="http://schemas.openxmlformats.org/officeDocument/2006/relationships/image" Target="../media/image14.jpeg"/><Relationship Id="rId15" Type="http://schemas.openxmlformats.org/officeDocument/2006/relationships/image" Target="../media/image23.jpe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44.png"/><Relationship Id="rId49" Type="http://schemas.openxmlformats.org/officeDocument/2006/relationships/image" Target="../media/image57.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84.png"/></Relationships>
</file>

<file path=ppt/slides/_rels/slide12.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jpeg"/><Relationship Id="rId39" Type="http://schemas.openxmlformats.org/officeDocument/2006/relationships/image" Target="../media/image47.png"/><Relationship Id="rId21" Type="http://schemas.openxmlformats.org/officeDocument/2006/relationships/image" Target="../media/image29.jpeg"/><Relationship Id="rId34" Type="http://schemas.openxmlformats.org/officeDocument/2006/relationships/image" Target="../media/image42.jpeg"/><Relationship Id="rId42" Type="http://schemas.openxmlformats.org/officeDocument/2006/relationships/image" Target="../media/image50.png"/><Relationship Id="rId47" Type="http://schemas.openxmlformats.org/officeDocument/2006/relationships/image" Target="../media/image55.png"/><Relationship Id="rId50" Type="http://schemas.openxmlformats.org/officeDocument/2006/relationships/image" Target="../media/image58.png"/><Relationship Id="rId55" Type="http://schemas.openxmlformats.org/officeDocument/2006/relationships/image" Target="../media/image63.png"/><Relationship Id="rId7" Type="http://schemas.openxmlformats.org/officeDocument/2006/relationships/image" Target="../media/image15.jpeg"/><Relationship Id="rId2" Type="http://schemas.openxmlformats.org/officeDocument/2006/relationships/image" Target="../media/image10.png"/><Relationship Id="rId16" Type="http://schemas.openxmlformats.org/officeDocument/2006/relationships/image" Target="../media/image24.jpeg"/><Relationship Id="rId29" Type="http://schemas.openxmlformats.org/officeDocument/2006/relationships/image" Target="../media/image37.png"/><Relationship Id="rId11" Type="http://schemas.openxmlformats.org/officeDocument/2006/relationships/image" Target="../media/image19.jpe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png"/><Relationship Id="rId53" Type="http://schemas.openxmlformats.org/officeDocument/2006/relationships/image" Target="../media/image61.jpg"/><Relationship Id="rId5" Type="http://schemas.openxmlformats.org/officeDocument/2006/relationships/image" Target="../media/image13.jpe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4" Type="http://schemas.openxmlformats.org/officeDocument/2006/relationships/image" Target="../media/image52.png"/><Relationship Id="rId52"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30.png"/><Relationship Id="rId27" Type="http://schemas.openxmlformats.org/officeDocument/2006/relationships/image" Target="../media/image35.jpeg"/><Relationship Id="rId30" Type="http://schemas.openxmlformats.org/officeDocument/2006/relationships/image" Target="../media/image38.png"/><Relationship Id="rId35" Type="http://schemas.openxmlformats.org/officeDocument/2006/relationships/image" Target="../media/image43.png"/><Relationship Id="rId43" Type="http://schemas.openxmlformats.org/officeDocument/2006/relationships/image" Target="../media/image51.png"/><Relationship Id="rId48" Type="http://schemas.openxmlformats.org/officeDocument/2006/relationships/image" Target="../media/image56.jpg"/><Relationship Id="rId56" Type="http://schemas.openxmlformats.org/officeDocument/2006/relationships/image" Target="../media/image64.png"/><Relationship Id="rId8" Type="http://schemas.openxmlformats.org/officeDocument/2006/relationships/image" Target="../media/image16.png"/><Relationship Id="rId51" Type="http://schemas.openxmlformats.org/officeDocument/2006/relationships/image" Target="../media/image59.jpeg"/><Relationship Id="rId3" Type="http://schemas.openxmlformats.org/officeDocument/2006/relationships/image" Target="../media/image11.png"/><Relationship Id="rId12" Type="http://schemas.openxmlformats.org/officeDocument/2006/relationships/image" Target="../media/image20.jpe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20" Type="http://schemas.openxmlformats.org/officeDocument/2006/relationships/image" Target="../media/image28.png"/><Relationship Id="rId41" Type="http://schemas.openxmlformats.org/officeDocument/2006/relationships/image" Target="../media/image49.png"/><Relationship Id="rId54" Type="http://schemas.openxmlformats.org/officeDocument/2006/relationships/image" Target="../media/image62.png"/><Relationship Id="rId1" Type="http://schemas.openxmlformats.org/officeDocument/2006/relationships/slideLayout" Target="../slideLayouts/slideLayout43.xml"/><Relationship Id="rId6" Type="http://schemas.openxmlformats.org/officeDocument/2006/relationships/image" Target="../media/image14.jpeg"/><Relationship Id="rId15" Type="http://schemas.openxmlformats.org/officeDocument/2006/relationships/image" Target="../media/image23.jpe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44.png"/><Relationship Id="rId49"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85.jpe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water.org.uk/news-views-publications/publications/net-zero-2030-routemap"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8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87.jpe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12.xml"/><Relationship Id="rId5" Type="http://schemas.openxmlformats.org/officeDocument/2006/relationships/slideLayout" Target="../slideLayouts/slideLayout42.xml"/><Relationship Id="rId4"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91.jpe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43.xml"/><Relationship Id="rId5" Type="http://schemas.openxmlformats.org/officeDocument/2006/relationships/image" Target="../media/image92.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45.xml"/><Relationship Id="rId4" Type="http://schemas.openxmlformats.org/officeDocument/2006/relationships/image" Target="../media/image93.D9D15270"/></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43.xml"/><Relationship Id="rId5" Type="http://schemas.openxmlformats.org/officeDocument/2006/relationships/image" Target="../media/image68.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43.xml"/><Relationship Id="rId5" Type="http://schemas.openxmlformats.org/officeDocument/2006/relationships/image" Target="../media/image95.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3.xml"/><Relationship Id="rId5" Type="http://schemas.openxmlformats.org/officeDocument/2006/relationships/image" Target="../media/image96.gif"/><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image" Target="../media/image69.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43.xml"/><Relationship Id="rId5" Type="http://schemas.openxmlformats.org/officeDocument/2006/relationships/image" Target="../media/image97.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43.xml"/><Relationship Id="rId5" Type="http://schemas.openxmlformats.org/officeDocument/2006/relationships/image" Target="../media/image98.jp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43.xml"/><Relationship Id="rId5" Type="http://schemas.openxmlformats.org/officeDocument/2006/relationships/image" Target="../media/image99.jp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jpeg"/><Relationship Id="rId39" Type="http://schemas.openxmlformats.org/officeDocument/2006/relationships/image" Target="../media/image47.png"/><Relationship Id="rId21" Type="http://schemas.openxmlformats.org/officeDocument/2006/relationships/image" Target="../media/image29.jpeg"/><Relationship Id="rId34" Type="http://schemas.openxmlformats.org/officeDocument/2006/relationships/image" Target="../media/image42.jpeg"/><Relationship Id="rId42" Type="http://schemas.openxmlformats.org/officeDocument/2006/relationships/image" Target="../media/image50.png"/><Relationship Id="rId47" Type="http://schemas.openxmlformats.org/officeDocument/2006/relationships/image" Target="../media/image55.png"/><Relationship Id="rId50" Type="http://schemas.openxmlformats.org/officeDocument/2006/relationships/image" Target="../media/image58.png"/><Relationship Id="rId55" Type="http://schemas.openxmlformats.org/officeDocument/2006/relationships/image" Target="../media/image63.png"/><Relationship Id="rId7" Type="http://schemas.openxmlformats.org/officeDocument/2006/relationships/image" Target="../media/image15.jpeg"/><Relationship Id="rId2" Type="http://schemas.openxmlformats.org/officeDocument/2006/relationships/image" Target="../media/image10.png"/><Relationship Id="rId16" Type="http://schemas.openxmlformats.org/officeDocument/2006/relationships/image" Target="../media/image24.jpeg"/><Relationship Id="rId29" Type="http://schemas.openxmlformats.org/officeDocument/2006/relationships/image" Target="../media/image37.png"/><Relationship Id="rId11" Type="http://schemas.openxmlformats.org/officeDocument/2006/relationships/image" Target="../media/image19.jpe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png"/><Relationship Id="rId53" Type="http://schemas.openxmlformats.org/officeDocument/2006/relationships/image" Target="../media/image61.jpg"/><Relationship Id="rId5" Type="http://schemas.openxmlformats.org/officeDocument/2006/relationships/image" Target="../media/image13.jpe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4" Type="http://schemas.openxmlformats.org/officeDocument/2006/relationships/image" Target="../media/image52.png"/><Relationship Id="rId52" Type="http://schemas.openxmlformats.org/officeDocument/2006/relationships/image" Target="../media/image60.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30.png"/><Relationship Id="rId27" Type="http://schemas.openxmlformats.org/officeDocument/2006/relationships/image" Target="../media/image35.jpeg"/><Relationship Id="rId30" Type="http://schemas.openxmlformats.org/officeDocument/2006/relationships/image" Target="../media/image38.png"/><Relationship Id="rId35" Type="http://schemas.openxmlformats.org/officeDocument/2006/relationships/image" Target="../media/image43.png"/><Relationship Id="rId43" Type="http://schemas.openxmlformats.org/officeDocument/2006/relationships/image" Target="../media/image51.png"/><Relationship Id="rId48" Type="http://schemas.openxmlformats.org/officeDocument/2006/relationships/image" Target="../media/image56.jpg"/><Relationship Id="rId56" Type="http://schemas.openxmlformats.org/officeDocument/2006/relationships/image" Target="../media/image64.png"/><Relationship Id="rId8" Type="http://schemas.openxmlformats.org/officeDocument/2006/relationships/image" Target="../media/image16.png"/><Relationship Id="rId51" Type="http://schemas.openxmlformats.org/officeDocument/2006/relationships/image" Target="../media/image59.jpeg"/><Relationship Id="rId3" Type="http://schemas.openxmlformats.org/officeDocument/2006/relationships/image" Target="../media/image11.png"/><Relationship Id="rId12" Type="http://schemas.openxmlformats.org/officeDocument/2006/relationships/image" Target="../media/image20.jpe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20" Type="http://schemas.openxmlformats.org/officeDocument/2006/relationships/image" Target="../media/image28.png"/><Relationship Id="rId41" Type="http://schemas.openxmlformats.org/officeDocument/2006/relationships/image" Target="../media/image49.png"/><Relationship Id="rId54" Type="http://schemas.openxmlformats.org/officeDocument/2006/relationships/image" Target="../media/image62.png"/><Relationship Id="rId1" Type="http://schemas.openxmlformats.org/officeDocument/2006/relationships/slideLayout" Target="../slideLayouts/slideLayout43.xml"/><Relationship Id="rId6" Type="http://schemas.openxmlformats.org/officeDocument/2006/relationships/image" Target="../media/image14.jpeg"/><Relationship Id="rId15" Type="http://schemas.openxmlformats.org/officeDocument/2006/relationships/image" Target="../media/image23.jpe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44.png"/><Relationship Id="rId49"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75.jp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77.jpg"/><Relationship Id="rId4" Type="http://schemas.openxmlformats.org/officeDocument/2006/relationships/image" Target="../media/image76.jpg"/></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5.png"/><Relationship Id="rId7"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hyperlink" Target="https://youtu.be/Nk9VfF2AAR4" TargetMode="External"/><Relationship Id="rId5" Type="http://schemas.openxmlformats.org/officeDocument/2006/relationships/hyperlink" Target="https://thewun.co.uk/news-blogs/" TargetMode="Externa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5.png"/><Relationship Id="rId1" Type="http://schemas.openxmlformats.org/officeDocument/2006/relationships/slideLayout" Target="../slideLayouts/slideLayout44.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5A1A4-CFF5-64B7-FDF9-594F3FC4E39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1CD49D9-40A6-CBD0-2683-7073BC0151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3" y="129334"/>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D461596-954D-7840-C7C8-9C6EE458A3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521" y="163647"/>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E7550E4-FC66-0D03-A096-D7C4F5DFFF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C33A1A5-670A-5A05-B1AA-4F5F8BF960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200" y="366792"/>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34DCCAD6-E999-DFB1-1F0D-6649DC96EF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244" y="2679955"/>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2278BE8-3F7F-7CAF-5ACB-5CAF3C461A9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5328" y="1896953"/>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C672A6D1-407E-B2D9-B3BF-E7E12772E6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6199" y="75912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F7118734-B3CE-61AA-B56E-C6ABE9FD55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9925" y="2331894"/>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034677C6-E2BB-DB1A-4480-980342D99D0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C47C08F3-F8A6-F35E-8A87-5805725AE7A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B029AA65-01A4-7557-CFEE-50A30922106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98582" y="2884761"/>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B5D1C429-48F8-130B-8E74-AE78B855F65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623DB96D-008A-0AF7-8298-2B7E6E4D85C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31BBA63D-5BBA-2752-5EBF-E3763D893F0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697F3F9-64EF-9032-B2F8-2C3294D4492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5152" y="1950629"/>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0E46E303-2147-77ED-5CD1-90EF8F81E47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3EEC584B-F5FF-CDA8-7B8D-88992AEED61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76112738-4C94-617D-0D6D-FEC9F871B0B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611E3842-B10C-18B5-B836-90AC04D3F5CC}"/>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5674" t="28913" r="17196" b="29600"/>
          <a:stretch/>
        </p:blipFill>
        <p:spPr>
          <a:xfrm>
            <a:off x="8009233" y="3023686"/>
            <a:ext cx="1939305" cy="674149"/>
          </a:xfrm>
          <a:prstGeom prst="rect">
            <a:avLst/>
          </a:prstGeom>
        </p:spPr>
      </p:pic>
      <p:pic>
        <p:nvPicPr>
          <p:cNvPr id="1028" name="Picture 4">
            <a:extLst>
              <a:ext uri="{FF2B5EF4-FFF2-40B4-BE49-F238E27FC236}">
                <a16:creationId xmlns:a16="http://schemas.microsoft.com/office/drawing/2014/main" id="{9A41EF98-26AE-78AD-E6EF-ED0CBAAD202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80990" y="75803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4B4D401B-0005-D310-9A90-EDF0A3643C9C}"/>
              </a:ext>
            </a:extLst>
          </p:cNvPr>
          <p:cNvPicPr>
            <a:picLocks noChangeAspect="1"/>
          </p:cNvPicPr>
          <p:nvPr/>
        </p:nvPicPr>
        <p:blipFill rotWithShape="1">
          <a:blip r:embed="rId22">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D291F5DE-22AE-8D31-809C-B873EE67712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A4397E3A-A832-BA0C-B758-CD3F8A1A7AA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450440" y="53049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996886DD-D4EE-382B-6EFA-5335982A857B}"/>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432786" y="1479536"/>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509BADD4-0A08-80C2-795B-2EDD915732BE}"/>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7104" t="18681" r="4673" b="21327"/>
          <a:stretch/>
        </p:blipFill>
        <p:spPr>
          <a:xfrm>
            <a:off x="3075558" y="3507780"/>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56D61707-F9B3-0A5B-E45F-301ACC6050E2}"/>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5644" t="8734" r="5293" b="10534"/>
          <a:stretch/>
        </p:blipFill>
        <p:spPr>
          <a:xfrm>
            <a:off x="7859126" y="2180104"/>
            <a:ext cx="2161722" cy="783808"/>
          </a:xfrm>
          <a:prstGeom prst="rect">
            <a:avLst/>
          </a:prstGeom>
        </p:spPr>
      </p:pic>
      <p:pic>
        <p:nvPicPr>
          <p:cNvPr id="1048" name="Picture 24">
            <a:extLst>
              <a:ext uri="{FF2B5EF4-FFF2-40B4-BE49-F238E27FC236}">
                <a16:creationId xmlns:a16="http://schemas.microsoft.com/office/drawing/2014/main" id="{E04C3F4C-B514-4A91-5910-930F0415A1D9}"/>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t="16957" b="18068"/>
          <a:stretch/>
        </p:blipFill>
        <p:spPr bwMode="auto">
          <a:xfrm>
            <a:off x="5604687" y="1494169"/>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1DF17B4-C67D-984E-3CA0-2917522029B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5FBEEC98-C74F-541E-968B-806F5364C7BF}"/>
              </a:ext>
            </a:extLst>
          </p:cNvPr>
          <p:cNvPicPr>
            <a:picLocks noChangeAspect="1"/>
          </p:cNvPicPr>
          <p:nvPr/>
        </p:nvPicPr>
        <p:blipFill rotWithShape="1">
          <a:blip r:embed="rId30"/>
          <a:srcRect t="15382" b="27562"/>
          <a:stretch/>
        </p:blipFill>
        <p:spPr>
          <a:xfrm>
            <a:off x="6375335" y="4411490"/>
            <a:ext cx="1605318" cy="551325"/>
          </a:xfrm>
          <a:prstGeom prst="rect">
            <a:avLst/>
          </a:prstGeom>
        </p:spPr>
      </p:pic>
      <p:pic>
        <p:nvPicPr>
          <p:cNvPr id="17" name="Picture 16">
            <a:extLst>
              <a:ext uri="{FF2B5EF4-FFF2-40B4-BE49-F238E27FC236}">
                <a16:creationId xmlns:a16="http://schemas.microsoft.com/office/drawing/2014/main" id="{B3C5AA59-8BBF-5D61-00B2-4731B2DA12E0}"/>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14038" b="13535"/>
          <a:stretch/>
        </p:blipFill>
        <p:spPr>
          <a:xfrm>
            <a:off x="8870139" y="1286150"/>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B3E54772-0D42-471A-8960-7E4291C4969F}"/>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548105" y="6032531"/>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3C936D5C-644D-305C-63B4-3245D49AA335}"/>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663583" y="6016707"/>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76640721-E27D-9895-E8C4-07944DA45A87}"/>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0368322" y="3572200"/>
            <a:ext cx="1465520" cy="765219"/>
          </a:xfrm>
          <a:prstGeom prst="rect">
            <a:avLst/>
          </a:prstGeom>
        </p:spPr>
      </p:pic>
      <p:pic>
        <p:nvPicPr>
          <p:cNvPr id="1042" name="Picture 18">
            <a:extLst>
              <a:ext uri="{FF2B5EF4-FFF2-40B4-BE49-F238E27FC236}">
                <a16:creationId xmlns:a16="http://schemas.microsoft.com/office/drawing/2014/main" id="{AB607335-26D9-067B-6745-BF8C0AAD3E77}"/>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381894" y="3830931"/>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black logo&#10;&#10;Description automatically generated">
            <a:extLst>
              <a:ext uri="{FF2B5EF4-FFF2-40B4-BE49-F238E27FC236}">
                <a16:creationId xmlns:a16="http://schemas.microsoft.com/office/drawing/2014/main" id="{AD2EFEB3-73CF-58E7-5F17-0FB702D0B760}"/>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217026" y="273487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3D0C78CE-933C-466D-94A6-23EA0685A19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619782" y="4618442"/>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5E7187D7-D763-08C9-4A95-CA68BF1C5B55}"/>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925223" y="5688434"/>
            <a:ext cx="1034647" cy="500682"/>
          </a:xfrm>
          <a:prstGeom prst="rect">
            <a:avLst/>
          </a:prstGeom>
        </p:spPr>
      </p:pic>
      <p:pic>
        <p:nvPicPr>
          <p:cNvPr id="26" name="Picture 2">
            <a:extLst>
              <a:ext uri="{FF2B5EF4-FFF2-40B4-BE49-F238E27FC236}">
                <a16:creationId xmlns:a16="http://schemas.microsoft.com/office/drawing/2014/main" id="{BA708B5D-95E4-3677-01F6-A885461B019B}"/>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l="9716" t="23310" r="6764" b="24544"/>
          <a:stretch/>
        </p:blipFill>
        <p:spPr bwMode="auto">
          <a:xfrm>
            <a:off x="2262727" y="5202691"/>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626B772-C303-DE26-BE2C-C4154E0AB32C}"/>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070704" y="4691440"/>
            <a:ext cx="2542844" cy="1010357"/>
          </a:xfrm>
          <a:prstGeom prst="rect">
            <a:avLst/>
          </a:prstGeom>
        </p:spPr>
      </p:pic>
      <p:pic>
        <p:nvPicPr>
          <p:cNvPr id="1030" name="Picture 6">
            <a:extLst>
              <a:ext uri="{FF2B5EF4-FFF2-40B4-BE49-F238E27FC236}">
                <a16:creationId xmlns:a16="http://schemas.microsoft.com/office/drawing/2014/main" id="{193487FD-3AC0-A0AB-89FA-90BB20D6E343}"/>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l="10206" t="23557" r="12211" b="19905"/>
          <a:stretch/>
        </p:blipFill>
        <p:spPr bwMode="auto">
          <a:xfrm>
            <a:off x="3164289" y="4248304"/>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A7D8AA86-6109-29CF-1239-A46B38F8D874}"/>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073D7053-5180-4ED5-B915-63C66A761182}"/>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96146" y="3284928"/>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7304E911-1F8F-1F4E-F895-B08371339755}"/>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7733837" y="1148862"/>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60AC8952-BD7B-9864-6F08-E333CE9CA9E3}"/>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750451" y="158420"/>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CEAA2488-2823-7342-53FE-53CF08E398BD}"/>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420047" y="407975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F1BFDCD2-215B-8B14-F7BD-CB06A2413E4D}"/>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9669258" y="5936789"/>
            <a:ext cx="1112212" cy="429314"/>
          </a:xfrm>
          <a:prstGeom prst="rect">
            <a:avLst/>
          </a:prstGeom>
        </p:spPr>
      </p:pic>
      <p:pic>
        <p:nvPicPr>
          <p:cNvPr id="8" name="Picture 7" descr="A blue and grey logo&#10;&#10;Description automatically generated">
            <a:extLst>
              <a:ext uri="{FF2B5EF4-FFF2-40B4-BE49-F238E27FC236}">
                <a16:creationId xmlns:a16="http://schemas.microsoft.com/office/drawing/2014/main" id="{6BC8DF79-7569-8F66-BF4B-81BA13C45751}"/>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702616" y="123118"/>
            <a:ext cx="2810759" cy="611743"/>
          </a:xfrm>
          <a:prstGeom prst="rect">
            <a:avLst/>
          </a:prstGeom>
        </p:spPr>
      </p:pic>
      <p:pic>
        <p:nvPicPr>
          <p:cNvPr id="1036" name="Picture 12">
            <a:extLst>
              <a:ext uri="{FF2B5EF4-FFF2-40B4-BE49-F238E27FC236}">
                <a16:creationId xmlns:a16="http://schemas.microsoft.com/office/drawing/2014/main" id="{5310AE99-7A5F-E7C4-A11E-B33B21B9CE0F}"/>
              </a:ext>
            </a:extLst>
          </p:cNvPr>
          <p:cNvPicPr>
            <a:picLocks noChangeAspect="1" noChangeArrowheads="1"/>
          </p:cNvPicPr>
          <p:nvPr/>
        </p:nvPicPr>
        <p:blipFill rotWithShape="1">
          <a:blip r:embed="rId49">
            <a:extLst>
              <a:ext uri="{28A0092B-C50C-407E-A947-70E740481C1C}">
                <a14:useLocalDpi xmlns:a14="http://schemas.microsoft.com/office/drawing/2010/main" val="0"/>
              </a:ext>
            </a:extLst>
          </a:blip>
          <a:srcRect t="21706" b="20463"/>
          <a:stretch/>
        </p:blipFill>
        <p:spPr bwMode="auto">
          <a:xfrm>
            <a:off x="126353" y="2166718"/>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F8AC685-DEFB-DE58-4250-16B1756F6FB4}"/>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55254" y="1417612"/>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5F456211-8B2D-0978-254C-06494ABE154F}"/>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7022755" y="3150935"/>
            <a:ext cx="836371" cy="836371"/>
          </a:xfrm>
          <a:prstGeom prst="rect">
            <a:avLst/>
          </a:prstGeom>
        </p:spPr>
      </p:pic>
      <p:pic>
        <p:nvPicPr>
          <p:cNvPr id="1072" name="Picture 48">
            <a:extLst>
              <a:ext uri="{FF2B5EF4-FFF2-40B4-BE49-F238E27FC236}">
                <a16:creationId xmlns:a16="http://schemas.microsoft.com/office/drawing/2014/main" id="{269CEC7C-078A-EC8F-0DFD-719B73E2A83B}"/>
              </a:ext>
            </a:extLst>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5884526" y="749736"/>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1D9DA725-59D4-AE4F-A740-C3D9F1A13FC8}"/>
              </a:ext>
            </a:extLst>
          </p:cNvPr>
          <p:cNvPicPr>
            <a:picLocks noChangeAspect="1"/>
          </p:cNvPicPr>
          <p:nvPr/>
        </p:nvPicPr>
        <p:blipFill>
          <a:blip r:embed="rId53">
            <a:extLst>
              <a:ext uri="{28A0092B-C50C-407E-A947-70E740481C1C}">
                <a14:useLocalDpi xmlns:a14="http://schemas.microsoft.com/office/drawing/2010/main" val="0"/>
              </a:ext>
            </a:extLst>
          </a:blip>
          <a:srcRect l="13817" t="22819" r="15845" b="22189"/>
          <a:stretch/>
        </p:blipFill>
        <p:spPr>
          <a:xfrm>
            <a:off x="9026288" y="5331042"/>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DC7CD92C-78D4-CC71-8A31-B365FB613463}"/>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9153669" y="3747723"/>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87757F2E-5613-2689-9F2D-DF92E6716AC7}"/>
              </a:ext>
            </a:extLst>
          </p:cNvPr>
          <p:cNvPicPr>
            <a:picLocks noChangeAspect="1" noChangeArrowheads="1"/>
          </p:cNvPicPr>
          <p:nvPr/>
        </p:nvPicPr>
        <p:blipFill rotWithShape="1">
          <a:blip r:embed="rId55">
            <a:extLst>
              <a:ext uri="{28A0092B-C50C-407E-A947-70E740481C1C}">
                <a14:useLocalDpi xmlns:a14="http://schemas.microsoft.com/office/drawing/2010/main" val="0"/>
              </a:ext>
            </a:extLst>
          </a:blip>
          <a:srcRect t="21444" b="15151"/>
          <a:stretch/>
        </p:blipFill>
        <p:spPr bwMode="auto">
          <a:xfrm>
            <a:off x="7583205" y="4884177"/>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logo with a purple circle and green triangle&#10;&#10;Description automatically generated">
            <a:extLst>
              <a:ext uri="{FF2B5EF4-FFF2-40B4-BE49-F238E27FC236}">
                <a16:creationId xmlns:a16="http://schemas.microsoft.com/office/drawing/2014/main" id="{63415757-C8D4-4AE8-1860-DEF5A9AA320A}"/>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971360" y="3752415"/>
            <a:ext cx="1182309" cy="1182309"/>
          </a:xfrm>
          <a:prstGeom prst="rect">
            <a:avLst/>
          </a:prstGeom>
        </p:spPr>
      </p:pic>
    </p:spTree>
    <p:extLst>
      <p:ext uri="{BB962C8B-B14F-4D97-AF65-F5344CB8AC3E}">
        <p14:creationId xmlns:p14="http://schemas.microsoft.com/office/powerpoint/2010/main" val="2105698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99920-BDF0-0865-43FA-08962804C8FE}"/>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6368E838-4B23-A8FF-A725-ADBFF9A6AC09}"/>
              </a:ext>
            </a:extLst>
          </p:cNvPr>
          <p:cNvPicPr>
            <a:picLocks noChangeAspect="1"/>
          </p:cNvPicPr>
          <p:nvPr/>
        </p:nvPicPr>
        <p:blipFill>
          <a:blip r:embed="rId3"/>
          <a:srcRect b="19"/>
          <a:stretch/>
        </p:blipFill>
        <p:spPr>
          <a:xfrm>
            <a:off x="11043" y="1282"/>
            <a:ext cx="12280328" cy="6867761"/>
          </a:xfrm>
          <a:prstGeom prst="rect">
            <a:avLst/>
          </a:prstGeom>
        </p:spPr>
      </p:pic>
      <p:pic>
        <p:nvPicPr>
          <p:cNvPr id="5" name="Picture 4">
            <a:extLst>
              <a:ext uri="{FF2B5EF4-FFF2-40B4-BE49-F238E27FC236}">
                <a16:creationId xmlns:a16="http://schemas.microsoft.com/office/drawing/2014/main" id="{E9A83F1B-9AF6-CE5E-196C-886B10955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84210"/>
            <a:ext cx="5385578" cy="26927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7D64EFC-392D-746B-739F-083B5CF2B60A}"/>
              </a:ext>
            </a:extLst>
          </p:cNvPr>
          <p:cNvSpPr txBox="1"/>
          <p:nvPr/>
        </p:nvSpPr>
        <p:spPr>
          <a:xfrm>
            <a:off x="6294007" y="3607443"/>
            <a:ext cx="5897993" cy="3170099"/>
          </a:xfrm>
          <a:prstGeom prst="rect">
            <a:avLst/>
          </a:prstGeom>
          <a:noFill/>
        </p:spPr>
        <p:txBody>
          <a:bodyPr wrap="square" rtlCol="0">
            <a:spAutoFit/>
          </a:bodyPr>
          <a:lstStyle/>
          <a:p>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Second </a:t>
            </a:r>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WUN</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Drive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cohort starting in March 25 now full – bookings open for Sept 25.  </a:t>
            </a:r>
          </a:p>
          <a:p>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 skills development programme for women seeking or in initial management roles. Available to sign up on the WUN website now.</a:t>
            </a:r>
          </a:p>
          <a:p>
            <a:endPar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WUN Thrive</a:t>
            </a:r>
            <a:r>
              <a:rPr lang="en-US"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few final places remaining –starting  March 25. A development programme for women already in or seeing senior leadership roles.</a:t>
            </a:r>
            <a:endParaRPr lang="en-GB" sz="20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5F26287-8CC3-4DEE-B7B4-9CE994F3FF36}"/>
              </a:ext>
            </a:extLst>
          </p:cNvPr>
          <p:cNvSpPr txBox="1"/>
          <p:nvPr/>
        </p:nvSpPr>
        <p:spPr>
          <a:xfrm>
            <a:off x="17416" y="381802"/>
            <a:ext cx="11538734" cy="2985433"/>
          </a:xfrm>
          <a:prstGeom prst="rect">
            <a:avLst/>
          </a:prstGeom>
          <a:noFill/>
        </p:spPr>
        <p:txBody>
          <a:bodyPr wrap="square" lIns="91440" tIns="45720" rIns="91440" bIns="45720" rtlCol="0" anchor="t">
            <a:spAutoFit/>
          </a:bodyPr>
          <a:lstStyle/>
          <a:p>
            <a:pPr>
              <a:defRPr/>
            </a:pPr>
            <a:r>
              <a:rPr lang="en-GB" sz="2500" b="1" dirty="0">
                <a:solidFill>
                  <a:schemeClr val="bg1">
                    <a:lumMod val="50000"/>
                  </a:schemeClr>
                </a:solidFill>
                <a:latin typeface="Montserrat" panose="00000500000000000000" pitchFamily="2" charset="0"/>
              </a:rPr>
              <a:t>The Womens Utilities Network – Development Framework</a:t>
            </a:r>
          </a:p>
          <a:p>
            <a:pPr>
              <a:defRPr/>
            </a:pPr>
            <a:endParaRPr lang="en-GB" sz="2000"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altLang="en-US" sz="2000" dirty="0">
                <a:solidFill>
                  <a:schemeClr val="bg1">
                    <a:lumMod val="50000"/>
                  </a:schemeClr>
                </a:solidFill>
                <a:latin typeface="Open Sans"/>
                <a:ea typeface="Open Sans"/>
                <a:cs typeface="Open Sans"/>
              </a:rPr>
              <a:t>A suite of targeted and bespoke </a:t>
            </a: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development journeys designed to empower women working in utilities</a:t>
            </a:r>
            <a:endParaRPr lang="en-US" altLang="en-US" sz="2000" dirty="0">
              <a:solidFill>
                <a:schemeClr val="bg1">
                  <a:lumMod val="50000"/>
                </a:schemeClr>
              </a:solidFill>
              <a:latin typeface="Open Sans"/>
              <a:ea typeface="Open Sans"/>
              <a:cs typeface="Open Sans"/>
            </a:endParaRPr>
          </a:p>
          <a:p>
            <a:pPr marL="285750" indent="-285750">
              <a:buFont typeface="Arial" panose="020B0604020202020204" pitchFamily="34" charset="0"/>
              <a:buChar char="•"/>
              <a:defRPr/>
            </a:pPr>
            <a:r>
              <a:rPr lang="en-US" sz="2000" dirty="0">
                <a:solidFill>
                  <a:schemeClr val="bg1">
                    <a:lumMod val="50000"/>
                  </a:schemeClr>
                </a:solidFill>
                <a:latin typeface="Open Sans"/>
                <a:ea typeface="Open Sans"/>
                <a:cs typeface="Open Sans"/>
              </a:rPr>
              <a:t>WUN </a:t>
            </a:r>
            <a:r>
              <a:rPr lang="en-US" sz="2000" b="0" i="0" dirty="0">
                <a:solidFill>
                  <a:schemeClr val="bg1">
                    <a:lumMod val="50000"/>
                  </a:schemeClr>
                </a:solidFill>
                <a:effectLst/>
                <a:latin typeface="Open Sans"/>
                <a:ea typeface="Open Sans"/>
                <a:cs typeface="Open Sans"/>
              </a:rPr>
              <a:t>programmes have been designed by women in the sector, specifically for women in the sector </a:t>
            </a: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A safe space to really discuss challenges honestly and create solutions together</a:t>
            </a:r>
            <a:endParaRPr lang="en-US" altLang="en-US" sz="2000" b="0" i="0" u="none" strike="noStrike" cap="none" normalizeH="0" baseline="0" dirty="0">
              <a:ln>
                <a:noFill/>
              </a:ln>
              <a:solidFill>
                <a:schemeClr val="bg1">
                  <a:lumMod val="50000"/>
                </a:schemeClr>
              </a:solidFill>
              <a:effectLst/>
              <a:latin typeface="Open Sans"/>
              <a:ea typeface="Open Sans"/>
              <a:cs typeface="Open Sans"/>
            </a:endParaRP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Building a supportive network of peers across the sector</a:t>
            </a:r>
            <a:endParaRPr lang="en-US" altLang="en-US" sz="2000" b="0" i="0" u="none" strike="noStrike" cap="none" normalizeH="0" baseline="0" dirty="0">
              <a:ln>
                <a:noFill/>
              </a:ln>
              <a:solidFill>
                <a:schemeClr val="bg1">
                  <a:lumMod val="50000"/>
                </a:schemeClr>
              </a:solidFill>
              <a:effectLst/>
              <a:latin typeface="Open Sans"/>
              <a:ea typeface="Open Sans"/>
              <a:cs typeface="Open Sans"/>
            </a:endParaRPr>
          </a:p>
          <a:p>
            <a:pPr marL="285750" indent="-285750">
              <a:buFont typeface="Arial" panose="020B0604020202020204" pitchFamily="34" charset="0"/>
              <a:buChar char="•"/>
              <a:defRPr/>
            </a:pPr>
            <a:r>
              <a:rPr kumimoji="0" lang="en-US" altLang="en-US" sz="2000" b="0" i="0" u="none" strike="noStrike" cap="none" normalizeH="0" baseline="0" dirty="0">
                <a:ln>
                  <a:noFill/>
                </a:ln>
                <a:solidFill>
                  <a:schemeClr val="bg1">
                    <a:lumMod val="50000"/>
                  </a:schemeClr>
                </a:solidFill>
                <a:effectLst/>
                <a:latin typeface="Open Sans"/>
                <a:ea typeface="Open Sans"/>
                <a:cs typeface="Open Sans"/>
              </a:rPr>
              <a:t>Sector relevant with insight and examples that are rooted in the reality for women in </a:t>
            </a:r>
            <a:r>
              <a:rPr lang="en-US" altLang="en-US" sz="2000" dirty="0">
                <a:solidFill>
                  <a:schemeClr val="bg1">
                    <a:lumMod val="50000"/>
                  </a:schemeClr>
                </a:solidFill>
                <a:latin typeface="Open Sans"/>
                <a:ea typeface="Open Sans"/>
                <a:cs typeface="Open Sans"/>
              </a:rPr>
              <a:t>utilities</a:t>
            </a:r>
            <a:endParaRPr lang="en-US" altLang="en-US" sz="2000" b="0" i="0" u="none" strike="noStrike" cap="none" normalizeH="0" baseline="0" dirty="0">
              <a:ln>
                <a:noFill/>
              </a:ln>
              <a:solidFill>
                <a:schemeClr val="bg1">
                  <a:lumMod val="50000"/>
                </a:schemeClr>
              </a:solidFill>
              <a:effectLst/>
              <a:latin typeface="Open Sans"/>
              <a:ea typeface="Open Sans"/>
              <a:cs typeface="Open Sans"/>
            </a:endParaRPr>
          </a:p>
        </p:txBody>
      </p:sp>
    </p:spTree>
    <p:extLst>
      <p:ext uri="{BB962C8B-B14F-4D97-AF65-F5344CB8AC3E}">
        <p14:creationId xmlns:p14="http://schemas.microsoft.com/office/powerpoint/2010/main" val="22848866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7E90C5AB-ECA8-EECC-1250-FC592ED7CA8A}"/>
              </a:ext>
            </a:extLst>
          </p:cNvPr>
          <p:cNvPicPr>
            <a:picLocks noChangeAspect="1"/>
          </p:cNvPicPr>
          <p:nvPr/>
        </p:nvPicPr>
        <p:blipFill>
          <a:blip r:embed="rId3"/>
          <a:srcRect b="19"/>
          <a:stretch/>
        </p:blipFill>
        <p:spPr>
          <a:xfrm>
            <a:off x="0" y="0"/>
            <a:ext cx="12191980" cy="6856718"/>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270467" y="464953"/>
            <a:ext cx="945156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to receive the next WUN newsletter</a:t>
            </a:r>
          </a:p>
        </p:txBody>
      </p:sp>
      <p:sp>
        <p:nvSpPr>
          <p:cNvPr id="7" name="TextBox 6">
            <a:extLst>
              <a:ext uri="{FF2B5EF4-FFF2-40B4-BE49-F238E27FC236}">
                <a16:creationId xmlns:a16="http://schemas.microsoft.com/office/drawing/2014/main" id="{D1293841-DE3F-4A7A-8FD4-EDF069A54AB2}"/>
              </a:ext>
            </a:extLst>
          </p:cNvPr>
          <p:cNvSpPr txBox="1"/>
          <p:nvPr/>
        </p:nvSpPr>
        <p:spPr>
          <a:xfrm>
            <a:off x="171613" y="6200600"/>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a:ln>
                  <a:noFill/>
                </a:ln>
                <a:solidFill>
                  <a:schemeClr val="bg1">
                    <a:lumMod val="50000"/>
                  </a:schemeClr>
                </a:solidFill>
                <a:effectLst/>
                <a:uLnTx/>
                <a:uFillTx/>
                <a:latin typeface="Calibri" panose="020F0502020204030204"/>
                <a:ea typeface="+mn-ea"/>
                <a:cs typeface="+mn-cs"/>
              </a:rPr>
              <a:t>https://thewun.co.uk/join-wun</a:t>
            </a:r>
            <a:r>
              <a:rPr kumimoji="0" lang="en-GB" sz="2800" b="0" i="0" u="none" strike="noStrike" kern="1200" cap="none" spc="0" normalizeH="0" baseline="0" noProof="0">
                <a:ln>
                  <a:noFill/>
                </a:ln>
                <a:solidFill>
                  <a:schemeClr val="bg1">
                    <a:lumMod val="50000"/>
                  </a:schemeClr>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9ACC32B8-DF8B-86F1-E299-F31E5ACD92DA}"/>
              </a:ext>
            </a:extLst>
          </p:cNvPr>
          <p:cNvPicPr>
            <a:picLocks noChangeAspect="1"/>
          </p:cNvPicPr>
          <p:nvPr/>
        </p:nvPicPr>
        <p:blipFill>
          <a:blip r:embed="rId4"/>
          <a:stretch>
            <a:fillRect/>
          </a:stretch>
        </p:blipFill>
        <p:spPr>
          <a:xfrm>
            <a:off x="8241239" y="4250605"/>
            <a:ext cx="3950741" cy="2607395"/>
          </a:xfrm>
          <a:prstGeom prst="rect">
            <a:avLst/>
          </a:prstGeom>
        </p:spPr>
      </p:pic>
    </p:spTree>
    <p:extLst>
      <p:ext uri="{BB962C8B-B14F-4D97-AF65-F5344CB8AC3E}">
        <p14:creationId xmlns:p14="http://schemas.microsoft.com/office/powerpoint/2010/main" val="1832958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5166F-61C9-8E8B-835E-EFF683E3A99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92DADE9-53A8-2E24-032B-A7CC9507C1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3" y="129334"/>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2F6A20C-D462-F000-E78D-744416FA4A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521" y="163647"/>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EE997FA-D971-5F4E-CA1E-BB446D43D5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EF172A41-8A4C-DB3B-8A5F-DFD93A7884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200" y="366792"/>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1B9323D7-166B-3EEE-C6BD-7E6C1E2331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244" y="2679955"/>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C9C76CA-4E51-C7BF-9E96-AC8DD5BED7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5328" y="1896953"/>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C821804B-9019-13C9-E54D-83C4A929EA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6199" y="75912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FD6B3384-A1CA-CBD1-E814-6860C528BF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9925" y="2331894"/>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AA339760-1325-C5F5-1A76-4218DDBA01F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5E92E794-E287-349B-B34C-57F9FC8DBD2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F89E8A3A-C01A-6FFF-0D42-8C7EBCF5EF1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98582" y="2884761"/>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CF564C1A-43D3-5C67-56B4-81A2E461FE0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9FB6C1B1-8C37-72D5-D6CD-72E6DC678413}"/>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0532930A-2D9C-AA0D-9FD3-BF787C20115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BC69796E-E2EB-DCA1-A457-93358485E33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5152" y="1950629"/>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4D1936A5-9153-7C76-D55F-3B65D2D8B7C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0B4494A3-C348-9AA0-F8D3-0C68228FC1A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6A06487E-CCC6-F275-922E-91C8D5290BB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A2B2FA7F-99EA-9FDD-FB19-6AA2E00E758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5674" t="28913" r="17196" b="29600"/>
          <a:stretch/>
        </p:blipFill>
        <p:spPr>
          <a:xfrm>
            <a:off x="8009233" y="3023686"/>
            <a:ext cx="1939305" cy="674149"/>
          </a:xfrm>
          <a:prstGeom prst="rect">
            <a:avLst/>
          </a:prstGeom>
        </p:spPr>
      </p:pic>
      <p:pic>
        <p:nvPicPr>
          <p:cNvPr id="1028" name="Picture 4">
            <a:extLst>
              <a:ext uri="{FF2B5EF4-FFF2-40B4-BE49-F238E27FC236}">
                <a16:creationId xmlns:a16="http://schemas.microsoft.com/office/drawing/2014/main" id="{AB87D555-A321-9DAF-897C-7B69AA86398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80990" y="75803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936211F0-2D26-B2AA-3CA9-B5C7EB50AC81}"/>
              </a:ext>
            </a:extLst>
          </p:cNvPr>
          <p:cNvPicPr>
            <a:picLocks noChangeAspect="1"/>
          </p:cNvPicPr>
          <p:nvPr/>
        </p:nvPicPr>
        <p:blipFill rotWithShape="1">
          <a:blip r:embed="rId22">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3176F9D0-431C-6351-5DF8-D8D6E304138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EC207F0E-7ED6-BD73-B547-156F45B8494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450440" y="53049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3E8FE980-020C-94F7-1795-BE7B996F6B7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432786" y="1479536"/>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284C8A4F-5467-B8D0-9B0B-631ED6DD5153}"/>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7104" t="18681" r="4673" b="21327"/>
          <a:stretch/>
        </p:blipFill>
        <p:spPr>
          <a:xfrm>
            <a:off x="3075558" y="3507780"/>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EFA5E9ED-585E-5B35-9F15-932C0940CB23}"/>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5644" t="8734" r="5293" b="10534"/>
          <a:stretch/>
        </p:blipFill>
        <p:spPr>
          <a:xfrm>
            <a:off x="7859126" y="2180104"/>
            <a:ext cx="2161722" cy="783808"/>
          </a:xfrm>
          <a:prstGeom prst="rect">
            <a:avLst/>
          </a:prstGeom>
        </p:spPr>
      </p:pic>
      <p:pic>
        <p:nvPicPr>
          <p:cNvPr id="1048" name="Picture 24">
            <a:extLst>
              <a:ext uri="{FF2B5EF4-FFF2-40B4-BE49-F238E27FC236}">
                <a16:creationId xmlns:a16="http://schemas.microsoft.com/office/drawing/2014/main" id="{D62AF5F8-C665-78CE-8E25-C09C16BB7E48}"/>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t="16957" b="18068"/>
          <a:stretch/>
        </p:blipFill>
        <p:spPr bwMode="auto">
          <a:xfrm>
            <a:off x="5604687" y="1494169"/>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5897BB7-7692-331D-F371-B256F556B36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3CF5B878-A7AB-72D4-096A-A3A65CEEB4CD}"/>
              </a:ext>
            </a:extLst>
          </p:cNvPr>
          <p:cNvPicPr>
            <a:picLocks noChangeAspect="1"/>
          </p:cNvPicPr>
          <p:nvPr/>
        </p:nvPicPr>
        <p:blipFill rotWithShape="1">
          <a:blip r:embed="rId30"/>
          <a:srcRect t="15382" b="27562"/>
          <a:stretch/>
        </p:blipFill>
        <p:spPr>
          <a:xfrm>
            <a:off x="6375335" y="4411490"/>
            <a:ext cx="1605318" cy="551325"/>
          </a:xfrm>
          <a:prstGeom prst="rect">
            <a:avLst/>
          </a:prstGeom>
        </p:spPr>
      </p:pic>
      <p:pic>
        <p:nvPicPr>
          <p:cNvPr id="17" name="Picture 16">
            <a:extLst>
              <a:ext uri="{FF2B5EF4-FFF2-40B4-BE49-F238E27FC236}">
                <a16:creationId xmlns:a16="http://schemas.microsoft.com/office/drawing/2014/main" id="{6BC4A982-AE10-294B-C93F-EF06F92E98A7}"/>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14038" b="13535"/>
          <a:stretch/>
        </p:blipFill>
        <p:spPr>
          <a:xfrm>
            <a:off x="8870139" y="1286150"/>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4D7C47A5-EFCE-FDCB-B70E-CB714DF3D163}"/>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548105" y="6032531"/>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42F5F001-DDD6-59C3-A0D9-C898E13E5C9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663583" y="6016707"/>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FB3B2EF4-BDCE-5199-1723-BB73EBA61424}"/>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0368322" y="3572200"/>
            <a:ext cx="1465520" cy="765219"/>
          </a:xfrm>
          <a:prstGeom prst="rect">
            <a:avLst/>
          </a:prstGeom>
        </p:spPr>
      </p:pic>
      <p:pic>
        <p:nvPicPr>
          <p:cNvPr id="1042" name="Picture 18">
            <a:extLst>
              <a:ext uri="{FF2B5EF4-FFF2-40B4-BE49-F238E27FC236}">
                <a16:creationId xmlns:a16="http://schemas.microsoft.com/office/drawing/2014/main" id="{A5010F18-3D77-B2B8-16B1-C0F8AE8B0BCD}"/>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381894" y="3830931"/>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black logo&#10;&#10;Description automatically generated">
            <a:extLst>
              <a:ext uri="{FF2B5EF4-FFF2-40B4-BE49-F238E27FC236}">
                <a16:creationId xmlns:a16="http://schemas.microsoft.com/office/drawing/2014/main" id="{CA7E9C11-2108-2E1D-F151-0DD3D37F115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217026" y="273487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4ADD7129-C4B0-DF80-85E3-5CCE4E9AA6B6}"/>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619782" y="4618442"/>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8F1FDE0B-33D0-53A8-2386-CC311E20FFE9}"/>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925223" y="5688434"/>
            <a:ext cx="1034647" cy="500682"/>
          </a:xfrm>
          <a:prstGeom prst="rect">
            <a:avLst/>
          </a:prstGeom>
        </p:spPr>
      </p:pic>
      <p:pic>
        <p:nvPicPr>
          <p:cNvPr id="26" name="Picture 2">
            <a:extLst>
              <a:ext uri="{FF2B5EF4-FFF2-40B4-BE49-F238E27FC236}">
                <a16:creationId xmlns:a16="http://schemas.microsoft.com/office/drawing/2014/main" id="{32D37B30-1783-2BA0-C1B3-77155BC80BDE}"/>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l="9716" t="23310" r="6764" b="24544"/>
          <a:stretch/>
        </p:blipFill>
        <p:spPr bwMode="auto">
          <a:xfrm>
            <a:off x="2262727" y="5202691"/>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1945EA4-548C-E223-380C-2F1823EB619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070704" y="4691440"/>
            <a:ext cx="2542844" cy="1010357"/>
          </a:xfrm>
          <a:prstGeom prst="rect">
            <a:avLst/>
          </a:prstGeom>
        </p:spPr>
      </p:pic>
      <p:pic>
        <p:nvPicPr>
          <p:cNvPr id="1030" name="Picture 6">
            <a:extLst>
              <a:ext uri="{FF2B5EF4-FFF2-40B4-BE49-F238E27FC236}">
                <a16:creationId xmlns:a16="http://schemas.microsoft.com/office/drawing/2014/main" id="{EBE2EE04-FF9B-CA74-1229-D9EF4AD4946E}"/>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l="10206" t="23557" r="12211" b="19905"/>
          <a:stretch/>
        </p:blipFill>
        <p:spPr bwMode="auto">
          <a:xfrm>
            <a:off x="3164289" y="4248304"/>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76F83A53-4165-B121-B6C0-F8E74AACFFAA}"/>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17011E0B-E46A-B206-2810-2A40D18F8753}"/>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96146" y="3284928"/>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EA4409D5-D59D-2851-6AD6-B5A7EC080433}"/>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7733837" y="1148862"/>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E29D9F2D-0C4A-5C65-4114-A9038E2807B3}"/>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750451" y="158420"/>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118C9574-2E9D-3795-F463-A2CAC859F773}"/>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420047" y="407975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203A89E7-6416-E5BE-7E75-6B4380040843}"/>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9669258" y="5936789"/>
            <a:ext cx="1112212" cy="429314"/>
          </a:xfrm>
          <a:prstGeom prst="rect">
            <a:avLst/>
          </a:prstGeom>
        </p:spPr>
      </p:pic>
      <p:pic>
        <p:nvPicPr>
          <p:cNvPr id="8" name="Picture 7" descr="A blue and grey logo&#10;&#10;Description automatically generated">
            <a:extLst>
              <a:ext uri="{FF2B5EF4-FFF2-40B4-BE49-F238E27FC236}">
                <a16:creationId xmlns:a16="http://schemas.microsoft.com/office/drawing/2014/main" id="{A76E5DED-E1B3-9AB6-C320-EFBC3C385844}"/>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702616" y="123118"/>
            <a:ext cx="2810759" cy="611743"/>
          </a:xfrm>
          <a:prstGeom prst="rect">
            <a:avLst/>
          </a:prstGeom>
        </p:spPr>
      </p:pic>
      <p:pic>
        <p:nvPicPr>
          <p:cNvPr id="1036" name="Picture 12">
            <a:extLst>
              <a:ext uri="{FF2B5EF4-FFF2-40B4-BE49-F238E27FC236}">
                <a16:creationId xmlns:a16="http://schemas.microsoft.com/office/drawing/2014/main" id="{18795602-97B5-847F-A792-D3CF4A32C6CB}"/>
              </a:ext>
            </a:extLst>
          </p:cNvPr>
          <p:cNvPicPr>
            <a:picLocks noChangeAspect="1" noChangeArrowheads="1"/>
          </p:cNvPicPr>
          <p:nvPr/>
        </p:nvPicPr>
        <p:blipFill rotWithShape="1">
          <a:blip r:embed="rId49">
            <a:extLst>
              <a:ext uri="{28A0092B-C50C-407E-A947-70E740481C1C}">
                <a14:useLocalDpi xmlns:a14="http://schemas.microsoft.com/office/drawing/2010/main" val="0"/>
              </a:ext>
            </a:extLst>
          </a:blip>
          <a:srcRect t="21706" b="20463"/>
          <a:stretch/>
        </p:blipFill>
        <p:spPr bwMode="auto">
          <a:xfrm>
            <a:off x="126353" y="2166718"/>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49781A5-5F07-7906-974C-912243D62A38}"/>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55254" y="1417612"/>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4CD2847F-8AE9-032F-A3AB-14E42489308F}"/>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7022755" y="3150935"/>
            <a:ext cx="836371" cy="836371"/>
          </a:xfrm>
          <a:prstGeom prst="rect">
            <a:avLst/>
          </a:prstGeom>
        </p:spPr>
      </p:pic>
      <p:pic>
        <p:nvPicPr>
          <p:cNvPr id="1072" name="Picture 48">
            <a:extLst>
              <a:ext uri="{FF2B5EF4-FFF2-40B4-BE49-F238E27FC236}">
                <a16:creationId xmlns:a16="http://schemas.microsoft.com/office/drawing/2014/main" id="{783C15BF-C1FD-6BEE-4D7F-A6225487D554}"/>
              </a:ext>
            </a:extLst>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5884526" y="749736"/>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10D47F8D-2134-32CE-9FE7-68E4B89A3634}"/>
              </a:ext>
            </a:extLst>
          </p:cNvPr>
          <p:cNvPicPr>
            <a:picLocks noChangeAspect="1"/>
          </p:cNvPicPr>
          <p:nvPr/>
        </p:nvPicPr>
        <p:blipFill>
          <a:blip r:embed="rId53">
            <a:extLst>
              <a:ext uri="{28A0092B-C50C-407E-A947-70E740481C1C}">
                <a14:useLocalDpi xmlns:a14="http://schemas.microsoft.com/office/drawing/2010/main" val="0"/>
              </a:ext>
            </a:extLst>
          </a:blip>
          <a:srcRect l="13817" t="22819" r="15845" b="22189"/>
          <a:stretch/>
        </p:blipFill>
        <p:spPr>
          <a:xfrm>
            <a:off x="9026288" y="5331042"/>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6D34847-CC44-2509-DE2D-339B94DE6B40}"/>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9153669" y="3747723"/>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02CF4DAA-945D-CF3F-6348-340A81F02D2D}"/>
              </a:ext>
            </a:extLst>
          </p:cNvPr>
          <p:cNvPicPr>
            <a:picLocks noChangeAspect="1" noChangeArrowheads="1"/>
          </p:cNvPicPr>
          <p:nvPr/>
        </p:nvPicPr>
        <p:blipFill rotWithShape="1">
          <a:blip r:embed="rId55">
            <a:extLst>
              <a:ext uri="{28A0092B-C50C-407E-A947-70E740481C1C}">
                <a14:useLocalDpi xmlns:a14="http://schemas.microsoft.com/office/drawing/2010/main" val="0"/>
              </a:ext>
            </a:extLst>
          </a:blip>
          <a:srcRect t="21444" b="15151"/>
          <a:stretch/>
        </p:blipFill>
        <p:spPr bwMode="auto">
          <a:xfrm>
            <a:off x="7583205" y="4884177"/>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logo with a purple circle and green triangle&#10;&#10;Description automatically generated">
            <a:extLst>
              <a:ext uri="{FF2B5EF4-FFF2-40B4-BE49-F238E27FC236}">
                <a16:creationId xmlns:a16="http://schemas.microsoft.com/office/drawing/2014/main" id="{E9ECD0EC-8985-DA79-C2AC-2AF69A026DC2}"/>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971360" y="3752415"/>
            <a:ext cx="1182309" cy="1182309"/>
          </a:xfrm>
          <a:prstGeom prst="rect">
            <a:avLst/>
          </a:prstGeom>
        </p:spPr>
      </p:pic>
    </p:spTree>
    <p:extLst>
      <p:ext uri="{BB962C8B-B14F-4D97-AF65-F5344CB8AC3E}">
        <p14:creationId xmlns:p14="http://schemas.microsoft.com/office/powerpoint/2010/main" val="2278873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8C4D0-CE24-FA9A-2C51-25D0C271F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9D21D-4CD0-9641-F123-E62E46CEB187}"/>
              </a:ext>
            </a:extLst>
          </p:cNvPr>
          <p:cNvSpPr>
            <a:spLocks noGrp="1"/>
          </p:cNvSpPr>
          <p:nvPr>
            <p:ph type="ctrTitle"/>
            <p:custDataLst>
              <p:tags r:id="rId1"/>
            </p:custDataLst>
          </p:nvPr>
        </p:nvSpPr>
        <p:spPr>
          <a:xfrm>
            <a:off x="340283" y="2886513"/>
            <a:ext cx="5476695" cy="1248291"/>
          </a:xfrm>
        </p:spPr>
        <p:txBody>
          <a:bodyPr/>
          <a:lstStyle/>
          <a:p>
            <a:r>
              <a:rPr lang="en-GB" sz="2800" dirty="0"/>
              <a:t>How can water industry achieve net zero?</a:t>
            </a:r>
            <a:br>
              <a:rPr lang="en-GB" sz="2000" dirty="0"/>
            </a:br>
            <a:br>
              <a:rPr lang="en-GB" sz="2000" dirty="0"/>
            </a:br>
            <a:r>
              <a:rPr lang="en-GB" sz="2000" dirty="0"/>
              <a:t>Dr Katherine Ibbotson</a:t>
            </a:r>
          </a:p>
        </p:txBody>
      </p:sp>
      <p:sp>
        <p:nvSpPr>
          <p:cNvPr id="5" name="Text Placeholder 4">
            <a:extLst>
              <a:ext uri="{FF2B5EF4-FFF2-40B4-BE49-F238E27FC236}">
                <a16:creationId xmlns:a16="http://schemas.microsoft.com/office/drawing/2014/main" id="{7517BEA7-3580-08A0-EB7A-6548171DA0A2}"/>
              </a:ext>
            </a:extLst>
          </p:cNvPr>
          <p:cNvSpPr>
            <a:spLocks noGrp="1"/>
          </p:cNvSpPr>
          <p:nvPr>
            <p:ph type="body" sz="quarter" idx="14"/>
            <p:custDataLst>
              <p:tags r:id="rId2"/>
            </p:custDataLst>
          </p:nvPr>
        </p:nvSpPr>
        <p:spPr>
          <a:xfrm>
            <a:off x="344489" y="5827712"/>
            <a:ext cx="5472490" cy="324000"/>
          </a:xfrm>
        </p:spPr>
        <p:txBody>
          <a:bodyPr/>
          <a:lstStyle/>
          <a:p>
            <a:r>
              <a:rPr lang="en-GB" dirty="0"/>
              <a:t>Net zero transition</a:t>
            </a:r>
          </a:p>
        </p:txBody>
      </p:sp>
      <p:sp>
        <p:nvSpPr>
          <p:cNvPr id="7" name="Text Placeholder 6">
            <a:extLst>
              <a:ext uri="{FF2B5EF4-FFF2-40B4-BE49-F238E27FC236}">
                <a16:creationId xmlns:a16="http://schemas.microsoft.com/office/drawing/2014/main" id="{5B45E0C3-CBD4-18DF-9B9A-A8BC229895DC}"/>
              </a:ext>
            </a:extLst>
          </p:cNvPr>
          <p:cNvSpPr>
            <a:spLocks noGrp="1"/>
          </p:cNvSpPr>
          <p:nvPr>
            <p:ph type="body" sz="quarter" idx="13"/>
            <p:custDataLst>
              <p:tags r:id="rId3"/>
            </p:custDataLst>
          </p:nvPr>
        </p:nvSpPr>
        <p:spPr>
          <a:xfrm>
            <a:off x="332345" y="6191100"/>
            <a:ext cx="5484634" cy="324000"/>
          </a:xfrm>
        </p:spPr>
        <p:txBody>
          <a:bodyPr/>
          <a:lstStyle/>
          <a:p>
            <a:r>
              <a:rPr lang="en-GB" dirty="0"/>
              <a:t>Presented to WUN|  February 2025</a:t>
            </a:r>
          </a:p>
        </p:txBody>
      </p:sp>
      <p:sp>
        <p:nvSpPr>
          <p:cNvPr id="4" name="Picture Placeholder 3">
            <a:extLst>
              <a:ext uri="{FF2B5EF4-FFF2-40B4-BE49-F238E27FC236}">
                <a16:creationId xmlns:a16="http://schemas.microsoft.com/office/drawing/2014/main" id="{243136D6-7FE5-BFA1-75D4-A7E90BB4E7B8}"/>
              </a:ext>
            </a:extLst>
          </p:cNvPr>
          <p:cNvSpPr>
            <a:spLocks noGrp="1"/>
          </p:cNvSpPr>
          <p:nvPr>
            <p:ph type="pic" sz="quarter" idx="11"/>
          </p:nvPr>
        </p:nvSpPr>
        <p:spPr/>
        <p:txBody>
          <a:bodyPr/>
          <a:lstStyle/>
          <a:p>
            <a:endParaRPr lang="en-GB"/>
          </a:p>
        </p:txBody>
      </p:sp>
      <p:pic>
        <p:nvPicPr>
          <p:cNvPr id="6" name="Content Placeholder 4" descr="Water issue concept: There is a glass of water at the one side of &quot;Scales of Justice&quot; while there is a lot of money on the other side. A glass of water and money are equal weighted. Isolated on white background.">
            <a:extLst>
              <a:ext uri="{FF2B5EF4-FFF2-40B4-BE49-F238E27FC236}">
                <a16:creationId xmlns:a16="http://schemas.microsoft.com/office/drawing/2014/main" id="{4658AA4F-2B5E-B7AC-86F0-BE5F38874EF6}"/>
              </a:ext>
            </a:extLst>
          </p:cNvPr>
          <p:cNvPicPr>
            <a:picLocks noChangeAspect="1"/>
          </p:cNvPicPr>
          <p:nvPr/>
        </p:nvPicPr>
        <p:blipFill>
          <a:blip r:embed="rId6"/>
          <a:srcRect l="7148" r="2" b="2"/>
          <a:stretch/>
        </p:blipFill>
        <p:spPr>
          <a:xfrm>
            <a:off x="6096000" y="-188090"/>
            <a:ext cx="6096000" cy="7397496"/>
          </a:xfrm>
          <a:prstGeom prst="rect">
            <a:avLst/>
          </a:prstGeom>
        </p:spPr>
      </p:pic>
    </p:spTree>
    <p:extLst>
      <p:ext uri="{BB962C8B-B14F-4D97-AF65-F5344CB8AC3E}">
        <p14:creationId xmlns:p14="http://schemas.microsoft.com/office/powerpoint/2010/main" val="1955023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036E-B3BB-C5A7-1E24-8CAF008DA180}"/>
              </a:ext>
            </a:extLst>
          </p:cNvPr>
          <p:cNvSpPr>
            <a:spLocks noGrp="1"/>
          </p:cNvSpPr>
          <p:nvPr>
            <p:ph type="title"/>
          </p:nvPr>
        </p:nvSpPr>
        <p:spPr>
          <a:xfrm>
            <a:off x="342900" y="1373188"/>
            <a:ext cx="4937125" cy="972000"/>
          </a:xfrm>
        </p:spPr>
        <p:txBody>
          <a:bodyPr anchor="t">
            <a:normAutofit/>
          </a:bodyPr>
          <a:lstStyle/>
          <a:p>
            <a:r>
              <a:rPr lang="en-GB" dirty="0"/>
              <a:t>Net Zero Strategies and Roadmaps</a:t>
            </a:r>
          </a:p>
        </p:txBody>
      </p:sp>
      <p:sp>
        <p:nvSpPr>
          <p:cNvPr id="11" name="Content Placeholder 2">
            <a:extLst>
              <a:ext uri="{FF2B5EF4-FFF2-40B4-BE49-F238E27FC236}">
                <a16:creationId xmlns:a16="http://schemas.microsoft.com/office/drawing/2014/main" id="{F1CD2A6B-4F9D-2D3F-A9AB-C75D2284D905}"/>
              </a:ext>
            </a:extLst>
          </p:cNvPr>
          <p:cNvSpPr>
            <a:spLocks noGrp="1"/>
          </p:cNvSpPr>
          <p:nvPr>
            <p:ph sz="quarter" idx="18"/>
          </p:nvPr>
        </p:nvSpPr>
        <p:spPr>
          <a:xfrm>
            <a:off x="342900" y="2400300"/>
            <a:ext cx="4937716" cy="3766683"/>
          </a:xfrm>
        </p:spPr>
        <p:txBody>
          <a:bodyPr/>
          <a:lstStyle/>
          <a:p>
            <a:pPr marL="742950" lvl="1" indent="-285750">
              <a:lnSpc>
                <a:spcPct val="107000"/>
              </a:lnSpc>
            </a:pPr>
            <a:r>
              <a:rPr lang="en-GB" sz="1800" kern="100" dirty="0">
                <a:effectLst/>
                <a:ea typeface="Aptos" panose="020B0004020202020204" pitchFamily="34" charset="0"/>
                <a:cs typeface="Times New Roman" panose="02020603050405020304" pitchFamily="18" charset="0"/>
              </a:rPr>
              <a:t>Water UK published a net zero </a:t>
            </a:r>
            <a:r>
              <a:rPr lang="en-GB" sz="1800" kern="100" dirty="0" err="1">
                <a:effectLst/>
                <a:ea typeface="Aptos" panose="020B0004020202020204" pitchFamily="34" charset="0"/>
                <a:cs typeface="Times New Roman" panose="02020603050405020304" pitchFamily="18" charset="0"/>
              </a:rPr>
              <a:t>routemap</a:t>
            </a:r>
            <a:r>
              <a:rPr lang="en-GB" sz="1800" kern="100" dirty="0">
                <a:effectLst/>
                <a:ea typeface="Aptos" panose="020B0004020202020204" pitchFamily="34" charset="0"/>
                <a:cs typeface="Times New Roman" panose="02020603050405020304" pitchFamily="18" charset="0"/>
              </a:rPr>
              <a:t> developed by the water companies in 2020 (</a:t>
            </a:r>
            <a:r>
              <a:rPr lang="en-GB" sz="1800" u="sng" kern="100" dirty="0">
                <a:solidFill>
                  <a:srgbClr val="467886"/>
                </a:solidFill>
                <a:effectLst/>
                <a:ea typeface="Aptos" panose="020B0004020202020204" pitchFamily="34" charset="0"/>
                <a:cs typeface="Times New Roman" panose="02020603050405020304" pitchFamily="18" charset="0"/>
                <a:hlinkClick r:id="rId3"/>
              </a:rPr>
              <a:t>Net Zero 2030 </a:t>
            </a:r>
            <a:r>
              <a:rPr lang="en-GB" sz="1800" u="sng" kern="100" dirty="0" err="1">
                <a:solidFill>
                  <a:srgbClr val="467886"/>
                </a:solidFill>
                <a:effectLst/>
                <a:ea typeface="Aptos" panose="020B0004020202020204" pitchFamily="34" charset="0"/>
                <a:cs typeface="Times New Roman" panose="02020603050405020304" pitchFamily="18" charset="0"/>
                <a:hlinkClick r:id="rId3"/>
              </a:rPr>
              <a:t>Routemap</a:t>
            </a:r>
            <a:r>
              <a:rPr lang="en-GB" sz="1800" u="sng" kern="100" dirty="0">
                <a:solidFill>
                  <a:srgbClr val="467886"/>
                </a:solidFill>
                <a:effectLst/>
                <a:ea typeface="Aptos" panose="020B0004020202020204" pitchFamily="34" charset="0"/>
                <a:cs typeface="Times New Roman" panose="02020603050405020304" pitchFamily="18" charset="0"/>
                <a:hlinkClick r:id="rId3"/>
              </a:rPr>
              <a:t> | Water UK</a:t>
            </a:r>
            <a:endParaRPr lang="en-GB" sz="1800" u="sng" kern="100" dirty="0">
              <a:solidFill>
                <a:srgbClr val="467886"/>
              </a:solidFill>
              <a:effectLst/>
              <a:ea typeface="Aptos" panose="020B0004020202020204" pitchFamily="34" charset="0"/>
              <a:cs typeface="Times New Roman" panose="02020603050405020304" pitchFamily="18" charset="0"/>
            </a:endParaRPr>
          </a:p>
          <a:p>
            <a:pPr marL="742950" lvl="1" indent="-285750">
              <a:lnSpc>
                <a:spcPct val="107000"/>
              </a:lnSpc>
            </a:pPr>
            <a:r>
              <a:rPr lang="en-GB" sz="1800" kern="100" dirty="0">
                <a:effectLst/>
                <a:ea typeface="Aptos" panose="020B0004020202020204" pitchFamily="34" charset="0"/>
                <a:cs typeface="Times New Roman" panose="02020603050405020304" pitchFamily="18" charset="0"/>
              </a:rPr>
              <a:t>In PR24, Ofwat introduced a common performance commitment which requires companies to achieve a % reduction in operational GHGs in AMP8 (2025-30).</a:t>
            </a:r>
          </a:p>
          <a:p>
            <a:pPr marL="742950" lvl="1" indent="-285750">
              <a:lnSpc>
                <a:spcPct val="107000"/>
              </a:lnSpc>
              <a:spcAft>
                <a:spcPts val="800"/>
              </a:spcAft>
            </a:pPr>
            <a:r>
              <a:rPr lang="en-GB" sz="1800" kern="100" dirty="0">
                <a:ea typeface="Aptos" panose="020B0004020202020204" pitchFamily="34" charset="0"/>
                <a:cs typeface="Times New Roman" panose="02020603050405020304" pitchFamily="18" charset="0"/>
              </a:rPr>
              <a:t>B</a:t>
            </a:r>
            <a:r>
              <a:rPr lang="en-GB" sz="1800" kern="100" dirty="0">
                <a:effectLst/>
                <a:ea typeface="Aptos" panose="020B0004020202020204" pitchFamily="34" charset="0"/>
                <a:cs typeface="Times New Roman" panose="02020603050405020304" pitchFamily="18" charset="0"/>
              </a:rPr>
              <a:t>espoke performance commitments relating to capital carbon</a:t>
            </a:r>
          </a:p>
          <a:p>
            <a:pPr marL="742950" lvl="1" indent="-285750">
              <a:lnSpc>
                <a:spcPct val="107000"/>
              </a:lnSpc>
              <a:spcAft>
                <a:spcPts val="800"/>
              </a:spcAft>
            </a:pPr>
            <a:r>
              <a:rPr lang="en-GB" sz="1800" kern="100" dirty="0">
                <a:cs typeface="Times New Roman" panose="02020603050405020304" pitchFamily="18" charset="0"/>
              </a:rPr>
              <a:t>Environment Agency e:Mission and Net Zero Roadmap 2030</a:t>
            </a:r>
            <a:endParaRPr lang="en-US" dirty="0"/>
          </a:p>
        </p:txBody>
      </p:sp>
      <p:pic>
        <p:nvPicPr>
          <p:cNvPr id="6" name="Content Placeholder 5" descr="Water treatment tank with waste water">
            <a:extLst>
              <a:ext uri="{FF2B5EF4-FFF2-40B4-BE49-F238E27FC236}">
                <a16:creationId xmlns:a16="http://schemas.microsoft.com/office/drawing/2014/main" id="{0647DA8D-707F-4E0E-9652-14A4446A8F64}"/>
              </a:ext>
            </a:extLst>
          </p:cNvPr>
          <p:cNvPicPr>
            <a:picLocks noGrp="1" noChangeAspect="1"/>
          </p:cNvPicPr>
          <p:nvPr>
            <p:ph type="pic" sz="quarter" idx="14"/>
          </p:nvPr>
        </p:nvPicPr>
        <p:blipFill>
          <a:blip r:embed="rId4"/>
          <a:stretch/>
        </p:blipFill>
        <p:spPr>
          <a:xfrm>
            <a:off x="6855142" y="0"/>
            <a:ext cx="4577715" cy="6858000"/>
          </a:xfrm>
          <a:noFill/>
        </p:spPr>
      </p:pic>
      <p:sp>
        <p:nvSpPr>
          <p:cNvPr id="4" name="Slide Number Placeholder 3">
            <a:extLst>
              <a:ext uri="{FF2B5EF4-FFF2-40B4-BE49-F238E27FC236}">
                <a16:creationId xmlns:a16="http://schemas.microsoft.com/office/drawing/2014/main" id="{972177F9-92E2-4AE7-F77E-0FAE2DA7C82F}"/>
              </a:ext>
            </a:extLst>
          </p:cNvPr>
          <p:cNvSpPr>
            <a:spLocks noGrp="1"/>
          </p:cNvSpPr>
          <p:nvPr>
            <p:ph type="sldNum" sz="quarter" idx="17"/>
          </p:nvPr>
        </p:nvSpPr>
        <p:spPr>
          <a:xfrm>
            <a:off x="11205327" y="6407378"/>
            <a:ext cx="643773" cy="107722"/>
          </a:xfrm>
        </p:spPr>
        <p:txBody>
          <a:bodyPr wrap="square" anchor="b">
            <a:normAutofit/>
          </a:bodyPr>
          <a:lstStyle/>
          <a:p>
            <a:pPr>
              <a:spcAft>
                <a:spcPts val="600"/>
              </a:spcAft>
            </a:pPr>
            <a:fld id="{91D568E7-61F5-D04E-995D-81EF41C01A2A}" type="slidenum">
              <a:rPr lang="en-GB" smtClean="0"/>
              <a:pPr>
                <a:spcAft>
                  <a:spcPts val="600"/>
                </a:spcAft>
              </a:pPr>
              <a:t>14</a:t>
            </a:fld>
            <a:endParaRPr lang="en-GB"/>
          </a:p>
        </p:txBody>
      </p:sp>
      <p:sp>
        <p:nvSpPr>
          <p:cNvPr id="5" name="Footer Placeholder 4">
            <a:extLst>
              <a:ext uri="{FF2B5EF4-FFF2-40B4-BE49-F238E27FC236}">
                <a16:creationId xmlns:a16="http://schemas.microsoft.com/office/drawing/2014/main" id="{C9739540-58ED-F6BF-E595-FB570E28DD21}"/>
              </a:ext>
            </a:extLst>
          </p:cNvPr>
          <p:cNvSpPr>
            <a:spLocks noGrp="1"/>
          </p:cNvSpPr>
          <p:nvPr>
            <p:ph type="ftr" sz="quarter" idx="11"/>
          </p:nvPr>
        </p:nvSpPr>
        <p:spPr>
          <a:xfrm>
            <a:off x="342900" y="6407378"/>
            <a:ext cx="5732298" cy="107722"/>
          </a:xfrm>
        </p:spPr>
        <p:txBody>
          <a:bodyPr wrap="square" anchor="b">
            <a:normAutofit/>
          </a:bodyPr>
          <a:lstStyle/>
          <a:p>
            <a:pPr>
              <a:spcAft>
                <a:spcPts val="600"/>
              </a:spcAft>
            </a:pPr>
            <a:r>
              <a:rPr lang="en-GB"/>
              <a:t>WSP | Footer goes here | Date</a:t>
            </a:r>
          </a:p>
        </p:txBody>
      </p:sp>
    </p:spTree>
    <p:extLst>
      <p:ext uri="{BB962C8B-B14F-4D97-AF65-F5344CB8AC3E}">
        <p14:creationId xmlns:p14="http://schemas.microsoft.com/office/powerpoint/2010/main" val="295221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C6093-65CD-62CA-B9BB-B1238422297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E6BA8DE-10D8-B7DC-111E-651C9A9A0CF3}"/>
              </a:ext>
            </a:extLst>
          </p:cNvPr>
          <p:cNvSpPr>
            <a:spLocks noGrp="1"/>
          </p:cNvSpPr>
          <p:nvPr>
            <p:ph type="title"/>
          </p:nvPr>
        </p:nvSpPr>
        <p:spPr>
          <a:xfrm>
            <a:off x="342900" y="1086585"/>
            <a:ext cx="11506199" cy="972000"/>
          </a:xfrm>
        </p:spPr>
        <p:txBody>
          <a:bodyPr/>
          <a:lstStyle/>
          <a:p>
            <a:r>
              <a:rPr lang="en-GB" dirty="0"/>
              <a:t>Water Industry Net Zero</a:t>
            </a:r>
          </a:p>
        </p:txBody>
      </p:sp>
      <p:sp>
        <p:nvSpPr>
          <p:cNvPr id="2" name="Content Placeholder 1">
            <a:extLst>
              <a:ext uri="{FF2B5EF4-FFF2-40B4-BE49-F238E27FC236}">
                <a16:creationId xmlns:a16="http://schemas.microsoft.com/office/drawing/2014/main" id="{F1B82C47-C03B-4AE4-E64A-B52F70886F6D}"/>
              </a:ext>
            </a:extLst>
          </p:cNvPr>
          <p:cNvSpPr>
            <a:spLocks noGrp="1"/>
          </p:cNvSpPr>
          <p:nvPr>
            <p:ph sz="quarter" idx="12"/>
          </p:nvPr>
        </p:nvSpPr>
        <p:spPr>
          <a:xfrm>
            <a:off x="342902" y="1687681"/>
            <a:ext cx="5581650" cy="3768725"/>
          </a:xfrm>
        </p:spPr>
        <p:txBody>
          <a:bodyPr/>
          <a:lstStyle/>
          <a:p>
            <a:r>
              <a:rPr lang="en-GB" sz="1800" dirty="0">
                <a:effectLst/>
                <a:ea typeface="Aptos" panose="020B0004020202020204" pitchFamily="34" charset="0"/>
                <a:cs typeface="Aptos" panose="020B0004020202020204" pitchFamily="34" charset="0"/>
              </a:rPr>
              <a:t>Carbon Reduction  Focus</a:t>
            </a:r>
          </a:p>
          <a:p>
            <a:pPr marL="285750" indent="-285750">
              <a:lnSpc>
                <a:spcPct val="107000"/>
              </a:lnSpc>
              <a:spcAft>
                <a:spcPts val="800"/>
              </a:spcAft>
              <a:buFont typeface="Wingdings" panose="05000000000000000000" pitchFamily="2" charset="2"/>
              <a:buChar char="§"/>
            </a:pPr>
            <a:r>
              <a:rPr lang="en-GB" sz="1800" b="0" kern="100" dirty="0">
                <a:solidFill>
                  <a:schemeClr val="tx1"/>
                </a:solidFill>
                <a:effectLst/>
                <a:ea typeface="Aptos" panose="020B0004020202020204" pitchFamily="34" charset="0"/>
                <a:cs typeface="Times New Roman" panose="02020603050405020304" pitchFamily="18" charset="0"/>
              </a:rPr>
              <a:t>Direct Emissions Reduction</a:t>
            </a:r>
          </a:p>
          <a:p>
            <a:pPr marL="285750" indent="-285750">
              <a:lnSpc>
                <a:spcPct val="107000"/>
              </a:lnSpc>
              <a:spcAft>
                <a:spcPts val="800"/>
              </a:spcAft>
              <a:buFont typeface="Wingdings" panose="05000000000000000000" pitchFamily="2" charset="2"/>
              <a:buChar char="§"/>
            </a:pPr>
            <a:r>
              <a:rPr lang="en-GB" sz="1800" b="0" kern="100" dirty="0">
                <a:solidFill>
                  <a:schemeClr val="tx1"/>
                </a:solidFill>
                <a:effectLst/>
                <a:ea typeface="Aptos" panose="020B0004020202020204" pitchFamily="34" charset="0"/>
                <a:cs typeface="Times New Roman" panose="02020603050405020304" pitchFamily="18" charset="0"/>
              </a:rPr>
              <a:t>Renewable Energy Integration</a:t>
            </a:r>
          </a:p>
          <a:p>
            <a:pPr marL="285750" indent="-285750">
              <a:lnSpc>
                <a:spcPct val="107000"/>
              </a:lnSpc>
              <a:spcAft>
                <a:spcPts val="800"/>
              </a:spcAft>
              <a:buFont typeface="Wingdings" panose="05000000000000000000" pitchFamily="2" charset="2"/>
              <a:buChar char="§"/>
            </a:pPr>
            <a:r>
              <a:rPr lang="en-GB" sz="1800" b="0" kern="100" dirty="0">
                <a:solidFill>
                  <a:schemeClr val="tx1"/>
                </a:solidFill>
                <a:effectLst/>
                <a:ea typeface="Aptos" panose="020B0004020202020204" pitchFamily="34" charset="0"/>
                <a:cs typeface="Times New Roman" panose="02020603050405020304" pitchFamily="18" charset="0"/>
              </a:rPr>
              <a:t>Nature-Based Solutions</a:t>
            </a:r>
          </a:p>
          <a:p>
            <a:pPr marL="285750" indent="-285750">
              <a:lnSpc>
                <a:spcPct val="107000"/>
              </a:lnSpc>
              <a:spcAft>
                <a:spcPts val="800"/>
              </a:spcAft>
              <a:buFont typeface="Wingdings" panose="05000000000000000000" pitchFamily="2" charset="2"/>
              <a:buChar char="§"/>
            </a:pPr>
            <a:r>
              <a:rPr lang="en-GB" sz="1800" b="0" kern="100" dirty="0">
                <a:solidFill>
                  <a:schemeClr val="tx1"/>
                </a:solidFill>
                <a:effectLst/>
                <a:ea typeface="Aptos" panose="020B0004020202020204" pitchFamily="34" charset="0"/>
                <a:cs typeface="Times New Roman" panose="02020603050405020304" pitchFamily="18" charset="0"/>
              </a:rPr>
              <a:t>Efficiency Improvements</a:t>
            </a:r>
          </a:p>
          <a:p>
            <a:pPr marL="285750" indent="-285750">
              <a:lnSpc>
                <a:spcPct val="107000"/>
              </a:lnSpc>
              <a:spcAft>
                <a:spcPts val="800"/>
              </a:spcAft>
              <a:buFont typeface="Wingdings" panose="05000000000000000000" pitchFamily="2" charset="2"/>
              <a:buChar char="§"/>
            </a:pPr>
            <a:r>
              <a:rPr lang="en-GB" sz="1800" b="0" kern="100" dirty="0">
                <a:solidFill>
                  <a:schemeClr val="tx1"/>
                </a:solidFill>
                <a:effectLst/>
                <a:ea typeface="Aptos" panose="020B0004020202020204" pitchFamily="34" charset="0"/>
                <a:cs typeface="Times New Roman" panose="02020603050405020304" pitchFamily="18" charset="0"/>
              </a:rPr>
              <a:t>Alternative Sources</a:t>
            </a:r>
          </a:p>
          <a:p>
            <a:pPr marL="285750" indent="-285750">
              <a:lnSpc>
                <a:spcPct val="107000"/>
              </a:lnSpc>
              <a:spcAft>
                <a:spcPts val="800"/>
              </a:spcAft>
              <a:buFont typeface="Wingdings" panose="05000000000000000000" pitchFamily="2" charset="2"/>
              <a:buChar char="§"/>
            </a:pPr>
            <a:r>
              <a:rPr lang="en-GB" sz="1800" b="0" kern="100" dirty="0">
                <a:solidFill>
                  <a:schemeClr val="tx1"/>
                </a:solidFill>
                <a:effectLst/>
                <a:ea typeface="Aptos" panose="020B0004020202020204" pitchFamily="34" charset="0"/>
                <a:cs typeface="Times New Roman" panose="02020603050405020304" pitchFamily="18" charset="0"/>
              </a:rPr>
              <a:t>System Integration</a:t>
            </a:r>
          </a:p>
          <a:p>
            <a:pPr marL="285750" indent="-285750">
              <a:lnSpc>
                <a:spcPct val="107000"/>
              </a:lnSpc>
              <a:spcAft>
                <a:spcPts val="800"/>
              </a:spcAft>
              <a:buFont typeface="Wingdings" panose="05000000000000000000" pitchFamily="2" charset="2"/>
              <a:buChar char="§"/>
            </a:pPr>
            <a:r>
              <a:rPr lang="en-GB" sz="1800" b="0" kern="100" dirty="0">
                <a:solidFill>
                  <a:schemeClr val="tx1"/>
                </a:solidFill>
                <a:ea typeface="Aptos" panose="020B0004020202020204" pitchFamily="34" charset="0"/>
                <a:cs typeface="Times New Roman" panose="02020603050405020304" pitchFamily="18" charset="0"/>
              </a:rPr>
              <a:t>Digital Improvements</a:t>
            </a:r>
            <a:endParaRPr lang="en-GB" sz="1800" b="0" kern="100" dirty="0">
              <a:solidFill>
                <a:schemeClr val="tx1"/>
              </a:solidFill>
              <a:effectLst/>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r>
              <a:rPr lang="en-GB" sz="1800" b="0" kern="100" dirty="0">
                <a:solidFill>
                  <a:schemeClr val="tx1"/>
                </a:solidFill>
                <a:effectLst/>
                <a:ea typeface="Aptos" panose="020B0004020202020204" pitchFamily="34" charset="0"/>
                <a:cs typeface="Times New Roman" panose="02020603050405020304" pitchFamily="18" charset="0"/>
              </a:rPr>
              <a:t>Regulatory Framework</a:t>
            </a:r>
          </a:p>
          <a:p>
            <a:pPr marL="285750" indent="-285750">
              <a:lnSpc>
                <a:spcPct val="107000"/>
              </a:lnSpc>
              <a:spcAft>
                <a:spcPts val="800"/>
              </a:spcAft>
              <a:buFont typeface="Wingdings" panose="05000000000000000000" pitchFamily="2" charset="2"/>
              <a:buChar char="§"/>
            </a:pPr>
            <a:r>
              <a:rPr lang="en-GB" sz="1800" b="0" kern="100" dirty="0">
                <a:solidFill>
                  <a:schemeClr val="tx1"/>
                </a:solidFill>
                <a:effectLst/>
                <a:ea typeface="Aptos" panose="020B0004020202020204" pitchFamily="34" charset="0"/>
                <a:cs typeface="Times New Roman" panose="02020603050405020304" pitchFamily="18" charset="0"/>
              </a:rPr>
              <a:t>Investment Support</a:t>
            </a:r>
          </a:p>
          <a:p>
            <a:pPr marL="285750" indent="-285750">
              <a:lnSpc>
                <a:spcPct val="107000"/>
              </a:lnSpc>
              <a:spcAft>
                <a:spcPts val="800"/>
              </a:spcAft>
              <a:buFont typeface="Wingdings" panose="05000000000000000000" pitchFamily="2" charset="2"/>
              <a:buChar char="§"/>
            </a:pPr>
            <a:r>
              <a:rPr lang="en-GB" sz="1800" b="0" kern="100" dirty="0">
                <a:solidFill>
                  <a:schemeClr val="tx1"/>
                </a:solidFill>
                <a:effectLst/>
                <a:ea typeface="Aptos" panose="020B0004020202020204" pitchFamily="34" charset="0"/>
                <a:cs typeface="Times New Roman" panose="02020603050405020304" pitchFamily="18" charset="0"/>
              </a:rPr>
              <a:t>Stakeholder Engagement</a:t>
            </a: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3" name="Content Placeholder 2">
            <a:extLst>
              <a:ext uri="{FF2B5EF4-FFF2-40B4-BE49-F238E27FC236}">
                <a16:creationId xmlns:a16="http://schemas.microsoft.com/office/drawing/2014/main" id="{A14A2267-7D9D-DA78-EC77-44F599D52713}"/>
              </a:ext>
            </a:extLst>
          </p:cNvPr>
          <p:cNvSpPr>
            <a:spLocks noGrp="1"/>
          </p:cNvSpPr>
          <p:nvPr>
            <p:ph sz="quarter" idx="13"/>
          </p:nvPr>
        </p:nvSpPr>
        <p:spPr>
          <a:xfrm>
            <a:off x="6095999" y="1724297"/>
            <a:ext cx="5581650" cy="3768725"/>
          </a:xfrm>
        </p:spPr>
        <p:txBody>
          <a:bodyPr/>
          <a:lstStyle/>
          <a:p>
            <a:pPr marL="0" indent="0">
              <a:spcBef>
                <a:spcPts val="2500"/>
              </a:spcBef>
              <a:buNone/>
            </a:pPr>
            <a:r>
              <a:rPr lang="en-GB" sz="1800" b="1" dirty="0"/>
              <a:t>Water Management</a:t>
            </a:r>
          </a:p>
          <a:p>
            <a:pPr marL="0" indent="0">
              <a:spcBef>
                <a:spcPts val="2500"/>
              </a:spcBef>
              <a:buNone/>
            </a:pPr>
            <a:r>
              <a:rPr lang="en-GB" sz="1800" b="1" dirty="0"/>
              <a:t>Altered Rainfall Patterns</a:t>
            </a:r>
          </a:p>
          <a:p>
            <a:pPr marL="0" lvl="1" indent="0">
              <a:buNone/>
            </a:pPr>
            <a:r>
              <a:rPr lang="en-GB" sz="1800" dirty="0"/>
              <a:t>Climate change causes significant changes in rainfall patterns, leading to unpredictable water supply and distribution.</a:t>
            </a:r>
          </a:p>
          <a:p>
            <a:pPr marL="0" lvl="1" indent="0">
              <a:buNone/>
            </a:pPr>
            <a:r>
              <a:rPr lang="en-GB" sz="1800" b="1" dirty="0">
                <a:solidFill>
                  <a:srgbClr val="FF0000"/>
                </a:solidFill>
              </a:rPr>
              <a:t>Reduced Snowpack</a:t>
            </a:r>
          </a:p>
          <a:p>
            <a:pPr marL="0" lvl="1" indent="0">
              <a:buNone/>
            </a:pPr>
            <a:r>
              <a:rPr lang="en-GB" sz="1800" dirty="0"/>
              <a:t>A reduction in snowpack due to warming temperatures affects freshwater supplies, especially in regions reliant on snowmelt.</a:t>
            </a:r>
          </a:p>
          <a:p>
            <a:pPr marL="0" lvl="1" indent="0">
              <a:buNone/>
            </a:pPr>
            <a:r>
              <a:rPr lang="en-GB" sz="1800" b="1" dirty="0">
                <a:solidFill>
                  <a:srgbClr val="FF0000"/>
                </a:solidFill>
              </a:rPr>
              <a:t>Increased Evaporation Rates</a:t>
            </a:r>
          </a:p>
          <a:p>
            <a:pPr marL="0" lvl="1" indent="0">
              <a:buNone/>
            </a:pPr>
            <a:r>
              <a:rPr lang="en-GB" sz="1800" dirty="0"/>
              <a:t>Rising temperatures result in increased evaporation rates, contributing to water scarcity and reducing available freshwater resources.</a:t>
            </a:r>
          </a:p>
          <a:p>
            <a:endParaRPr lang="en-GB" dirty="0"/>
          </a:p>
        </p:txBody>
      </p:sp>
      <p:sp>
        <p:nvSpPr>
          <p:cNvPr id="4" name="Slide Number Placeholder 3">
            <a:extLst>
              <a:ext uri="{FF2B5EF4-FFF2-40B4-BE49-F238E27FC236}">
                <a16:creationId xmlns:a16="http://schemas.microsoft.com/office/drawing/2014/main" id="{56203321-5B0C-5AF9-945A-74B8D7A1E6C3}"/>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15</a:t>
            </a:fld>
            <a:endParaRPr lang="en-GB" dirty="0"/>
          </a:p>
        </p:txBody>
      </p:sp>
    </p:spTree>
    <p:extLst>
      <p:ext uri="{BB962C8B-B14F-4D97-AF65-F5344CB8AC3E}">
        <p14:creationId xmlns:p14="http://schemas.microsoft.com/office/powerpoint/2010/main" val="4151400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2ED5A-1AA2-DAB3-425C-401CC8E83F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87B2CE-39F0-7615-7D24-1BDFDF798C3E}"/>
              </a:ext>
            </a:extLst>
          </p:cNvPr>
          <p:cNvSpPr>
            <a:spLocks noGrp="1"/>
          </p:cNvSpPr>
          <p:nvPr>
            <p:ph type="title"/>
            <p:custDataLst>
              <p:tags r:id="rId2"/>
            </p:custDataLst>
          </p:nvPr>
        </p:nvSpPr>
        <p:spPr>
          <a:xfrm>
            <a:off x="344488" y="1577975"/>
            <a:ext cx="5578476" cy="4008438"/>
          </a:xfrm>
        </p:spPr>
        <p:txBody>
          <a:bodyPr anchor="ctr">
            <a:normAutofit/>
          </a:bodyPr>
          <a:lstStyle/>
          <a:p>
            <a:r>
              <a:rPr lang="en-GB" sz="2400" dirty="0"/>
              <a:t>Net Zero Transition </a:t>
            </a:r>
          </a:p>
        </p:txBody>
      </p:sp>
      <p:sp>
        <p:nvSpPr>
          <p:cNvPr id="34" name="Slide Number Placeholder 33">
            <a:extLst>
              <a:ext uri="{FF2B5EF4-FFF2-40B4-BE49-F238E27FC236}">
                <a16:creationId xmlns:a16="http://schemas.microsoft.com/office/drawing/2014/main" id="{4E5AC019-373B-9D67-2D89-D1BB330BEB83}"/>
              </a:ext>
              <a:ext uri="{C183D7F6-B498-43B3-948B-1728B52AA6E4}">
                <adec:decorative xmlns:adec="http://schemas.microsoft.com/office/drawing/2017/decorative" val="1"/>
              </a:ext>
            </a:extLst>
          </p:cNvPr>
          <p:cNvSpPr>
            <a:spLocks noGrp="1"/>
          </p:cNvSpPr>
          <p:nvPr>
            <p:ph type="sldNum" sz="quarter" idx="13"/>
            <p:custDataLst>
              <p:tags r:id="rId3"/>
            </p:custDataLst>
          </p:nvPr>
        </p:nvSpPr>
        <p:spPr>
          <a:xfrm>
            <a:off x="11205327" y="6407378"/>
            <a:ext cx="643773" cy="107722"/>
          </a:xfrm>
        </p:spPr>
        <p:txBody>
          <a:bodyPr/>
          <a:lstStyle/>
          <a:p>
            <a:fld id="{91D568E7-61F5-D04E-995D-81EF41C01A2A}" type="slidenum">
              <a:rPr lang="en-GB" smtClean="0"/>
              <a:pPr/>
              <a:t>16</a:t>
            </a:fld>
            <a:endParaRPr lang="en-GB" dirty="0"/>
          </a:p>
        </p:txBody>
      </p:sp>
      <p:sp>
        <p:nvSpPr>
          <p:cNvPr id="2" name="Footer Placeholder 1">
            <a:extLst>
              <a:ext uri="{FF2B5EF4-FFF2-40B4-BE49-F238E27FC236}">
                <a16:creationId xmlns:a16="http://schemas.microsoft.com/office/drawing/2014/main" id="{38E65FCD-0C86-10DF-7E3D-A66D9CB48F0C}"/>
              </a:ext>
              <a:ext uri="{C183D7F6-B498-43B3-948B-1728B52AA6E4}">
                <adec:decorative xmlns:adec="http://schemas.microsoft.com/office/drawing/2017/decorative" val="1"/>
              </a:ext>
            </a:extLst>
          </p:cNvPr>
          <p:cNvSpPr>
            <a:spLocks noGrp="1"/>
          </p:cNvSpPr>
          <p:nvPr>
            <p:ph type="ftr" sz="quarter" idx="12"/>
            <p:custDataLst>
              <p:tags r:id="rId4"/>
            </p:custDataLst>
          </p:nvPr>
        </p:nvSpPr>
        <p:spPr>
          <a:xfrm>
            <a:off x="342900" y="6407378"/>
            <a:ext cx="5732298" cy="107722"/>
          </a:xfrm>
        </p:spPr>
        <p:txBody>
          <a:bodyPr/>
          <a:lstStyle/>
          <a:p>
            <a:r>
              <a:rPr lang="en-GB" dirty="0"/>
              <a:t>WSP | Footer goes here | Date</a:t>
            </a:r>
          </a:p>
        </p:txBody>
      </p:sp>
      <p:sp>
        <p:nvSpPr>
          <p:cNvPr id="14" name="Text Placeholder 13">
            <a:extLst>
              <a:ext uri="{FF2B5EF4-FFF2-40B4-BE49-F238E27FC236}">
                <a16:creationId xmlns:a16="http://schemas.microsoft.com/office/drawing/2014/main" id="{211010FA-9619-5756-EA40-04E5E9C6A6DA}"/>
              </a:ext>
              <a:ext uri="{C183D7F6-B498-43B3-948B-1728B52AA6E4}">
                <adec:decorative xmlns:adec="http://schemas.microsoft.com/office/drawing/2017/decorative" val="1"/>
              </a:ext>
            </a:extLst>
          </p:cNvPr>
          <p:cNvSpPr>
            <a:spLocks noGrp="1"/>
          </p:cNvSpPr>
          <p:nvPr>
            <p:ph type="body" sz="quarter" idx="24"/>
          </p:nvPr>
        </p:nvSpPr>
        <p:spPr/>
        <p:txBody>
          <a:bodyPr/>
          <a:lstStyle/>
          <a:p>
            <a:endParaRPr lang="en-GB" dirty="0"/>
          </a:p>
        </p:txBody>
      </p:sp>
      <p:sp>
        <p:nvSpPr>
          <p:cNvPr id="5" name="Picture Placeholder 4">
            <a:extLst>
              <a:ext uri="{FF2B5EF4-FFF2-40B4-BE49-F238E27FC236}">
                <a16:creationId xmlns:a16="http://schemas.microsoft.com/office/drawing/2014/main" id="{7AC79FF3-B734-A83B-BC87-4A7FC2BD4BE9}"/>
              </a:ext>
            </a:extLst>
          </p:cNvPr>
          <p:cNvSpPr>
            <a:spLocks noGrp="1"/>
          </p:cNvSpPr>
          <p:nvPr>
            <p:ph type="pic" sz="quarter" idx="11"/>
          </p:nvPr>
        </p:nvSpPr>
        <p:spPr/>
        <p:txBody>
          <a:bodyPr/>
          <a:lstStyle/>
          <a:p>
            <a:endParaRPr lang="en-GB"/>
          </a:p>
        </p:txBody>
      </p:sp>
      <p:pic>
        <p:nvPicPr>
          <p:cNvPr id="6" name="Content Placeholder 4" descr="A High key old-fashioned kitchen faucet with a drop thats an image of the earth (Americas visible) morphed into a drip shape.  Original globe image courtesy of www.visibleearth.nasa.gov.All images of this model...">
            <a:extLst>
              <a:ext uri="{FF2B5EF4-FFF2-40B4-BE49-F238E27FC236}">
                <a16:creationId xmlns:a16="http://schemas.microsoft.com/office/drawing/2014/main" id="{CD0FA70E-A964-667A-02CA-8060D0BB1AEC}"/>
              </a:ext>
            </a:extLst>
          </p:cNvPr>
          <p:cNvPicPr>
            <a:picLocks noChangeAspect="1"/>
          </p:cNvPicPr>
          <p:nvPr/>
        </p:nvPicPr>
        <p:blipFill>
          <a:blip r:embed="rId7"/>
          <a:srcRect t="12500" b="12500"/>
          <a:stretch/>
        </p:blipFill>
        <p:spPr>
          <a:xfrm>
            <a:off x="6096000" y="0"/>
            <a:ext cx="6096000" cy="6858000"/>
          </a:xfrm>
          <a:prstGeom prst="rect">
            <a:avLst/>
          </a:prstGeom>
          <a:noFill/>
        </p:spPr>
      </p:pic>
    </p:spTree>
    <p:custDataLst>
      <p:tags r:id="rId1"/>
    </p:custDataLst>
    <p:extLst>
      <p:ext uri="{BB962C8B-B14F-4D97-AF65-F5344CB8AC3E}">
        <p14:creationId xmlns:p14="http://schemas.microsoft.com/office/powerpoint/2010/main" val="3766324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2FFCE-8CE8-18F4-AFE1-65EFEACE877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0A072E2-8483-A6CD-43E9-0305BAB6D5EE}"/>
              </a:ext>
            </a:extLst>
          </p:cNvPr>
          <p:cNvSpPr>
            <a:spLocks noGrp="1"/>
          </p:cNvSpPr>
          <p:nvPr>
            <p:ph type="title"/>
          </p:nvPr>
        </p:nvSpPr>
        <p:spPr>
          <a:xfrm>
            <a:off x="342900" y="1086585"/>
            <a:ext cx="11506199" cy="972000"/>
          </a:xfrm>
        </p:spPr>
        <p:txBody>
          <a:bodyPr/>
          <a:lstStyle/>
          <a:p>
            <a:r>
              <a:rPr lang="en-GB" dirty="0"/>
              <a:t>Challenges in Balancing Water (and Energy) Needs</a:t>
            </a:r>
          </a:p>
        </p:txBody>
      </p:sp>
      <p:sp>
        <p:nvSpPr>
          <p:cNvPr id="2" name="Content Placeholder 1">
            <a:extLst>
              <a:ext uri="{FF2B5EF4-FFF2-40B4-BE49-F238E27FC236}">
                <a16:creationId xmlns:a16="http://schemas.microsoft.com/office/drawing/2014/main" id="{DCCC276B-338A-AD61-F439-0B866599C6BD}"/>
              </a:ext>
            </a:extLst>
          </p:cNvPr>
          <p:cNvSpPr>
            <a:spLocks noGrp="1"/>
          </p:cNvSpPr>
          <p:nvPr>
            <p:ph sz="quarter" idx="12"/>
          </p:nvPr>
        </p:nvSpPr>
        <p:spPr>
          <a:xfrm>
            <a:off x="342902" y="1987337"/>
            <a:ext cx="5581650" cy="3768725"/>
          </a:xfrm>
        </p:spPr>
        <p:txBody>
          <a:bodyPr/>
          <a:lstStyle/>
          <a:p>
            <a:pPr marL="0" indent="0">
              <a:spcBef>
                <a:spcPts val="2500"/>
              </a:spcBef>
              <a:buNone/>
            </a:pPr>
            <a:r>
              <a:rPr lang="en-GB" sz="1400" b="1" dirty="0"/>
              <a:t>Competing Demands</a:t>
            </a:r>
          </a:p>
          <a:p>
            <a:pPr marL="0" lvl="1" indent="0">
              <a:buNone/>
            </a:pPr>
            <a:r>
              <a:rPr lang="en-GB" sz="1400" dirty="0"/>
              <a:t>The need for water in agriculture, industry, and energy production often conflicts, creating challenges in resource management.</a:t>
            </a:r>
          </a:p>
          <a:p>
            <a:pPr marL="0" indent="0">
              <a:spcBef>
                <a:spcPts val="2500"/>
              </a:spcBef>
              <a:buNone/>
            </a:pPr>
            <a:r>
              <a:rPr lang="en-GB" sz="1400" b="1" dirty="0"/>
              <a:t>Resource Depletion</a:t>
            </a:r>
          </a:p>
          <a:p>
            <a:pPr marL="0" lvl="1" indent="0">
              <a:buNone/>
            </a:pPr>
            <a:r>
              <a:rPr lang="en-GB" sz="1400" dirty="0"/>
              <a:t>If not managed properly, the competing demands for water can lead to significant resource depletion and environmental issues.</a:t>
            </a:r>
          </a:p>
          <a:p>
            <a:pPr marL="0" indent="0">
              <a:spcBef>
                <a:spcPts val="2500"/>
              </a:spcBef>
              <a:buNone/>
            </a:pPr>
            <a:r>
              <a:rPr lang="en-GB" sz="1400" b="1" dirty="0"/>
              <a:t>Conflict Resolution</a:t>
            </a:r>
          </a:p>
          <a:p>
            <a:pPr marL="0" lvl="1" indent="0">
              <a:buNone/>
            </a:pPr>
            <a:r>
              <a:rPr lang="en-GB" sz="1400" dirty="0"/>
              <a:t>Effective management strategies are essential to resolve conflicts and balance the needs of water and energy sectors sustainably.</a:t>
            </a: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3" name="Content Placeholder 2">
            <a:extLst>
              <a:ext uri="{FF2B5EF4-FFF2-40B4-BE49-F238E27FC236}">
                <a16:creationId xmlns:a16="http://schemas.microsoft.com/office/drawing/2014/main" id="{6054A20C-42BB-9087-02E3-A3EF85051DEB}"/>
              </a:ext>
            </a:extLst>
          </p:cNvPr>
          <p:cNvSpPr>
            <a:spLocks noGrp="1"/>
          </p:cNvSpPr>
          <p:nvPr>
            <p:ph sz="quarter" idx="13"/>
          </p:nvPr>
        </p:nvSpPr>
        <p:spPr>
          <a:xfrm>
            <a:off x="6267449" y="1987336"/>
            <a:ext cx="5581650" cy="3768725"/>
          </a:xfrm>
        </p:spPr>
        <p:txBody>
          <a:bodyPr/>
          <a:lstStyle/>
          <a:p>
            <a:pPr marL="0" indent="0">
              <a:spcBef>
                <a:spcPts val="2500"/>
              </a:spcBef>
              <a:buNone/>
            </a:pPr>
            <a:r>
              <a:rPr lang="en-GB" sz="1400" b="1" dirty="0"/>
              <a:t>Collaborative Efforts</a:t>
            </a:r>
          </a:p>
          <a:p>
            <a:pPr marL="0" lvl="1" indent="0">
              <a:buNone/>
            </a:pPr>
            <a:r>
              <a:rPr lang="en-GB" sz="1400" dirty="0"/>
              <a:t>Achieving water sustainability requires collaboration among governments, organizations, and communities to ensure equitable resource distribution.</a:t>
            </a:r>
          </a:p>
          <a:p>
            <a:pPr marL="0" indent="0">
              <a:spcBef>
                <a:spcPts val="2500"/>
              </a:spcBef>
              <a:buNone/>
            </a:pPr>
            <a:r>
              <a:rPr lang="en-GB" sz="1400" b="1" dirty="0"/>
              <a:t>Technological Investments</a:t>
            </a:r>
          </a:p>
          <a:p>
            <a:pPr marL="0" lvl="1" indent="0">
              <a:buNone/>
            </a:pPr>
            <a:r>
              <a:rPr lang="en-GB" sz="1400" dirty="0"/>
              <a:t>Investing in innovative technologies is crucial for improving water management and enhancing availability in a sustainable manner.</a:t>
            </a:r>
          </a:p>
          <a:p>
            <a:pPr marL="0" indent="0">
              <a:spcBef>
                <a:spcPts val="2500"/>
              </a:spcBef>
              <a:buNone/>
            </a:pPr>
            <a:r>
              <a:rPr lang="en-GB" sz="1400" b="1" dirty="0"/>
              <a:t>Strong Policy Frameworks</a:t>
            </a:r>
          </a:p>
          <a:p>
            <a:pPr marL="0" lvl="1" indent="0">
              <a:buNone/>
            </a:pPr>
            <a:r>
              <a:rPr lang="en-GB" sz="1400" dirty="0"/>
              <a:t>Implementing strong policies is essential to support sustainable water practices and achieve net-zero targets effectively.</a:t>
            </a:r>
          </a:p>
          <a:p>
            <a:endParaRPr lang="en-GB" dirty="0"/>
          </a:p>
        </p:txBody>
      </p:sp>
      <p:sp>
        <p:nvSpPr>
          <p:cNvPr id="4" name="Slide Number Placeholder 3">
            <a:extLst>
              <a:ext uri="{FF2B5EF4-FFF2-40B4-BE49-F238E27FC236}">
                <a16:creationId xmlns:a16="http://schemas.microsoft.com/office/drawing/2014/main" id="{8FC68F17-EA28-01D3-0508-9A13BC49442B}"/>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17</a:t>
            </a:fld>
            <a:endParaRPr lang="en-GB" dirty="0"/>
          </a:p>
        </p:txBody>
      </p:sp>
    </p:spTree>
    <p:extLst>
      <p:ext uri="{BB962C8B-B14F-4D97-AF65-F5344CB8AC3E}">
        <p14:creationId xmlns:p14="http://schemas.microsoft.com/office/powerpoint/2010/main" val="817095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586F3-FDCF-8178-143A-5CB462D3756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CF7B97A-3C82-3D0E-90ED-74B2AD8E4343}"/>
              </a:ext>
            </a:extLst>
          </p:cNvPr>
          <p:cNvSpPr>
            <a:spLocks noGrp="1"/>
          </p:cNvSpPr>
          <p:nvPr>
            <p:ph type="title"/>
          </p:nvPr>
        </p:nvSpPr>
        <p:spPr>
          <a:xfrm>
            <a:off x="342900" y="1086585"/>
            <a:ext cx="11506199" cy="972000"/>
          </a:xfrm>
        </p:spPr>
        <p:txBody>
          <a:bodyPr/>
          <a:lstStyle/>
          <a:p>
            <a:r>
              <a:rPr lang="en-GB" dirty="0"/>
              <a:t>Energy Sector Water Requirements</a:t>
            </a:r>
          </a:p>
        </p:txBody>
      </p:sp>
      <p:sp>
        <p:nvSpPr>
          <p:cNvPr id="2" name="Content Placeholder 1">
            <a:extLst>
              <a:ext uri="{FF2B5EF4-FFF2-40B4-BE49-F238E27FC236}">
                <a16:creationId xmlns:a16="http://schemas.microsoft.com/office/drawing/2014/main" id="{2D97D978-E6D6-50C3-FA8F-B7DA9853A600}"/>
              </a:ext>
            </a:extLst>
          </p:cNvPr>
          <p:cNvSpPr>
            <a:spLocks noGrp="1"/>
          </p:cNvSpPr>
          <p:nvPr>
            <p:ph sz="quarter" idx="12"/>
          </p:nvPr>
        </p:nvSpPr>
        <p:spPr>
          <a:xfrm>
            <a:off x="342902" y="1987337"/>
            <a:ext cx="5581650" cy="3768725"/>
          </a:xfrm>
        </p:spPr>
        <p:txBody>
          <a:bodyPr/>
          <a:lstStyle/>
          <a:p>
            <a:pPr>
              <a:lnSpc>
                <a:spcPct val="90000"/>
              </a:lnSpc>
            </a:pPr>
            <a:r>
              <a:rPr lang="en-GB" sz="1400" dirty="0">
                <a:solidFill>
                  <a:srgbClr val="FF0000"/>
                </a:solidFill>
              </a:rPr>
              <a:t>Hydrogen Production</a:t>
            </a:r>
          </a:p>
          <a:p>
            <a:pPr lvl="1">
              <a:lnSpc>
                <a:spcPct val="90000"/>
              </a:lnSpc>
            </a:pPr>
            <a:r>
              <a:rPr lang="en-GB" sz="1400" dirty="0"/>
              <a:t>Green hydrogen water consumption</a:t>
            </a:r>
          </a:p>
          <a:p>
            <a:pPr lvl="1">
              <a:lnSpc>
                <a:spcPct val="90000"/>
              </a:lnSpc>
            </a:pPr>
            <a:r>
              <a:rPr lang="en-GB" sz="1400" dirty="0"/>
              <a:t>Electrolysis water quality needs</a:t>
            </a:r>
          </a:p>
          <a:p>
            <a:pPr lvl="1">
              <a:lnSpc>
                <a:spcPct val="90000"/>
              </a:lnSpc>
            </a:pPr>
            <a:r>
              <a:rPr lang="en-GB" sz="1400" dirty="0"/>
              <a:t>Cooling system requirements</a:t>
            </a:r>
          </a:p>
          <a:p>
            <a:pPr>
              <a:lnSpc>
                <a:spcPct val="90000"/>
              </a:lnSpc>
            </a:pPr>
            <a:endParaRPr lang="en-GB" sz="1400" dirty="0">
              <a:solidFill>
                <a:srgbClr val="FF0000"/>
              </a:solidFill>
            </a:endParaRPr>
          </a:p>
          <a:p>
            <a:pPr>
              <a:lnSpc>
                <a:spcPct val="90000"/>
              </a:lnSpc>
            </a:pPr>
            <a:r>
              <a:rPr lang="en-GB" sz="1400" dirty="0">
                <a:solidFill>
                  <a:srgbClr val="FF0000"/>
                </a:solidFill>
              </a:rPr>
              <a:t>Nuclear Power</a:t>
            </a:r>
          </a:p>
          <a:p>
            <a:pPr lvl="1">
              <a:lnSpc>
                <a:spcPct val="90000"/>
              </a:lnSpc>
            </a:pPr>
            <a:r>
              <a:rPr lang="en-GB" sz="1400" dirty="0"/>
              <a:t>Cooling water demands</a:t>
            </a:r>
          </a:p>
          <a:p>
            <a:pPr lvl="1">
              <a:lnSpc>
                <a:spcPct val="90000"/>
              </a:lnSpc>
            </a:pPr>
            <a:r>
              <a:rPr lang="en-GB" sz="1400" dirty="0"/>
              <a:t>Safety system requirements</a:t>
            </a:r>
          </a:p>
          <a:p>
            <a:pPr lvl="1">
              <a:lnSpc>
                <a:spcPct val="90000"/>
              </a:lnSpc>
            </a:pPr>
            <a:r>
              <a:rPr lang="en-GB" sz="1400" dirty="0"/>
              <a:t>Discharge temperature impacts</a:t>
            </a:r>
          </a:p>
          <a:p>
            <a:pPr>
              <a:lnSpc>
                <a:spcPct val="90000"/>
              </a:lnSpc>
            </a:pPr>
            <a:endParaRPr lang="en-GB" sz="1400" dirty="0">
              <a:solidFill>
                <a:srgbClr val="FF0000"/>
              </a:solidFill>
            </a:endParaRPr>
          </a:p>
          <a:p>
            <a:pPr>
              <a:lnSpc>
                <a:spcPct val="90000"/>
              </a:lnSpc>
            </a:pPr>
            <a:r>
              <a:rPr lang="en-GB" sz="1400" dirty="0">
                <a:solidFill>
                  <a:srgbClr val="FF0000"/>
                </a:solidFill>
              </a:rPr>
              <a:t>Hydroelectric Power Expansion</a:t>
            </a:r>
          </a:p>
          <a:p>
            <a:pPr lvl="1">
              <a:lnSpc>
                <a:spcPct val="90000"/>
              </a:lnSpc>
            </a:pPr>
            <a:r>
              <a:rPr lang="en-GB" sz="1400" dirty="0"/>
              <a:t>Reservoir storage requirements</a:t>
            </a:r>
          </a:p>
          <a:p>
            <a:pPr lvl="1">
              <a:lnSpc>
                <a:spcPct val="90000"/>
              </a:lnSpc>
            </a:pPr>
            <a:r>
              <a:rPr lang="en-GB" sz="1400" dirty="0"/>
              <a:t>River flow modifications</a:t>
            </a:r>
          </a:p>
          <a:p>
            <a:pPr lvl="1">
              <a:lnSpc>
                <a:spcPct val="90000"/>
              </a:lnSpc>
            </a:pPr>
            <a:r>
              <a:rPr lang="en-GB" sz="1400" dirty="0"/>
              <a:t>Seasonal availability impacts</a:t>
            </a:r>
          </a:p>
          <a:p>
            <a:endParaRPr lang="en-GB" dirty="0"/>
          </a:p>
        </p:txBody>
      </p:sp>
      <p:sp>
        <p:nvSpPr>
          <p:cNvPr id="4" name="Slide Number Placeholder 3">
            <a:extLst>
              <a:ext uri="{FF2B5EF4-FFF2-40B4-BE49-F238E27FC236}">
                <a16:creationId xmlns:a16="http://schemas.microsoft.com/office/drawing/2014/main" id="{95FEA1EC-2016-0354-FAA6-CA60C30D751D}"/>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18</a:t>
            </a:fld>
            <a:endParaRPr lang="en-GB" dirty="0"/>
          </a:p>
        </p:txBody>
      </p:sp>
      <p:sp>
        <p:nvSpPr>
          <p:cNvPr id="7" name="Content Placeholder 6">
            <a:extLst>
              <a:ext uri="{FF2B5EF4-FFF2-40B4-BE49-F238E27FC236}">
                <a16:creationId xmlns:a16="http://schemas.microsoft.com/office/drawing/2014/main" id="{DD158EF7-07FB-1CD0-4F45-D3D5EBDD9ADB}"/>
              </a:ext>
            </a:extLst>
          </p:cNvPr>
          <p:cNvSpPr>
            <a:spLocks noGrp="1"/>
          </p:cNvSpPr>
          <p:nvPr>
            <p:ph sz="quarter" idx="13"/>
          </p:nvPr>
        </p:nvSpPr>
        <p:spPr/>
        <p:txBody>
          <a:bodyPr/>
          <a:lstStyle/>
          <a:p>
            <a:endParaRPr lang="en-GB"/>
          </a:p>
        </p:txBody>
      </p:sp>
      <p:pic>
        <p:nvPicPr>
          <p:cNvPr id="8" name="Content Placeholder 6" descr="Cooling towers of a coal-fired power station against blue sky">
            <a:extLst>
              <a:ext uri="{FF2B5EF4-FFF2-40B4-BE49-F238E27FC236}">
                <a16:creationId xmlns:a16="http://schemas.microsoft.com/office/drawing/2014/main" id="{0CEC8349-09A4-8DBD-BBAB-D8DC8C31DBC2}"/>
              </a:ext>
            </a:extLst>
          </p:cNvPr>
          <p:cNvPicPr>
            <a:picLocks noChangeAspect="1"/>
          </p:cNvPicPr>
          <p:nvPr/>
        </p:nvPicPr>
        <p:blipFill>
          <a:blip r:embed="rId3"/>
          <a:srcRect t="54931"/>
          <a:stretch/>
        </p:blipFill>
        <p:spPr>
          <a:xfrm>
            <a:off x="5623676" y="1827995"/>
            <a:ext cx="6451097" cy="4355775"/>
          </a:xfrm>
          <a:prstGeom prst="rect">
            <a:avLst/>
          </a:prstGeom>
          <a:noFill/>
        </p:spPr>
      </p:pic>
    </p:spTree>
    <p:extLst>
      <p:ext uri="{BB962C8B-B14F-4D97-AF65-F5344CB8AC3E}">
        <p14:creationId xmlns:p14="http://schemas.microsoft.com/office/powerpoint/2010/main" val="1528310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B9142-24B0-31AB-FF0D-1354E5C31FF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E6B2512-07B6-5377-E0F7-5233E94EB44B}"/>
              </a:ext>
            </a:extLst>
          </p:cNvPr>
          <p:cNvSpPr>
            <a:spLocks noGrp="1"/>
          </p:cNvSpPr>
          <p:nvPr>
            <p:ph type="title"/>
          </p:nvPr>
        </p:nvSpPr>
        <p:spPr>
          <a:xfrm>
            <a:off x="342900" y="1086585"/>
            <a:ext cx="11506199" cy="972000"/>
          </a:xfrm>
        </p:spPr>
        <p:txBody>
          <a:bodyPr/>
          <a:lstStyle/>
          <a:p>
            <a:r>
              <a:rPr lang="en-GB" dirty="0"/>
              <a:t>Industrial Decarbonization</a:t>
            </a:r>
          </a:p>
        </p:txBody>
      </p:sp>
      <p:sp>
        <p:nvSpPr>
          <p:cNvPr id="2" name="Content Placeholder 1">
            <a:extLst>
              <a:ext uri="{FF2B5EF4-FFF2-40B4-BE49-F238E27FC236}">
                <a16:creationId xmlns:a16="http://schemas.microsoft.com/office/drawing/2014/main" id="{D5760335-637C-740C-4DC4-29FD34B5AE05}"/>
              </a:ext>
            </a:extLst>
          </p:cNvPr>
          <p:cNvSpPr>
            <a:spLocks noGrp="1"/>
          </p:cNvSpPr>
          <p:nvPr>
            <p:ph sz="quarter" idx="12"/>
          </p:nvPr>
        </p:nvSpPr>
        <p:spPr>
          <a:xfrm>
            <a:off x="342902" y="1987337"/>
            <a:ext cx="5581650" cy="3768725"/>
          </a:xfrm>
        </p:spPr>
        <p:txBody>
          <a:bodyPr/>
          <a:lstStyle/>
          <a:p>
            <a:r>
              <a:rPr lang="en-GB" dirty="0">
                <a:solidFill>
                  <a:srgbClr val="FF0000"/>
                </a:solidFill>
              </a:rPr>
              <a:t>Carbon Capture and Storage (CCS)</a:t>
            </a:r>
          </a:p>
          <a:p>
            <a:pPr lvl="1"/>
            <a:r>
              <a:rPr lang="en-GB" sz="1600" dirty="0"/>
              <a:t>Process water requirements</a:t>
            </a:r>
          </a:p>
          <a:p>
            <a:pPr lvl="1"/>
            <a:r>
              <a:rPr lang="en-GB" sz="1600" dirty="0"/>
              <a:t>Cooling system needs</a:t>
            </a:r>
          </a:p>
          <a:p>
            <a:pPr lvl="1"/>
            <a:r>
              <a:rPr lang="en-GB" sz="1600" dirty="0"/>
              <a:t>Water quality impacts</a:t>
            </a:r>
          </a:p>
          <a:p>
            <a:endParaRPr lang="en-GB" dirty="0">
              <a:solidFill>
                <a:srgbClr val="FF0000"/>
              </a:solidFill>
            </a:endParaRPr>
          </a:p>
          <a:p>
            <a:r>
              <a:rPr lang="en-GB" dirty="0">
                <a:solidFill>
                  <a:srgbClr val="FF0000"/>
                </a:solidFill>
              </a:rPr>
              <a:t>Industrial Process Changes</a:t>
            </a:r>
          </a:p>
          <a:p>
            <a:pPr lvl="1"/>
            <a:r>
              <a:rPr lang="en-GB" sz="1600" dirty="0"/>
              <a:t>Clean technology water demands</a:t>
            </a:r>
          </a:p>
          <a:p>
            <a:pPr lvl="1"/>
            <a:r>
              <a:rPr lang="en-GB" sz="1600" dirty="0"/>
              <a:t>Water recycling requirements</a:t>
            </a:r>
          </a:p>
          <a:p>
            <a:pPr lvl="1"/>
            <a:r>
              <a:rPr lang="en-GB" sz="1600" dirty="0"/>
              <a:t>Quality specifications</a:t>
            </a:r>
          </a:p>
          <a:p>
            <a:endParaRPr lang="en-GB" dirty="0"/>
          </a:p>
        </p:txBody>
      </p:sp>
      <p:sp>
        <p:nvSpPr>
          <p:cNvPr id="4" name="Slide Number Placeholder 3">
            <a:extLst>
              <a:ext uri="{FF2B5EF4-FFF2-40B4-BE49-F238E27FC236}">
                <a16:creationId xmlns:a16="http://schemas.microsoft.com/office/drawing/2014/main" id="{CDFF6539-F207-DC1B-6554-CC0B54791218}"/>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19</a:t>
            </a:fld>
            <a:endParaRPr lang="en-GB" dirty="0"/>
          </a:p>
        </p:txBody>
      </p:sp>
      <p:sp>
        <p:nvSpPr>
          <p:cNvPr id="7" name="Content Placeholder 6">
            <a:extLst>
              <a:ext uri="{FF2B5EF4-FFF2-40B4-BE49-F238E27FC236}">
                <a16:creationId xmlns:a16="http://schemas.microsoft.com/office/drawing/2014/main" id="{7BCBD8E6-5CFC-8419-A502-5AE5DB00FA72}"/>
              </a:ext>
            </a:extLst>
          </p:cNvPr>
          <p:cNvSpPr>
            <a:spLocks noGrp="1"/>
          </p:cNvSpPr>
          <p:nvPr>
            <p:ph sz="quarter" idx="13"/>
          </p:nvPr>
        </p:nvSpPr>
        <p:spPr/>
        <p:txBody>
          <a:bodyPr/>
          <a:lstStyle/>
          <a:p>
            <a:endParaRPr lang="en-GB"/>
          </a:p>
        </p:txBody>
      </p:sp>
      <p:pic>
        <p:nvPicPr>
          <p:cNvPr id="3" name="Content Placeholder 6" descr="Waste water treatment ponds from industrial plants">
            <a:extLst>
              <a:ext uri="{FF2B5EF4-FFF2-40B4-BE49-F238E27FC236}">
                <a16:creationId xmlns:a16="http://schemas.microsoft.com/office/drawing/2014/main" id="{E6541C9D-AE2F-95A4-EA18-0F5D2F1BE6C4}"/>
              </a:ext>
            </a:extLst>
          </p:cNvPr>
          <p:cNvPicPr>
            <a:picLocks noChangeAspect="1"/>
          </p:cNvPicPr>
          <p:nvPr/>
        </p:nvPicPr>
        <p:blipFill>
          <a:blip r:embed="rId3"/>
          <a:srcRect l="21833" r="23946" b="2"/>
          <a:stretch/>
        </p:blipFill>
        <p:spPr>
          <a:xfrm>
            <a:off x="6096000" y="10"/>
            <a:ext cx="6096000" cy="6857990"/>
          </a:xfrm>
          <a:prstGeom prst="rect">
            <a:avLst/>
          </a:prstGeom>
          <a:noFill/>
        </p:spPr>
      </p:pic>
    </p:spTree>
    <p:extLst>
      <p:ext uri="{BB962C8B-B14F-4D97-AF65-F5344CB8AC3E}">
        <p14:creationId xmlns:p14="http://schemas.microsoft.com/office/powerpoint/2010/main" val="1446827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FB07D-166D-B059-E902-E66D2A272CF5}"/>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2277956B-B6CE-3145-FFF9-3B0158C2DD2F}"/>
              </a:ext>
            </a:extLst>
          </p:cNvPr>
          <p:cNvPicPr>
            <a:picLocks noChangeAspect="1"/>
          </p:cNvPicPr>
          <p:nvPr/>
        </p:nvPicPr>
        <p:blipFill>
          <a:blip r:embed="rId3"/>
          <a:srcRect b="19"/>
          <a:stretch/>
        </p:blipFill>
        <p:spPr>
          <a:xfrm>
            <a:off x="1201" y="12487"/>
            <a:ext cx="12191980" cy="6856718"/>
          </a:xfrm>
          <a:prstGeom prst="rect">
            <a:avLst/>
          </a:prstGeom>
        </p:spPr>
      </p:pic>
      <p:sp>
        <p:nvSpPr>
          <p:cNvPr id="18" name="TextBox 17">
            <a:extLst>
              <a:ext uri="{FF2B5EF4-FFF2-40B4-BE49-F238E27FC236}">
                <a16:creationId xmlns:a16="http://schemas.microsoft.com/office/drawing/2014/main" id="{EA3D7E41-030D-6674-F505-508704EDB93D}"/>
              </a:ext>
            </a:extLst>
          </p:cNvPr>
          <p:cNvSpPr txBox="1"/>
          <p:nvPr/>
        </p:nvSpPr>
        <p:spPr>
          <a:xfrm>
            <a:off x="889000" y="2286684"/>
            <a:ext cx="10413999" cy="2308324"/>
          </a:xfrm>
          <a:prstGeom prst="rect">
            <a:avLst/>
          </a:prstGeom>
          <a:noFill/>
        </p:spPr>
        <p:txBody>
          <a:bodyPr wrap="square" lIns="91440" tIns="45720" rIns="91440" bIns="45720" anchor="t">
            <a:spAutoFit/>
          </a:bodyPr>
          <a:lstStyle/>
          <a:p>
            <a:pPr algn="ctr" defTabSz="914400">
              <a:defRPr/>
            </a:pPr>
            <a:r>
              <a:rPr lang="en-GB" sz="3600" b="1" dirty="0">
                <a:solidFill>
                  <a:schemeClr val="bg1">
                    <a:lumMod val="50000"/>
                  </a:schemeClr>
                </a:solidFill>
                <a:latin typeface="Montserrat" panose="00000500000000000000" pitchFamily="2" charset="0"/>
              </a:rPr>
              <a:t>Welcome</a:t>
            </a:r>
          </a:p>
          <a:p>
            <a:pPr algn="ctr" defTabSz="914400">
              <a:defRPr/>
            </a:pPr>
            <a:r>
              <a:rPr lang="en-GB" sz="3600" b="1" dirty="0">
                <a:solidFill>
                  <a:schemeClr val="bg1">
                    <a:lumMod val="50000"/>
                  </a:schemeClr>
                </a:solidFill>
                <a:latin typeface="Montserrat" panose="00000500000000000000" pitchFamily="2" charset="0"/>
              </a:rPr>
              <a:t>we will be starting shortly</a:t>
            </a:r>
            <a:br>
              <a:rPr lang="en-GB" sz="3600" b="1" dirty="0">
                <a:solidFill>
                  <a:schemeClr val="bg1">
                    <a:lumMod val="50000"/>
                  </a:schemeClr>
                </a:solidFill>
                <a:latin typeface="Montserrat" panose="00000500000000000000" pitchFamily="2" charset="0"/>
              </a:rPr>
            </a:br>
            <a:endParaRPr lang="en-US" sz="3600" b="1" dirty="0">
              <a:solidFill>
                <a:schemeClr val="bg1">
                  <a:lumMod val="50000"/>
                </a:schemeClr>
              </a:solidFill>
              <a:latin typeface="Montserrat" panose="00000500000000000000" pitchFamily="2" charset="0"/>
            </a:endParaRPr>
          </a:p>
          <a:p>
            <a:pPr algn="ctr" defTabSz="914400">
              <a:defRPr/>
            </a:pPr>
            <a:r>
              <a:rPr lang="en-US" sz="3600" b="1" dirty="0">
                <a:solidFill>
                  <a:schemeClr val="bg1">
                    <a:lumMod val="50000"/>
                  </a:schemeClr>
                </a:solidFill>
                <a:latin typeface="Montserrat" panose="00000500000000000000" pitchFamily="2" charset="0"/>
              </a:rPr>
              <a:t>2050 Net Zero – How we get there: Water</a:t>
            </a:r>
            <a:endParaRPr lang="en-GB" sz="36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603CDDF9-8C2D-E976-4AE4-C99F7242526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4">
            <a:extLst>
              <a:ext uri="{FF2B5EF4-FFF2-40B4-BE49-F238E27FC236}">
                <a16:creationId xmlns:a16="http://schemas.microsoft.com/office/drawing/2014/main" id="{A8EA1FC6-58C9-65F1-6322-ED69E895CE2C}"/>
              </a:ext>
            </a:extLst>
          </p:cNvPr>
          <p:cNvPicPr>
            <a:picLocks noChangeAspect="1"/>
          </p:cNvPicPr>
          <p:nvPr/>
        </p:nvPicPr>
        <p:blipFill>
          <a:blip r:embed="rId4"/>
          <a:stretch>
            <a:fillRect/>
          </a:stretch>
        </p:blipFill>
        <p:spPr>
          <a:xfrm>
            <a:off x="10345" y="0"/>
            <a:ext cx="2128252" cy="2128252"/>
          </a:xfrm>
          <a:prstGeom prst="rect">
            <a:avLst/>
          </a:prstGeom>
        </p:spPr>
      </p:pic>
      <p:pic>
        <p:nvPicPr>
          <p:cNvPr id="6" name="Picture 5">
            <a:extLst>
              <a:ext uri="{FF2B5EF4-FFF2-40B4-BE49-F238E27FC236}">
                <a16:creationId xmlns:a16="http://schemas.microsoft.com/office/drawing/2014/main" id="{403AF108-E6BC-8A52-CD9A-F3345315E5F3}"/>
              </a:ext>
            </a:extLst>
          </p:cNvPr>
          <p:cNvPicPr>
            <a:picLocks noChangeAspect="1"/>
          </p:cNvPicPr>
          <p:nvPr/>
        </p:nvPicPr>
        <p:blipFill>
          <a:blip r:embed="rId5"/>
          <a:stretch>
            <a:fillRect/>
          </a:stretch>
        </p:blipFill>
        <p:spPr>
          <a:xfrm>
            <a:off x="10064312" y="4717825"/>
            <a:ext cx="2127688" cy="2127688"/>
          </a:xfrm>
          <a:prstGeom prst="rect">
            <a:avLst/>
          </a:prstGeom>
        </p:spPr>
      </p:pic>
      <p:pic>
        <p:nvPicPr>
          <p:cNvPr id="11" name="Picture 10" descr="A red and white logo&#10;&#10;Description automatically generated">
            <a:extLst>
              <a:ext uri="{FF2B5EF4-FFF2-40B4-BE49-F238E27FC236}">
                <a16:creationId xmlns:a16="http://schemas.microsoft.com/office/drawing/2014/main" id="{A25A5BEF-9D2D-24BA-635F-EFEA4677BF99}"/>
              </a:ext>
            </a:extLst>
          </p:cNvPr>
          <p:cNvPicPr>
            <a:picLocks noChangeAspect="1"/>
          </p:cNvPicPr>
          <p:nvPr/>
        </p:nvPicPr>
        <p:blipFill>
          <a:blip r:embed="rId6"/>
          <a:stretch>
            <a:fillRect/>
          </a:stretch>
        </p:blipFill>
        <p:spPr>
          <a:xfrm>
            <a:off x="14226" y="5865893"/>
            <a:ext cx="2124371" cy="1009791"/>
          </a:xfrm>
          <a:prstGeom prst="rect">
            <a:avLst/>
          </a:prstGeom>
        </p:spPr>
      </p:pic>
    </p:spTree>
    <p:extLst>
      <p:ext uri="{BB962C8B-B14F-4D97-AF65-F5344CB8AC3E}">
        <p14:creationId xmlns:p14="http://schemas.microsoft.com/office/powerpoint/2010/main" val="20120303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F6655-DE6A-640C-939A-2202375D2EA7}"/>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A510D9E7-4270-2F8F-1ACB-D0DA645385FA}"/>
              </a:ext>
            </a:extLst>
          </p:cNvPr>
          <p:cNvSpPr>
            <a:spLocks noGrp="1"/>
          </p:cNvSpPr>
          <p:nvPr>
            <p:ph type="title"/>
          </p:nvPr>
        </p:nvSpPr>
        <p:spPr>
          <a:xfrm>
            <a:off x="342900" y="1086585"/>
            <a:ext cx="11506199" cy="972000"/>
          </a:xfrm>
        </p:spPr>
        <p:txBody>
          <a:bodyPr/>
          <a:lstStyle/>
          <a:p>
            <a:r>
              <a:rPr lang="en-GB" dirty="0"/>
              <a:t>Agricultural Adaptation</a:t>
            </a:r>
          </a:p>
        </p:txBody>
      </p:sp>
      <p:sp>
        <p:nvSpPr>
          <p:cNvPr id="2" name="Content Placeholder 1">
            <a:extLst>
              <a:ext uri="{FF2B5EF4-FFF2-40B4-BE49-F238E27FC236}">
                <a16:creationId xmlns:a16="http://schemas.microsoft.com/office/drawing/2014/main" id="{B5E07A85-ED99-668D-E99C-9592D16A3BDE}"/>
              </a:ext>
            </a:extLst>
          </p:cNvPr>
          <p:cNvSpPr>
            <a:spLocks noGrp="1"/>
          </p:cNvSpPr>
          <p:nvPr>
            <p:ph sz="quarter" idx="12"/>
          </p:nvPr>
        </p:nvSpPr>
        <p:spPr>
          <a:xfrm>
            <a:off x="342902" y="1987337"/>
            <a:ext cx="5581650" cy="3768725"/>
          </a:xfrm>
        </p:spPr>
        <p:txBody>
          <a:bodyPr/>
          <a:lstStyle/>
          <a:p>
            <a:r>
              <a:rPr lang="en-GB" dirty="0">
                <a:solidFill>
                  <a:srgbClr val="FF0000"/>
                </a:solidFill>
              </a:rPr>
              <a:t>Biofuel Production</a:t>
            </a:r>
          </a:p>
          <a:p>
            <a:pPr lvl="1"/>
            <a:r>
              <a:rPr lang="en-GB" sz="1600" dirty="0"/>
              <a:t>Crop irrigation demands</a:t>
            </a:r>
          </a:p>
          <a:p>
            <a:pPr lvl="1"/>
            <a:r>
              <a:rPr lang="en-GB" sz="1600" dirty="0"/>
              <a:t>Land use changes</a:t>
            </a:r>
          </a:p>
          <a:p>
            <a:pPr lvl="1"/>
            <a:r>
              <a:rPr lang="en-GB" sz="1600" dirty="0"/>
              <a:t>Watershed impacts</a:t>
            </a:r>
          </a:p>
          <a:p>
            <a:endParaRPr lang="en-GB" dirty="0">
              <a:solidFill>
                <a:srgbClr val="FF0000"/>
              </a:solidFill>
            </a:endParaRPr>
          </a:p>
          <a:p>
            <a:r>
              <a:rPr lang="en-GB" dirty="0">
                <a:solidFill>
                  <a:srgbClr val="FF0000"/>
                </a:solidFill>
              </a:rPr>
              <a:t>Sustainable Farming</a:t>
            </a:r>
          </a:p>
          <a:p>
            <a:pPr lvl="1"/>
            <a:r>
              <a:rPr lang="en-GB" sz="1600" dirty="0"/>
              <a:t>Irrigation efficiency</a:t>
            </a:r>
          </a:p>
          <a:p>
            <a:pPr lvl="1"/>
            <a:r>
              <a:rPr lang="en-GB" sz="1600" dirty="0"/>
              <a:t>Soil carbon sequestration effects</a:t>
            </a:r>
          </a:p>
          <a:p>
            <a:pPr lvl="1"/>
            <a:r>
              <a:rPr lang="en-GB" sz="1600" dirty="0"/>
              <a:t>Water retention changes</a:t>
            </a:r>
          </a:p>
          <a:p>
            <a:endParaRPr lang="en-GB" dirty="0"/>
          </a:p>
        </p:txBody>
      </p:sp>
      <p:sp>
        <p:nvSpPr>
          <p:cNvPr id="4" name="Slide Number Placeholder 3">
            <a:extLst>
              <a:ext uri="{FF2B5EF4-FFF2-40B4-BE49-F238E27FC236}">
                <a16:creationId xmlns:a16="http://schemas.microsoft.com/office/drawing/2014/main" id="{0A1C233F-E404-4A14-4F77-C08A7979B049}"/>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20</a:t>
            </a:fld>
            <a:endParaRPr lang="en-GB" dirty="0"/>
          </a:p>
        </p:txBody>
      </p:sp>
      <p:pic>
        <p:nvPicPr>
          <p:cNvPr id="5" name="Content Placeholder 6" descr="Farm Irrigation System for Watering Crops">
            <a:extLst>
              <a:ext uri="{FF2B5EF4-FFF2-40B4-BE49-F238E27FC236}">
                <a16:creationId xmlns:a16="http://schemas.microsoft.com/office/drawing/2014/main" id="{8E7ECEED-6124-D925-F6E3-82E806AD9E03}"/>
              </a:ext>
            </a:extLst>
          </p:cNvPr>
          <p:cNvPicPr>
            <a:picLocks noGrp="1" noChangeAspect="1"/>
          </p:cNvPicPr>
          <p:nvPr>
            <p:ph sz="quarter" idx="13"/>
          </p:nvPr>
        </p:nvPicPr>
        <p:blipFill>
          <a:blip r:embed="rId3"/>
          <a:srcRect l="26715" r="13950" b="-1"/>
          <a:stretch/>
        </p:blipFill>
        <p:spPr>
          <a:xfrm>
            <a:off x="6086781" y="0"/>
            <a:ext cx="6105219" cy="6858000"/>
          </a:xfrm>
          <a:noFill/>
        </p:spPr>
      </p:pic>
    </p:spTree>
    <p:extLst>
      <p:ext uri="{BB962C8B-B14F-4D97-AF65-F5344CB8AC3E}">
        <p14:creationId xmlns:p14="http://schemas.microsoft.com/office/powerpoint/2010/main" val="1698675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37457-7CB2-5229-860C-421F329E4C5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5DE6EF2-67D0-EBA5-4A5E-270CC07A4DBF}"/>
              </a:ext>
            </a:extLst>
          </p:cNvPr>
          <p:cNvSpPr>
            <a:spLocks noGrp="1"/>
          </p:cNvSpPr>
          <p:nvPr>
            <p:ph type="title"/>
          </p:nvPr>
        </p:nvSpPr>
        <p:spPr>
          <a:xfrm>
            <a:off x="342900" y="1086585"/>
            <a:ext cx="11506199" cy="972000"/>
          </a:xfrm>
        </p:spPr>
        <p:txBody>
          <a:bodyPr/>
          <a:lstStyle/>
          <a:p>
            <a:r>
              <a:rPr lang="en-GB" dirty="0"/>
              <a:t>Integrated Water Management</a:t>
            </a:r>
          </a:p>
        </p:txBody>
      </p:sp>
      <p:sp>
        <p:nvSpPr>
          <p:cNvPr id="2" name="Content Placeholder 1">
            <a:extLst>
              <a:ext uri="{FF2B5EF4-FFF2-40B4-BE49-F238E27FC236}">
                <a16:creationId xmlns:a16="http://schemas.microsoft.com/office/drawing/2014/main" id="{1A7BD70D-94AB-5D08-4F11-93E710B019BC}"/>
              </a:ext>
            </a:extLst>
          </p:cNvPr>
          <p:cNvSpPr>
            <a:spLocks noGrp="1"/>
          </p:cNvSpPr>
          <p:nvPr>
            <p:ph sz="quarter" idx="12"/>
          </p:nvPr>
        </p:nvSpPr>
        <p:spPr>
          <a:xfrm>
            <a:off x="342902" y="1987337"/>
            <a:ext cx="5581650" cy="3768725"/>
          </a:xfrm>
        </p:spPr>
        <p:txBody>
          <a:bodyPr/>
          <a:lstStyle/>
          <a:p>
            <a:pPr marL="0" indent="0">
              <a:spcBef>
                <a:spcPts val="2500"/>
              </a:spcBef>
              <a:buNone/>
            </a:pPr>
            <a:r>
              <a:rPr lang="en-GB" sz="1400" b="1" dirty="0"/>
              <a:t>Coordinated Development</a:t>
            </a:r>
          </a:p>
          <a:p>
            <a:pPr marL="0" lvl="1" indent="0">
              <a:buNone/>
            </a:pPr>
            <a:r>
              <a:rPr lang="en-GB" sz="1400" dirty="0"/>
              <a:t>IWM encourages the coordinated development of water, land, and related resources for optimal use and sustainability.</a:t>
            </a:r>
          </a:p>
          <a:p>
            <a:pPr marL="0" indent="0">
              <a:spcBef>
                <a:spcPts val="2500"/>
              </a:spcBef>
              <a:buNone/>
            </a:pPr>
            <a:r>
              <a:rPr lang="en-GB" sz="1400" b="1" dirty="0"/>
              <a:t>Balancing Needs</a:t>
            </a:r>
          </a:p>
          <a:p>
            <a:pPr marL="0" lvl="1" indent="0">
              <a:buNone/>
            </a:pPr>
            <a:r>
              <a:rPr lang="en-GB" sz="1400" dirty="0"/>
              <a:t>The IWM approach helps balance social and environmental needs, ensuring that all stakeholders benefit from water resources.</a:t>
            </a:r>
          </a:p>
          <a:p>
            <a:pPr marL="0" indent="0">
              <a:spcBef>
                <a:spcPts val="2500"/>
              </a:spcBef>
              <a:buNone/>
            </a:pPr>
            <a:r>
              <a:rPr lang="en-GB" sz="1400" b="1" dirty="0"/>
              <a:t>Sustainable Practices</a:t>
            </a:r>
          </a:p>
          <a:p>
            <a:pPr marL="0" lvl="1" indent="0">
              <a:buNone/>
            </a:pPr>
            <a:r>
              <a:rPr lang="en-GB" sz="1400" dirty="0"/>
              <a:t>IWM supports sustainable energy practices through effective management of water resources, promoting long-term environmental health.</a:t>
            </a:r>
          </a:p>
          <a:p>
            <a:pPr marL="0" lvl="1" indent="0">
              <a:buNone/>
            </a:pPr>
            <a:endParaRPr lang="en-GB" sz="1400" dirty="0"/>
          </a:p>
          <a:p>
            <a:endParaRPr lang="en-GB" dirty="0"/>
          </a:p>
        </p:txBody>
      </p:sp>
      <p:sp>
        <p:nvSpPr>
          <p:cNvPr id="3" name="Content Placeholder 2">
            <a:extLst>
              <a:ext uri="{FF2B5EF4-FFF2-40B4-BE49-F238E27FC236}">
                <a16:creationId xmlns:a16="http://schemas.microsoft.com/office/drawing/2014/main" id="{0923CB63-C599-CA43-1604-ACBF6D5F4647}"/>
              </a:ext>
            </a:extLst>
          </p:cNvPr>
          <p:cNvSpPr>
            <a:spLocks noGrp="1"/>
          </p:cNvSpPr>
          <p:nvPr>
            <p:ph sz="quarter" idx="13"/>
          </p:nvPr>
        </p:nvSpPr>
        <p:spPr>
          <a:xfrm>
            <a:off x="6267449" y="1987336"/>
            <a:ext cx="5581650" cy="3768725"/>
          </a:xfrm>
        </p:spPr>
        <p:txBody>
          <a:bodyPr/>
          <a:lstStyle/>
          <a:p>
            <a:r>
              <a:rPr lang="en-GB" sz="1400" dirty="0"/>
              <a:t>Importance of Water Availability</a:t>
            </a:r>
          </a:p>
          <a:p>
            <a:r>
              <a:rPr lang="en-GB" sz="1400" b="0" dirty="0">
                <a:solidFill>
                  <a:schemeClr val="tx1"/>
                </a:solidFill>
              </a:rPr>
              <a:t>Water availability is essential for achieving net zero emissions and sustainable development. This requires careful management of water resources</a:t>
            </a:r>
          </a:p>
          <a:p>
            <a:endParaRPr lang="en-GB" sz="1400" b="0" dirty="0">
              <a:solidFill>
                <a:srgbClr val="FF0000"/>
              </a:solidFill>
            </a:endParaRPr>
          </a:p>
          <a:p>
            <a:r>
              <a:rPr lang="en-GB" sz="1400" b="0" dirty="0">
                <a:solidFill>
                  <a:srgbClr val="FF0000"/>
                </a:solidFill>
              </a:rPr>
              <a:t>Energy and Water Interconnectedness</a:t>
            </a:r>
          </a:p>
          <a:p>
            <a:r>
              <a:rPr lang="en-GB" sz="1400" b="0" dirty="0">
                <a:solidFill>
                  <a:schemeClr val="tx1"/>
                </a:solidFill>
              </a:rPr>
              <a:t>The relationship between energy production and water use is crucial for sustainability. Understanding this connection is key to effective strategies</a:t>
            </a:r>
          </a:p>
          <a:p>
            <a:endParaRPr lang="en-GB" sz="1400" b="0" dirty="0">
              <a:solidFill>
                <a:schemeClr val="tx1"/>
              </a:solidFill>
            </a:endParaRPr>
          </a:p>
          <a:p>
            <a:r>
              <a:rPr lang="en-GB" sz="1400" dirty="0"/>
              <a:t>Strategies for Sustainability</a:t>
            </a:r>
          </a:p>
          <a:p>
            <a:r>
              <a:rPr lang="en-GB" sz="1400" b="0" dirty="0">
                <a:solidFill>
                  <a:schemeClr val="tx1"/>
                </a:solidFill>
              </a:rPr>
              <a:t>Implementing strategies that promote both energy efficiency and environmental protection is essential for sustainable development</a:t>
            </a:r>
            <a:r>
              <a:rPr lang="en-GB" sz="1400" dirty="0"/>
              <a:t>.</a:t>
            </a:r>
            <a:endParaRPr lang="en-US" sz="1400" dirty="0"/>
          </a:p>
          <a:p>
            <a:endParaRPr lang="en-GB" dirty="0"/>
          </a:p>
        </p:txBody>
      </p:sp>
      <p:sp>
        <p:nvSpPr>
          <p:cNvPr id="4" name="Slide Number Placeholder 3">
            <a:extLst>
              <a:ext uri="{FF2B5EF4-FFF2-40B4-BE49-F238E27FC236}">
                <a16:creationId xmlns:a16="http://schemas.microsoft.com/office/drawing/2014/main" id="{D3567D36-D0F4-7323-8CE1-8188EA45E896}"/>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21</a:t>
            </a:fld>
            <a:endParaRPr lang="en-GB" dirty="0"/>
          </a:p>
        </p:txBody>
      </p:sp>
    </p:spTree>
    <p:extLst>
      <p:ext uri="{BB962C8B-B14F-4D97-AF65-F5344CB8AC3E}">
        <p14:creationId xmlns:p14="http://schemas.microsoft.com/office/powerpoint/2010/main" val="1051708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D2D8C-2610-5925-FE15-1056761C7BB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1926BE6-14A4-18EA-D075-A9D61E19ED7C}"/>
              </a:ext>
            </a:extLst>
          </p:cNvPr>
          <p:cNvSpPr>
            <a:spLocks noGrp="1"/>
          </p:cNvSpPr>
          <p:nvPr>
            <p:ph type="title"/>
          </p:nvPr>
        </p:nvSpPr>
        <p:spPr>
          <a:xfrm>
            <a:off x="342901" y="1182640"/>
            <a:ext cx="4396739" cy="4492720"/>
          </a:xfrm>
        </p:spPr>
        <p:txBody>
          <a:bodyPr/>
          <a:lstStyle/>
          <a:p>
            <a:r>
              <a:rPr lang="en-GB" sz="3600" dirty="0"/>
              <a:t>How can water industry achieve net zero?</a:t>
            </a:r>
            <a:endParaRPr lang="en-GB" dirty="0"/>
          </a:p>
        </p:txBody>
      </p:sp>
      <p:sp>
        <p:nvSpPr>
          <p:cNvPr id="3" name="Content Placeholder 2">
            <a:extLst>
              <a:ext uri="{FF2B5EF4-FFF2-40B4-BE49-F238E27FC236}">
                <a16:creationId xmlns:a16="http://schemas.microsoft.com/office/drawing/2014/main" id="{F415C0EC-1ED9-7118-9B51-64DD45F862D1}"/>
              </a:ext>
            </a:extLst>
          </p:cNvPr>
          <p:cNvSpPr>
            <a:spLocks noGrp="1"/>
          </p:cNvSpPr>
          <p:nvPr>
            <p:ph sz="quarter" idx="13"/>
          </p:nvPr>
        </p:nvSpPr>
        <p:spPr>
          <a:xfrm>
            <a:off x="6267449" y="1906635"/>
            <a:ext cx="5581650" cy="3768725"/>
          </a:xfrm>
        </p:spPr>
        <p:txBody>
          <a:bodyPr/>
          <a:lstStyle/>
          <a:p>
            <a:r>
              <a:rPr lang="en-GB" sz="1800" dirty="0">
                <a:effectLst/>
                <a:latin typeface="Aptos" panose="020B0004020202020204" pitchFamily="34" charset="0"/>
                <a:ea typeface="Aptos" panose="020B0004020202020204" pitchFamily="34" charset="0"/>
                <a:cs typeface="Aptos" panose="020B0004020202020204" pitchFamily="34" charset="0"/>
              </a:rPr>
              <a:t> </a:t>
            </a:r>
          </a:p>
          <a:p>
            <a:endParaRPr lang="en-GB" dirty="0"/>
          </a:p>
        </p:txBody>
      </p:sp>
      <p:sp>
        <p:nvSpPr>
          <p:cNvPr id="4" name="Slide Number Placeholder 3">
            <a:extLst>
              <a:ext uri="{FF2B5EF4-FFF2-40B4-BE49-F238E27FC236}">
                <a16:creationId xmlns:a16="http://schemas.microsoft.com/office/drawing/2014/main" id="{E1CAFB5F-D13F-C7D9-0BA0-9AA9113C1E5D}"/>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GB" smtClean="0"/>
              <a:pPr/>
              <a:t>22</a:t>
            </a:fld>
            <a:endParaRPr lang="en-GB" dirty="0"/>
          </a:p>
        </p:txBody>
      </p:sp>
      <p:graphicFrame>
        <p:nvGraphicFramePr>
          <p:cNvPr id="5" name="Diagram 4">
            <a:extLst>
              <a:ext uri="{FF2B5EF4-FFF2-40B4-BE49-F238E27FC236}">
                <a16:creationId xmlns:a16="http://schemas.microsoft.com/office/drawing/2014/main" id="{C935ABF1-C9C9-D4C0-87C1-38EE0B070B21}"/>
              </a:ext>
            </a:extLst>
          </p:cNvPr>
          <p:cNvGraphicFramePr/>
          <p:nvPr>
            <p:extLst>
              <p:ext uri="{D42A27DB-BD31-4B8C-83A1-F6EECF244321}">
                <p14:modId xmlns:p14="http://schemas.microsoft.com/office/powerpoint/2010/main" val="1167039603"/>
              </p:ext>
            </p:extLst>
          </p:nvPr>
        </p:nvGraphicFramePr>
        <p:xfrm>
          <a:off x="4617720" y="969586"/>
          <a:ext cx="6075680" cy="5675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0159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86652-D586-584A-C4E8-D9E23A10E0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04D47E-107E-A707-264D-14A912505AD2}"/>
              </a:ext>
              <a:ext uri="{C183D7F6-B498-43B3-948B-1728B52AA6E4}">
                <adec:decorative xmlns:adec="http://schemas.microsoft.com/office/drawing/2017/decorative" val="0"/>
              </a:ext>
            </a:extLst>
          </p:cNvPr>
          <p:cNvSpPr>
            <a:spLocks noGrp="1"/>
          </p:cNvSpPr>
          <p:nvPr>
            <p:ph type="title"/>
            <p:custDataLst>
              <p:tags r:id="rId2"/>
            </p:custDataLst>
          </p:nvPr>
        </p:nvSpPr>
        <p:spPr>
          <a:xfrm>
            <a:off x="344488" y="1577975"/>
            <a:ext cx="5578476" cy="4008438"/>
          </a:xfrm>
        </p:spPr>
        <p:txBody>
          <a:bodyPr anchor="ctr"/>
          <a:lstStyle/>
          <a:p>
            <a:r>
              <a:rPr lang="en-GB" dirty="0"/>
              <a:t>Thank you </a:t>
            </a:r>
          </a:p>
        </p:txBody>
      </p:sp>
      <p:pic>
        <p:nvPicPr>
          <p:cNvPr id="9" name="Picture Placeholder 8">
            <a:extLst>
              <a:ext uri="{FF2B5EF4-FFF2-40B4-BE49-F238E27FC236}">
                <a16:creationId xmlns:a16="http://schemas.microsoft.com/office/drawing/2014/main" id="{F00B90A2-DB77-3B2E-8202-D262878681C0}"/>
              </a:ext>
              <a:ext uri="{C183D7F6-B498-43B3-948B-1728B52AA6E4}">
                <adec:decorative xmlns:adec="http://schemas.microsoft.com/office/drawing/2017/decorative" val="1"/>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a:stretch/>
        </p:blipFill>
        <p:spPr>
          <a:xfrm>
            <a:off x="6096000" y="0"/>
            <a:ext cx="6096000" cy="6858000"/>
          </a:xfrm>
        </p:spPr>
      </p:pic>
      <p:sp>
        <p:nvSpPr>
          <p:cNvPr id="7" name="Text Placeholder 6">
            <a:extLst>
              <a:ext uri="{FF2B5EF4-FFF2-40B4-BE49-F238E27FC236}">
                <a16:creationId xmlns:a16="http://schemas.microsoft.com/office/drawing/2014/main" id="{2050AC1D-32F6-D739-5602-010EDD80D869}"/>
              </a:ext>
            </a:extLst>
          </p:cNvPr>
          <p:cNvSpPr>
            <a:spLocks noGrp="1"/>
          </p:cNvSpPr>
          <p:nvPr>
            <p:ph type="body" sz="quarter" idx="24"/>
          </p:nvPr>
        </p:nvSpPr>
        <p:spPr/>
        <p:txBody>
          <a:bodyPr/>
          <a:lstStyle/>
          <a:p>
            <a:endParaRPr lang="en-GB" dirty="0"/>
          </a:p>
        </p:txBody>
      </p:sp>
      <p:sp>
        <p:nvSpPr>
          <p:cNvPr id="5" name="Subtitle 9">
            <a:extLst>
              <a:ext uri="{FF2B5EF4-FFF2-40B4-BE49-F238E27FC236}">
                <a16:creationId xmlns:a16="http://schemas.microsoft.com/office/drawing/2014/main" id="{6143D829-614F-7D51-5CE9-CFD991DDC669}"/>
              </a:ext>
              <a:ext uri="{C183D7F6-B498-43B3-948B-1728B52AA6E4}">
                <adec:decorative xmlns:adec="http://schemas.microsoft.com/office/drawing/2017/decorative" val="1"/>
              </a:ext>
            </a:extLst>
          </p:cNvPr>
          <p:cNvSpPr txBox="1">
            <a:spLocks/>
          </p:cNvSpPr>
          <p:nvPr/>
        </p:nvSpPr>
        <p:spPr>
          <a:xfrm>
            <a:off x="344401" y="6361447"/>
            <a:ext cx="3010169" cy="202556"/>
          </a:xfrm>
          <a:prstGeom prst="rect">
            <a:avLst/>
          </a:prstGeom>
        </p:spPr>
        <p:txBody>
          <a:bodyPr/>
          <a:lst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r>
              <a:rPr lang="en-GB" dirty="0">
                <a:solidFill>
                  <a:schemeClr val="tx1"/>
                </a:solidFill>
              </a:rPr>
              <a:t>wsp.com</a:t>
            </a:r>
          </a:p>
        </p:txBody>
      </p:sp>
    </p:spTree>
    <p:custDataLst>
      <p:tags r:id="rId1"/>
    </p:custDataLst>
    <p:extLst>
      <p:ext uri="{BB962C8B-B14F-4D97-AF65-F5344CB8AC3E}">
        <p14:creationId xmlns:p14="http://schemas.microsoft.com/office/powerpoint/2010/main" val="2299049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D2D25-5090-B6EC-79D8-AE166880571C}"/>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A4CAC89E-9F95-1CD7-6410-3AA08BBD9EE6}"/>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1C81FFCE-63B7-FA62-FB85-941D2A97A93F}"/>
              </a:ext>
            </a:extLst>
          </p:cNvPr>
          <p:cNvSpPr txBox="1"/>
          <p:nvPr/>
        </p:nvSpPr>
        <p:spPr>
          <a:xfrm>
            <a:off x="3933754" y="1204801"/>
            <a:ext cx="8932015" cy="4442242"/>
          </a:xfrm>
          <a:prstGeom prst="rect">
            <a:avLst/>
          </a:prstGeom>
          <a:noFill/>
        </p:spPr>
        <p:txBody>
          <a:bodyPr wrap="square" lIns="91440" tIns="45720" rIns="91440" bIns="45720" anchor="t">
            <a:spAutoFit/>
          </a:bodyPr>
          <a:lstStyle/>
          <a:p>
            <a:pPr algn="ctr" defTabSz="914400">
              <a:defRPr/>
            </a:pPr>
            <a:endParaRPr lang="en-US" sz="2400" b="1" dirty="0">
              <a:solidFill>
                <a:schemeClr val="bg1">
                  <a:lumMod val="50000"/>
                </a:schemeClr>
              </a:solidFill>
              <a:latin typeface="Montserrat "/>
            </a:endParaRPr>
          </a:p>
          <a:p>
            <a:pPr algn="l" fontAlgn="base"/>
            <a:r>
              <a:rPr lang="en-GB" sz="2400" b="1" i="0" dirty="0">
                <a:solidFill>
                  <a:schemeClr val="bg1">
                    <a:lumMod val="50000"/>
                  </a:schemeClr>
                </a:solidFill>
                <a:effectLst/>
                <a:latin typeface="Montserrat "/>
              </a:rPr>
              <a:t>Chair:</a:t>
            </a:r>
            <a:r>
              <a:rPr lang="en-GB" sz="2400" i="0" dirty="0">
                <a:solidFill>
                  <a:schemeClr val="bg1">
                    <a:lumMod val="50000"/>
                  </a:schemeClr>
                </a:solidFill>
                <a:effectLst/>
                <a:latin typeface="Montserrat "/>
              </a:rPr>
              <a:t> Karma Loveday, The Water Report</a:t>
            </a:r>
          </a:p>
          <a:p>
            <a:pPr algn="l" fontAlgn="base"/>
            <a:endParaRPr lang="en-GB" sz="2400" i="0" dirty="0">
              <a:solidFill>
                <a:schemeClr val="bg1">
                  <a:lumMod val="50000"/>
                </a:schemeClr>
              </a:solidFill>
              <a:effectLst/>
              <a:latin typeface="Montserrat "/>
            </a:endParaRPr>
          </a:p>
          <a:p>
            <a:pPr algn="l" fontAlgn="base"/>
            <a:r>
              <a:rPr lang="en-GB" sz="2400" b="1" i="0" dirty="0">
                <a:solidFill>
                  <a:schemeClr val="bg1">
                    <a:lumMod val="50000"/>
                  </a:schemeClr>
                </a:solidFill>
                <a:effectLst/>
                <a:latin typeface="Montserrat "/>
              </a:rPr>
              <a:t>Panellists: </a:t>
            </a:r>
          </a:p>
          <a:p>
            <a:pPr algn="l" fontAlgn="base"/>
            <a:endParaRPr lang="en-GB" sz="2400" i="0" dirty="0">
              <a:solidFill>
                <a:schemeClr val="bg1">
                  <a:lumMod val="50000"/>
                </a:schemeClr>
              </a:solidFill>
              <a:effectLst/>
              <a:latin typeface="Montserrat "/>
            </a:endParaRPr>
          </a:p>
          <a:p>
            <a:pPr algn="l" fontAlgn="base">
              <a:lnSpc>
                <a:spcPts val="1950"/>
              </a:lnSpc>
              <a:buFont typeface="Arial" panose="020B0604020202020204" pitchFamily="34" charset="0"/>
              <a:buChar char="•"/>
            </a:pPr>
            <a:r>
              <a:rPr lang="en-GB" sz="2400" i="0" dirty="0">
                <a:solidFill>
                  <a:schemeClr val="bg1">
                    <a:lumMod val="50000"/>
                  </a:schemeClr>
                </a:solidFill>
                <a:effectLst/>
                <a:latin typeface="Montserrat "/>
              </a:rPr>
              <a:t> Sarah McMath, MOSL</a:t>
            </a:r>
          </a:p>
          <a:p>
            <a:pPr algn="l" fontAlgn="base">
              <a:buFont typeface="Arial" panose="020B0604020202020204" pitchFamily="34" charset="0"/>
              <a:buChar char="•"/>
            </a:pPr>
            <a:r>
              <a:rPr lang="en-GB" sz="2400" i="0" dirty="0">
                <a:solidFill>
                  <a:schemeClr val="bg1">
                    <a:lumMod val="50000"/>
                  </a:schemeClr>
                </a:solidFill>
                <a:effectLst/>
                <a:latin typeface="Montserrat "/>
              </a:rPr>
              <a:t> Dr Katherine Ibbotson, WSP</a:t>
            </a:r>
            <a:endParaRPr lang="en-GB" sz="2400" dirty="0">
              <a:solidFill>
                <a:schemeClr val="bg1">
                  <a:lumMod val="50000"/>
                </a:schemeClr>
              </a:solidFill>
              <a:latin typeface="Montserrat "/>
            </a:endParaRPr>
          </a:p>
          <a:p>
            <a:pPr algn="l" fontAlgn="base">
              <a:buFont typeface="Arial" panose="020B0604020202020204" pitchFamily="34" charset="0"/>
              <a:buChar char="•"/>
            </a:pPr>
            <a:r>
              <a:rPr lang="en-GB" sz="2400" i="0" dirty="0">
                <a:solidFill>
                  <a:schemeClr val="bg1">
                    <a:lumMod val="50000"/>
                  </a:schemeClr>
                </a:solidFill>
                <a:effectLst/>
                <a:latin typeface="Montserrat "/>
              </a:rPr>
              <a:t> Liz </a:t>
            </a:r>
            <a:r>
              <a:rPr lang="en-GB" sz="2400" i="0" dirty="0" err="1">
                <a:solidFill>
                  <a:schemeClr val="bg1">
                    <a:lumMod val="50000"/>
                  </a:schemeClr>
                </a:solidFill>
                <a:effectLst/>
                <a:latin typeface="Montserrat "/>
              </a:rPr>
              <a:t>Burlon</a:t>
            </a:r>
            <a:r>
              <a:rPr lang="en-GB" sz="2400" i="0" dirty="0">
                <a:solidFill>
                  <a:schemeClr val="bg1">
                    <a:lumMod val="50000"/>
                  </a:schemeClr>
                </a:solidFill>
                <a:effectLst/>
                <a:latin typeface="Montserrat "/>
              </a:rPr>
              <a:t>, Accenture</a:t>
            </a:r>
          </a:p>
          <a:p>
            <a:pPr algn="l" fontAlgn="base">
              <a:buFont typeface="Arial" panose="020B0604020202020204" pitchFamily="34" charset="0"/>
              <a:buChar char="•"/>
            </a:pPr>
            <a:r>
              <a:rPr lang="en-GB" sz="2400" i="0" dirty="0">
                <a:solidFill>
                  <a:schemeClr val="bg1">
                    <a:lumMod val="50000"/>
                  </a:schemeClr>
                </a:solidFill>
                <a:effectLst/>
                <a:latin typeface="Montserrat "/>
              </a:rPr>
              <a:t> Erin Zhang, Isle Utilities</a:t>
            </a:r>
          </a:p>
          <a:p>
            <a:pPr algn="l" fontAlgn="base">
              <a:lnSpc>
                <a:spcPts val="1950"/>
              </a:lnSpc>
              <a:buFont typeface="Arial" panose="020B0604020202020204" pitchFamily="34" charset="0"/>
              <a:buChar char="•"/>
            </a:pPr>
            <a:endParaRPr lang="en-GB" sz="2400" i="0" dirty="0">
              <a:solidFill>
                <a:schemeClr val="bg1">
                  <a:lumMod val="50000"/>
                </a:schemeClr>
              </a:solidFill>
              <a:effectLst/>
              <a:latin typeface="Montserrat "/>
            </a:endParaRPr>
          </a:p>
          <a:p>
            <a:pPr algn="l" fontAlgn="base">
              <a:lnSpc>
                <a:spcPts val="1950"/>
              </a:lnSpc>
              <a:buFont typeface="Arial" panose="020B0604020202020204" pitchFamily="34" charset="0"/>
              <a:buChar char="•"/>
            </a:pPr>
            <a:endParaRPr lang="en-GB" sz="2400" b="1" dirty="0">
              <a:solidFill>
                <a:schemeClr val="bg1">
                  <a:lumMod val="50000"/>
                </a:schemeClr>
              </a:solidFill>
              <a:latin typeface="Montserrat "/>
            </a:endParaRPr>
          </a:p>
          <a:p>
            <a:pPr algn="l" fontAlgn="base">
              <a:lnSpc>
                <a:spcPts val="1950"/>
              </a:lnSpc>
            </a:pPr>
            <a:r>
              <a:rPr lang="en-GB" sz="2400" b="1" i="0" dirty="0">
                <a:solidFill>
                  <a:schemeClr val="bg1">
                    <a:lumMod val="50000"/>
                  </a:schemeClr>
                </a:solidFill>
                <a:effectLst/>
                <a:latin typeface="Montserrat "/>
              </a:rPr>
              <a:t>Exhibiting </a:t>
            </a:r>
            <a:r>
              <a:rPr lang="en-GB" sz="2400" b="0" i="0" dirty="0">
                <a:solidFill>
                  <a:schemeClr val="bg1">
                    <a:lumMod val="50000"/>
                  </a:schemeClr>
                </a:solidFill>
                <a:effectLst/>
                <a:latin typeface="Montserrat "/>
              </a:rPr>
              <a:t>– WaterAid &amp; Institute of Water</a:t>
            </a:r>
          </a:p>
          <a:p>
            <a:pPr algn="ctr" defTabSz="914400">
              <a:defRPr/>
            </a:pPr>
            <a:endParaRPr lang="en-GB" sz="24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AF739044-C725-A05A-38F1-D5FA9D7C555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a:extLst>
              <a:ext uri="{FF2B5EF4-FFF2-40B4-BE49-F238E27FC236}">
                <a16:creationId xmlns:a16="http://schemas.microsoft.com/office/drawing/2014/main" id="{88BC17E6-20FD-60C2-D41A-DB41BF5DF6D1}"/>
              </a:ext>
            </a:extLst>
          </p:cNvPr>
          <p:cNvPicPr>
            <a:picLocks noChangeAspect="1"/>
          </p:cNvPicPr>
          <p:nvPr/>
        </p:nvPicPr>
        <p:blipFill>
          <a:blip r:embed="rId4"/>
          <a:stretch>
            <a:fillRect/>
          </a:stretch>
        </p:blipFill>
        <p:spPr>
          <a:xfrm>
            <a:off x="-156862" y="1387349"/>
            <a:ext cx="3994936" cy="3994936"/>
          </a:xfrm>
          <a:prstGeom prst="rect">
            <a:avLst/>
          </a:prstGeom>
        </p:spPr>
      </p:pic>
      <p:pic>
        <p:nvPicPr>
          <p:cNvPr id="2" name="Picture 1">
            <a:extLst>
              <a:ext uri="{FF2B5EF4-FFF2-40B4-BE49-F238E27FC236}">
                <a16:creationId xmlns:a16="http://schemas.microsoft.com/office/drawing/2014/main" id="{23B55553-920C-2DD3-5A48-567E25A31566}"/>
              </a:ext>
            </a:extLst>
          </p:cNvPr>
          <p:cNvPicPr>
            <a:picLocks noChangeAspect="1"/>
          </p:cNvPicPr>
          <p:nvPr/>
        </p:nvPicPr>
        <p:blipFill>
          <a:blip r:embed="rId5"/>
          <a:stretch>
            <a:fillRect/>
          </a:stretch>
        </p:blipFill>
        <p:spPr>
          <a:xfrm>
            <a:off x="9685420" y="5662333"/>
            <a:ext cx="2506579" cy="1195667"/>
          </a:xfrm>
          <a:prstGeom prst="rect">
            <a:avLst/>
          </a:prstGeom>
        </p:spPr>
      </p:pic>
    </p:spTree>
    <p:extLst>
      <p:ext uri="{BB962C8B-B14F-4D97-AF65-F5344CB8AC3E}">
        <p14:creationId xmlns:p14="http://schemas.microsoft.com/office/powerpoint/2010/main" val="33023611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D321A-6EB0-B977-CB68-46962B14FB74}"/>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B1111A2E-CECC-818D-8DDA-F70DE9EEF7B7}"/>
              </a:ext>
            </a:extLst>
          </p:cNvPr>
          <p:cNvPicPr>
            <a:picLocks noChangeAspect="1"/>
          </p:cNvPicPr>
          <p:nvPr/>
        </p:nvPicPr>
        <p:blipFill>
          <a:blip r:embed="rId3"/>
          <a:srcRect b="19"/>
          <a:stretch/>
        </p:blipFill>
        <p:spPr>
          <a:xfrm>
            <a:off x="0" y="0"/>
            <a:ext cx="12191980" cy="6856718"/>
          </a:xfrm>
          <a:prstGeom prst="rect">
            <a:avLst/>
          </a:prstGeom>
        </p:spPr>
      </p:pic>
      <p:sp>
        <p:nvSpPr>
          <p:cNvPr id="6" name="TextBox 5">
            <a:extLst>
              <a:ext uri="{FF2B5EF4-FFF2-40B4-BE49-F238E27FC236}">
                <a16:creationId xmlns:a16="http://schemas.microsoft.com/office/drawing/2014/main" id="{565B1787-3BCB-57B1-D0FE-869E8FDEAC38}"/>
              </a:ext>
            </a:extLst>
          </p:cNvPr>
          <p:cNvSpPr txBox="1"/>
          <p:nvPr/>
        </p:nvSpPr>
        <p:spPr>
          <a:xfrm>
            <a:off x="257501" y="999153"/>
            <a:ext cx="6155046"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lumMod val="50000"/>
                  </a:prstClr>
                </a:solidFill>
                <a:effectLst/>
                <a:uLnTx/>
                <a:uFillTx/>
                <a:latin typeface="Montserrat" panose="00000500000000000000" pitchFamily="2" charset="0"/>
                <a:ea typeface="+mn-ea"/>
                <a:cs typeface="+mn-cs"/>
              </a:rPr>
              <a:t>We do value your feedback as they help shape future events</a:t>
            </a:r>
          </a:p>
        </p:txBody>
      </p:sp>
      <p:pic>
        <p:nvPicPr>
          <p:cNvPr id="2" name="Picture 1">
            <a:extLst>
              <a:ext uri="{FF2B5EF4-FFF2-40B4-BE49-F238E27FC236}">
                <a16:creationId xmlns:a16="http://schemas.microsoft.com/office/drawing/2014/main" id="{2EC43775-DC4C-4A3A-2DE7-4CB623A4D0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7910" y="1833452"/>
            <a:ext cx="3855259" cy="3874681"/>
          </a:xfrm>
          <a:prstGeom prst="rect">
            <a:avLst/>
          </a:prstGeom>
          <a:noFill/>
          <a:ln>
            <a:noFill/>
          </a:ln>
        </p:spPr>
      </p:pic>
    </p:spTree>
    <p:extLst>
      <p:ext uri="{BB962C8B-B14F-4D97-AF65-F5344CB8AC3E}">
        <p14:creationId xmlns:p14="http://schemas.microsoft.com/office/powerpoint/2010/main" val="5973908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E3C30-F38F-DBFB-52B2-6F7E8E5E1D47}"/>
            </a:ext>
          </a:extLst>
        </p:cNvPr>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BB61E031-D787-8A92-559D-800C9BB7B930}"/>
              </a:ext>
            </a:extLst>
          </p:cNvPr>
          <p:cNvPicPr>
            <a:picLocks noChangeAspect="1"/>
          </p:cNvPicPr>
          <p:nvPr/>
        </p:nvPicPr>
        <p:blipFill>
          <a:blip r:embed="rId3"/>
          <a:srcRect b="19"/>
          <a:stretch/>
        </p:blipFill>
        <p:spPr>
          <a:xfrm>
            <a:off x="0" y="22726"/>
            <a:ext cx="12191980" cy="6856718"/>
          </a:xfrm>
          <a:prstGeom prst="rect">
            <a:avLst/>
          </a:prstGeom>
        </p:spPr>
      </p:pic>
      <p:sp>
        <p:nvSpPr>
          <p:cNvPr id="6" name="TextBox 5">
            <a:extLst>
              <a:ext uri="{FF2B5EF4-FFF2-40B4-BE49-F238E27FC236}">
                <a16:creationId xmlns:a16="http://schemas.microsoft.com/office/drawing/2014/main" id="{8B1165F5-388F-C65E-5A37-0F1CD29AA822}"/>
              </a:ext>
            </a:extLst>
          </p:cNvPr>
          <p:cNvSpPr txBox="1"/>
          <p:nvPr/>
        </p:nvSpPr>
        <p:spPr>
          <a:xfrm>
            <a:off x="1694584" y="801992"/>
            <a:ext cx="8802811" cy="8094524"/>
          </a:xfrm>
          <a:prstGeom prst="rect">
            <a:avLst/>
          </a:prstGeom>
          <a:noFill/>
        </p:spPr>
        <p:txBody>
          <a:bodyPr wrap="square" lIns="91440" tIns="45720" rIns="91440" bIns="45720" rtlCol="0" anchor="t">
            <a:spAutoFit/>
          </a:bodyPr>
          <a:lstStyle/>
          <a:p>
            <a:pPr algn="ctr" defTabSz="914400">
              <a:defRPr/>
            </a:pPr>
            <a:r>
              <a:rPr kumimoji="0" lang="en-GB" sz="5600" b="1" i="0" u="none" strike="noStrike" kern="1200" cap="none" spc="0" normalizeH="0" baseline="0" noProof="0" dirty="0">
                <a:ln>
                  <a:noFill/>
                </a:ln>
                <a:solidFill>
                  <a:schemeClr val="bg1">
                    <a:lumMod val="50000"/>
                  </a:schemeClr>
                </a:solidFill>
                <a:effectLst/>
                <a:uLnTx/>
                <a:uFillTx/>
                <a:latin typeface="Montserrat"/>
              </a:rPr>
              <a:t>Thank you to </a:t>
            </a:r>
            <a:r>
              <a:rPr lang="en-GB" sz="5600" b="1" dirty="0">
                <a:solidFill>
                  <a:schemeClr val="bg1">
                    <a:lumMod val="50000"/>
                  </a:schemeClr>
                </a:solidFill>
                <a:latin typeface="Montserrat"/>
              </a:rPr>
              <a:t>our generous hosts, WSP, &amp; all</a:t>
            </a:r>
            <a:r>
              <a:rPr kumimoji="0" lang="en-GB" sz="5600" b="1" i="0" u="none" strike="noStrike" kern="1200" cap="none" spc="0" normalizeH="0" baseline="0" noProof="0" dirty="0">
                <a:ln>
                  <a:noFill/>
                </a:ln>
                <a:solidFill>
                  <a:schemeClr val="bg1">
                    <a:lumMod val="50000"/>
                  </a:schemeClr>
                </a:solidFill>
                <a:effectLst/>
                <a:uLnTx/>
                <a:uFillTx/>
                <a:latin typeface="Montserrat"/>
              </a:rPr>
              <a:t> WUN’s partners for their ongoing support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6000" b="1" dirty="0">
              <a:solidFill>
                <a:schemeClr val="bg1">
                  <a:lumMod val="50000"/>
                </a:schemeClr>
              </a:solidFill>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p:txBody>
      </p:sp>
      <p:pic>
        <p:nvPicPr>
          <p:cNvPr id="4" name="Picture 3">
            <a:extLst>
              <a:ext uri="{FF2B5EF4-FFF2-40B4-BE49-F238E27FC236}">
                <a16:creationId xmlns:a16="http://schemas.microsoft.com/office/drawing/2014/main" id="{796D0459-0224-C0BB-E13D-A74566A21A4B}"/>
              </a:ext>
            </a:extLst>
          </p:cNvPr>
          <p:cNvPicPr>
            <a:picLocks noChangeAspect="1"/>
          </p:cNvPicPr>
          <p:nvPr/>
        </p:nvPicPr>
        <p:blipFill>
          <a:blip r:embed="rId4"/>
          <a:stretch>
            <a:fillRect/>
          </a:stretch>
        </p:blipFill>
        <p:spPr>
          <a:xfrm>
            <a:off x="158404" y="5867420"/>
            <a:ext cx="2121592" cy="1012024"/>
          </a:xfrm>
          <a:prstGeom prst="rect">
            <a:avLst/>
          </a:prstGeom>
        </p:spPr>
      </p:pic>
    </p:spTree>
    <p:extLst>
      <p:ext uri="{BB962C8B-B14F-4D97-AF65-F5344CB8AC3E}">
        <p14:creationId xmlns:p14="http://schemas.microsoft.com/office/powerpoint/2010/main" val="40918497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F77EA-3971-C122-3C0B-0E9FFC8EF175}"/>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0C71414A-3991-AD5A-8B59-EFFC60347B7C}"/>
              </a:ext>
            </a:extLst>
          </p:cNvPr>
          <p:cNvPicPr>
            <a:picLocks noChangeAspect="1"/>
          </p:cNvPicPr>
          <p:nvPr/>
        </p:nvPicPr>
        <p:blipFill>
          <a:blip r:embed="rId3"/>
          <a:srcRect b="19"/>
          <a:stretch/>
        </p:blipFill>
        <p:spPr>
          <a:xfrm>
            <a:off x="1201" y="12487"/>
            <a:ext cx="12191980" cy="6856718"/>
          </a:xfrm>
          <a:prstGeom prst="rect">
            <a:avLst/>
          </a:prstGeom>
        </p:spPr>
      </p:pic>
      <p:sp>
        <p:nvSpPr>
          <p:cNvPr id="18" name="TextBox 17">
            <a:extLst>
              <a:ext uri="{FF2B5EF4-FFF2-40B4-BE49-F238E27FC236}">
                <a16:creationId xmlns:a16="http://schemas.microsoft.com/office/drawing/2014/main" id="{7E325A06-F006-29D9-D4BC-795E6357A177}"/>
              </a:ext>
            </a:extLst>
          </p:cNvPr>
          <p:cNvSpPr txBox="1"/>
          <p:nvPr/>
        </p:nvSpPr>
        <p:spPr>
          <a:xfrm>
            <a:off x="4836695" y="2093604"/>
            <a:ext cx="7014410" cy="2862322"/>
          </a:xfrm>
          <a:prstGeom prst="rect">
            <a:avLst/>
          </a:prstGeom>
          <a:noFill/>
        </p:spPr>
        <p:txBody>
          <a:bodyPr wrap="square" lIns="91440" tIns="45720" rIns="91440" bIns="45720" anchor="t">
            <a:spAutoFit/>
          </a:bodyPr>
          <a:lstStyle/>
          <a:p>
            <a:pPr algn="ctr" defTabSz="914400">
              <a:defRPr/>
            </a:pPr>
            <a:endParaRPr lang="en-US" sz="3600" b="1" dirty="0">
              <a:solidFill>
                <a:schemeClr val="bg1">
                  <a:lumMod val="50000"/>
                </a:schemeClr>
              </a:solidFill>
              <a:latin typeface="Montserrat" panose="00000500000000000000" pitchFamily="2" charset="0"/>
            </a:endParaRPr>
          </a:p>
          <a:p>
            <a:pPr algn="ctr" defTabSz="914400">
              <a:defRPr/>
            </a:pPr>
            <a:r>
              <a:rPr lang="en-US" sz="4800" b="1" dirty="0">
                <a:solidFill>
                  <a:schemeClr val="bg1">
                    <a:lumMod val="50000"/>
                  </a:schemeClr>
                </a:solidFill>
                <a:latin typeface="Montserrat" panose="00000500000000000000" pitchFamily="2" charset="0"/>
              </a:rPr>
              <a:t>2050 Net Zero</a:t>
            </a:r>
            <a:br>
              <a:rPr lang="en-US" sz="4800" b="1" dirty="0">
                <a:solidFill>
                  <a:schemeClr val="bg1">
                    <a:lumMod val="50000"/>
                  </a:schemeClr>
                </a:solidFill>
                <a:latin typeface="Montserrat" panose="00000500000000000000" pitchFamily="2" charset="0"/>
              </a:rPr>
            </a:br>
            <a:r>
              <a:rPr lang="en-US" sz="4800" b="1" dirty="0">
                <a:solidFill>
                  <a:schemeClr val="bg1">
                    <a:lumMod val="50000"/>
                  </a:schemeClr>
                </a:solidFill>
                <a:latin typeface="Montserrat" panose="00000500000000000000" pitchFamily="2" charset="0"/>
              </a:rPr>
              <a:t>How we get there: Water</a:t>
            </a:r>
            <a:endParaRPr lang="en-GB" sz="48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DF1A78CC-3847-32FA-00CC-E3E5BBB141B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4">
            <a:extLst>
              <a:ext uri="{FF2B5EF4-FFF2-40B4-BE49-F238E27FC236}">
                <a16:creationId xmlns:a16="http://schemas.microsoft.com/office/drawing/2014/main" id="{67ED7F86-9992-8AC0-E70B-2CAC7364C4CB}"/>
              </a:ext>
            </a:extLst>
          </p:cNvPr>
          <p:cNvPicPr>
            <a:picLocks noChangeAspect="1"/>
          </p:cNvPicPr>
          <p:nvPr/>
        </p:nvPicPr>
        <p:blipFill>
          <a:blip r:embed="rId4"/>
          <a:stretch>
            <a:fillRect/>
          </a:stretch>
        </p:blipFill>
        <p:spPr>
          <a:xfrm>
            <a:off x="10344" y="-1"/>
            <a:ext cx="4152581" cy="4152581"/>
          </a:xfrm>
          <a:prstGeom prst="rect">
            <a:avLst/>
          </a:prstGeom>
        </p:spPr>
      </p:pic>
      <p:pic>
        <p:nvPicPr>
          <p:cNvPr id="11" name="Picture 10" descr="A red and white logo&#10;&#10;Description automatically generated">
            <a:extLst>
              <a:ext uri="{FF2B5EF4-FFF2-40B4-BE49-F238E27FC236}">
                <a16:creationId xmlns:a16="http://schemas.microsoft.com/office/drawing/2014/main" id="{1FAF3A1E-85DC-C56E-ECB2-A4D02049FBBA}"/>
              </a:ext>
            </a:extLst>
          </p:cNvPr>
          <p:cNvPicPr>
            <a:picLocks noChangeAspect="1"/>
          </p:cNvPicPr>
          <p:nvPr/>
        </p:nvPicPr>
        <p:blipFill>
          <a:blip r:embed="rId5"/>
          <a:stretch>
            <a:fillRect/>
          </a:stretch>
        </p:blipFill>
        <p:spPr>
          <a:xfrm>
            <a:off x="10345" y="5871900"/>
            <a:ext cx="2124371" cy="1009791"/>
          </a:xfrm>
          <a:prstGeom prst="rect">
            <a:avLst/>
          </a:prstGeom>
        </p:spPr>
      </p:pic>
    </p:spTree>
    <p:extLst>
      <p:ext uri="{BB962C8B-B14F-4D97-AF65-F5344CB8AC3E}">
        <p14:creationId xmlns:p14="http://schemas.microsoft.com/office/powerpoint/2010/main" val="1017112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BDE21-6C9D-A488-A764-BB8D9051B803}"/>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810A2F52-9B1C-CCB9-52C6-95B9690B1BBB}"/>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D1F7125D-312C-2D40-B4B2-0AA2A9DA49A8}"/>
              </a:ext>
            </a:extLst>
          </p:cNvPr>
          <p:cNvSpPr txBox="1"/>
          <p:nvPr/>
        </p:nvSpPr>
        <p:spPr>
          <a:xfrm>
            <a:off x="1022094" y="907653"/>
            <a:ext cx="10304205" cy="4893647"/>
          </a:xfrm>
          <a:prstGeom prst="rect">
            <a:avLst/>
          </a:prstGeom>
          <a:noFill/>
        </p:spPr>
        <p:txBody>
          <a:bodyPr wrap="square" lIns="91440" tIns="45720" rIns="91440" bIns="45720" anchor="t">
            <a:spAutoFit/>
          </a:bodyPr>
          <a:lstStyle/>
          <a:p>
            <a:pPr algn="ctr" defTabSz="914400">
              <a:defRPr/>
            </a:pPr>
            <a:endParaRPr lang="en-US" sz="2400" b="1" dirty="0">
              <a:solidFill>
                <a:schemeClr val="bg1">
                  <a:lumMod val="50000"/>
                </a:schemeClr>
              </a:solidFill>
              <a:latin typeface="Montserrat "/>
            </a:endParaRPr>
          </a:p>
          <a:p>
            <a:pPr algn="l" fontAlgn="base"/>
            <a:r>
              <a:rPr lang="en-GB" sz="2400" i="0" dirty="0">
                <a:solidFill>
                  <a:schemeClr val="bg1">
                    <a:lumMod val="50000"/>
                  </a:schemeClr>
                </a:solidFill>
                <a:effectLst/>
                <a:latin typeface="Open Sans" panose="020B0606030504020204" pitchFamily="34" charset="0"/>
              </a:rPr>
              <a:t>  </a:t>
            </a:r>
          </a:p>
          <a:p>
            <a:pPr algn="l" fontAlgn="base"/>
            <a:r>
              <a:rPr lang="en-GB" sz="2400" b="1" i="0" dirty="0">
                <a:solidFill>
                  <a:schemeClr val="bg1">
                    <a:lumMod val="50000"/>
                  </a:schemeClr>
                </a:solidFill>
                <a:effectLst/>
                <a:latin typeface="Monserrat"/>
              </a:rPr>
              <a:t>Chaired by Karma Loveday, </a:t>
            </a:r>
            <a:r>
              <a:rPr lang="en-GB" sz="2400" i="0" dirty="0">
                <a:solidFill>
                  <a:schemeClr val="bg1">
                    <a:lumMod val="50000"/>
                  </a:schemeClr>
                </a:solidFill>
                <a:effectLst/>
                <a:latin typeface="Monserrat"/>
              </a:rPr>
              <a:t>Founder &amp; Editor  at the Water Report.</a:t>
            </a:r>
          </a:p>
          <a:p>
            <a:pPr algn="l" fontAlgn="base"/>
            <a:endParaRPr lang="en-US" sz="2400" b="0" i="0" dirty="0">
              <a:solidFill>
                <a:srgbClr val="4A4A4A"/>
              </a:solidFill>
              <a:effectLst/>
              <a:latin typeface="Monserrat"/>
            </a:endParaRPr>
          </a:p>
          <a:p>
            <a:pPr algn="l" fontAlgn="base"/>
            <a:r>
              <a:rPr lang="en-US" sz="2400" b="0" i="0" dirty="0">
                <a:solidFill>
                  <a:schemeClr val="bg1">
                    <a:lumMod val="50000"/>
                  </a:schemeClr>
                </a:solidFill>
                <a:effectLst/>
                <a:latin typeface="Monserrat"/>
              </a:rPr>
              <a:t>Karma Loveday is founder and editor of The UK Water Report, </a:t>
            </a:r>
          </a:p>
          <a:p>
            <a:pPr algn="l" fontAlgn="base"/>
            <a:r>
              <a:rPr lang="en-US" sz="2400" b="0" i="0" dirty="0">
                <a:solidFill>
                  <a:schemeClr val="bg1">
                    <a:lumMod val="50000"/>
                  </a:schemeClr>
                </a:solidFill>
                <a:effectLst/>
                <a:latin typeface="Monserrat"/>
              </a:rPr>
              <a:t>an independent publication covering UK water sector policy, regulation,</a:t>
            </a:r>
          </a:p>
          <a:p>
            <a:pPr algn="l" fontAlgn="base"/>
            <a:r>
              <a:rPr lang="en-US" sz="2400" b="0" i="0" dirty="0">
                <a:solidFill>
                  <a:schemeClr val="bg1">
                    <a:lumMod val="50000"/>
                  </a:schemeClr>
                </a:solidFill>
                <a:effectLst/>
                <a:latin typeface="Monserrat"/>
              </a:rPr>
              <a:t>strategy and competition. Karma has 25 years of experience as a </a:t>
            </a:r>
          </a:p>
          <a:p>
            <a:pPr algn="l" fontAlgn="base"/>
            <a:r>
              <a:rPr lang="en-US" sz="2400" b="0" i="0" dirty="0">
                <a:solidFill>
                  <a:schemeClr val="bg1">
                    <a:lumMod val="50000"/>
                  </a:schemeClr>
                </a:solidFill>
                <a:effectLst/>
                <a:latin typeface="Monserrat"/>
              </a:rPr>
              <a:t>journalist covering regulated industries. Karma also works as water advisor to the Major Energy Users Council, a membership body for industrial and commercial water and energy customers.</a:t>
            </a:r>
          </a:p>
          <a:p>
            <a:pPr algn="l" fontAlgn="base"/>
            <a:endParaRPr lang="en-GB" sz="2400" i="0" dirty="0">
              <a:solidFill>
                <a:schemeClr val="bg1">
                  <a:lumMod val="50000"/>
                </a:schemeClr>
              </a:solidFill>
              <a:effectLst/>
              <a:latin typeface="Monserrat"/>
            </a:endParaRPr>
          </a:p>
          <a:p>
            <a:pPr algn="l" fontAlgn="base"/>
            <a:endParaRPr lang="en-GB" sz="2400" i="0" dirty="0">
              <a:solidFill>
                <a:schemeClr val="bg1">
                  <a:lumMod val="50000"/>
                </a:schemeClr>
              </a:solidFill>
              <a:effectLst/>
              <a:latin typeface="Montserrat "/>
            </a:endParaRPr>
          </a:p>
          <a:p>
            <a:pPr algn="ctr" defTabSz="914400">
              <a:defRPr/>
            </a:pPr>
            <a:endParaRPr lang="en-GB" sz="24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701D9C11-FE23-3D80-22A0-2890EF05345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a:extLst>
              <a:ext uri="{FF2B5EF4-FFF2-40B4-BE49-F238E27FC236}">
                <a16:creationId xmlns:a16="http://schemas.microsoft.com/office/drawing/2014/main" id="{422535E2-545B-B043-0AE9-6B304DE4CB8C}"/>
              </a:ext>
            </a:extLst>
          </p:cNvPr>
          <p:cNvPicPr>
            <a:picLocks noChangeAspect="1"/>
          </p:cNvPicPr>
          <p:nvPr/>
        </p:nvPicPr>
        <p:blipFill>
          <a:blip r:embed="rId4"/>
          <a:stretch>
            <a:fillRect/>
          </a:stretch>
        </p:blipFill>
        <p:spPr>
          <a:xfrm>
            <a:off x="-156862" y="-88365"/>
            <a:ext cx="1446653" cy="1446653"/>
          </a:xfrm>
          <a:prstGeom prst="rect">
            <a:avLst/>
          </a:prstGeom>
        </p:spPr>
      </p:pic>
      <p:pic>
        <p:nvPicPr>
          <p:cNvPr id="7" name="Picture 6" descr="A person with red hair and a polka dot shirt&#10;&#10;AI-generated content may be incorrect.">
            <a:extLst>
              <a:ext uri="{FF2B5EF4-FFF2-40B4-BE49-F238E27FC236}">
                <a16:creationId xmlns:a16="http://schemas.microsoft.com/office/drawing/2014/main" id="{4D237FEE-D613-EBED-D49A-1E7CAA90B890}"/>
              </a:ext>
            </a:extLst>
          </p:cNvPr>
          <p:cNvPicPr>
            <a:picLocks noChangeAspect="1"/>
          </p:cNvPicPr>
          <p:nvPr/>
        </p:nvPicPr>
        <p:blipFill>
          <a:blip r:embed="rId5"/>
          <a:stretch>
            <a:fillRect/>
          </a:stretch>
        </p:blipFill>
        <p:spPr>
          <a:xfrm>
            <a:off x="10192539" y="816077"/>
            <a:ext cx="1991309" cy="2270578"/>
          </a:xfrm>
          <a:prstGeom prst="rect">
            <a:avLst/>
          </a:prstGeom>
        </p:spPr>
      </p:pic>
    </p:spTree>
    <p:extLst>
      <p:ext uri="{BB962C8B-B14F-4D97-AF65-F5344CB8AC3E}">
        <p14:creationId xmlns:p14="http://schemas.microsoft.com/office/powerpoint/2010/main" val="3316250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8DCC0-7DD5-1395-8147-0E07CB6BAB56}"/>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8619A00D-8900-B0BD-77CF-8E2DAE9C0875}"/>
              </a:ext>
            </a:extLst>
          </p:cNvPr>
          <p:cNvPicPr>
            <a:picLocks noChangeAspect="1"/>
          </p:cNvPicPr>
          <p:nvPr/>
        </p:nvPicPr>
        <p:blipFill>
          <a:blip r:embed="rId3"/>
          <a:srcRect b="19"/>
          <a:stretch/>
        </p:blipFill>
        <p:spPr>
          <a:xfrm>
            <a:off x="-78431" y="-82669"/>
            <a:ext cx="12348862" cy="6946365"/>
          </a:xfrm>
          <a:prstGeom prst="rect">
            <a:avLst/>
          </a:prstGeom>
        </p:spPr>
      </p:pic>
      <p:sp>
        <p:nvSpPr>
          <p:cNvPr id="18" name="TextBox 17">
            <a:extLst>
              <a:ext uri="{FF2B5EF4-FFF2-40B4-BE49-F238E27FC236}">
                <a16:creationId xmlns:a16="http://schemas.microsoft.com/office/drawing/2014/main" id="{99D24EBE-EAF7-6FFC-C684-8F8D09776601}"/>
              </a:ext>
            </a:extLst>
          </p:cNvPr>
          <p:cNvSpPr txBox="1"/>
          <p:nvPr/>
        </p:nvSpPr>
        <p:spPr>
          <a:xfrm>
            <a:off x="176982" y="253526"/>
            <a:ext cx="11495446" cy="6637715"/>
          </a:xfrm>
          <a:prstGeom prst="rect">
            <a:avLst/>
          </a:prstGeom>
          <a:noFill/>
        </p:spPr>
        <p:txBody>
          <a:bodyPr wrap="square" lIns="91440" tIns="45720" rIns="91440" bIns="45720" anchor="t">
            <a:spAutoFit/>
          </a:bodyPr>
          <a:lstStyle/>
          <a:p>
            <a:pPr algn="ctr" defTabSz="914400">
              <a:defRPr/>
            </a:pPr>
            <a:endParaRPr lang="en-US" sz="2400" b="1" dirty="0">
              <a:solidFill>
                <a:schemeClr val="bg1">
                  <a:lumMod val="50000"/>
                </a:schemeClr>
              </a:solidFill>
              <a:latin typeface="Montserrat "/>
            </a:endParaRPr>
          </a:p>
          <a:p>
            <a:pPr algn="l" fontAlgn="base"/>
            <a:r>
              <a:rPr lang="en-GB" sz="2400" i="0" dirty="0">
                <a:solidFill>
                  <a:schemeClr val="bg1">
                    <a:lumMod val="50000"/>
                  </a:schemeClr>
                </a:solidFill>
                <a:effectLst/>
                <a:latin typeface="Open Sans" panose="020B0606030504020204" pitchFamily="34" charset="0"/>
              </a:rPr>
              <a:t>     </a:t>
            </a:r>
            <a:endParaRPr lang="en-GB" sz="2400" b="1" i="0" dirty="0">
              <a:solidFill>
                <a:schemeClr val="bg1">
                  <a:lumMod val="50000"/>
                </a:schemeClr>
              </a:solidFill>
              <a:effectLst/>
              <a:latin typeface="Montserrat "/>
            </a:endParaRPr>
          </a:p>
          <a:p>
            <a:pPr algn="l" fontAlgn="base">
              <a:lnSpc>
                <a:spcPts val="1950"/>
              </a:lnSpc>
            </a:pPr>
            <a:r>
              <a:rPr lang="en-GB" sz="2400" b="1" i="0" dirty="0">
                <a:solidFill>
                  <a:schemeClr val="bg1">
                    <a:lumMod val="50000"/>
                  </a:schemeClr>
                </a:solidFill>
                <a:effectLst/>
                <a:latin typeface="Montserrat "/>
              </a:rPr>
              <a:t>               Sarah McMath, WUN Director &amp; CEO of MOSL</a:t>
            </a:r>
            <a:r>
              <a:rPr lang="en-GB" sz="2400" i="0" dirty="0">
                <a:solidFill>
                  <a:schemeClr val="bg1">
                    <a:lumMod val="50000"/>
                  </a:schemeClr>
                </a:solidFill>
                <a:effectLst/>
                <a:latin typeface="Montserrat "/>
              </a:rPr>
              <a:t>.</a:t>
            </a:r>
          </a:p>
          <a:p>
            <a:pPr algn="l" fontAlgn="base">
              <a:lnSpc>
                <a:spcPts val="1950"/>
              </a:lnSpc>
            </a:pPr>
            <a:endParaRPr lang="en-GB" sz="2400" i="0" dirty="0">
              <a:solidFill>
                <a:schemeClr val="bg1">
                  <a:lumMod val="50000"/>
                </a:schemeClr>
              </a:solidFill>
              <a:effectLst/>
              <a:latin typeface="Montserrat "/>
            </a:endParaRPr>
          </a:p>
          <a:p>
            <a:pPr algn="l" fontAlgn="base"/>
            <a:r>
              <a:rPr lang="en-US" sz="1600" i="0" dirty="0">
                <a:solidFill>
                  <a:schemeClr val="bg1">
                    <a:lumMod val="50000"/>
                  </a:schemeClr>
                </a:solidFill>
                <a:effectLst/>
                <a:latin typeface="Montserrat "/>
              </a:rPr>
              <a:t>Sarah became Chief Executive of MOSL, the market operator for the non-household </a:t>
            </a:r>
          </a:p>
          <a:p>
            <a:pPr algn="l" fontAlgn="base"/>
            <a:r>
              <a:rPr lang="en-US" sz="1600" i="0" dirty="0">
                <a:solidFill>
                  <a:schemeClr val="bg1">
                    <a:lumMod val="50000"/>
                  </a:schemeClr>
                </a:solidFill>
                <a:effectLst/>
                <a:latin typeface="Montserrat "/>
              </a:rPr>
              <a:t>water retail market in June 2019. Her focus is on driving collaboration to ensure that the </a:t>
            </a:r>
          </a:p>
          <a:p>
            <a:pPr algn="l" fontAlgn="base"/>
            <a:r>
              <a:rPr lang="en-US" sz="1600" i="0" dirty="0">
                <a:solidFill>
                  <a:schemeClr val="bg1">
                    <a:lumMod val="50000"/>
                  </a:schemeClr>
                </a:solidFill>
                <a:effectLst/>
                <a:latin typeface="Montserrat "/>
              </a:rPr>
              <a:t>water market delivers on its commitments to customers and uses its position of </a:t>
            </a:r>
          </a:p>
          <a:p>
            <a:pPr algn="l" fontAlgn="base"/>
            <a:r>
              <a:rPr lang="en-US" sz="1600" i="0" dirty="0">
                <a:solidFill>
                  <a:schemeClr val="bg1">
                    <a:lumMod val="50000"/>
                  </a:schemeClr>
                </a:solidFill>
                <a:effectLst/>
                <a:latin typeface="Montserrat "/>
              </a:rPr>
              <a:t>independence to advance simple and effective water markets for the benefit of business customers and the environment. MOSL is an inclusive workplace, with a focus on ensuring that all members of the team can be their authentic selves at work.</a:t>
            </a:r>
          </a:p>
          <a:p>
            <a:pPr algn="l" fontAlgn="base">
              <a:buFont typeface="Arial" panose="020B0604020202020204" pitchFamily="34" charset="0"/>
              <a:buChar char="•"/>
            </a:pPr>
            <a:endParaRPr lang="en-US" sz="1600" i="0" dirty="0">
              <a:solidFill>
                <a:schemeClr val="bg1">
                  <a:lumMod val="50000"/>
                </a:schemeClr>
              </a:solidFill>
              <a:effectLst/>
              <a:latin typeface="Montserrat "/>
            </a:endParaRPr>
          </a:p>
          <a:p>
            <a:pPr algn="l" fontAlgn="base"/>
            <a:r>
              <a:rPr lang="en-US" sz="1600" i="0" dirty="0">
                <a:solidFill>
                  <a:schemeClr val="bg1">
                    <a:lumMod val="50000"/>
                  </a:schemeClr>
                </a:solidFill>
                <a:effectLst/>
                <a:latin typeface="Montserrat "/>
              </a:rPr>
              <a:t>With a doctorate in Environmental Engineering, Sarah worked for Thames Water for 24 years in a wide variety of roles, leading teams of up to 3,000 people in both technical and operational areas. After eight years leading Asset Management functions, Sarah led the development of the company’s Business Plan. Sarah was then Head of Strategy, developing the corporate strategy for the board of Thames Water. Sarah was also responsible for the programme management of the preparations for the opening of the non-household market in April 2017. Sarah joined the executive team at Thames Water in April 2017, as Managing Director of Water, with executive accountability for the treatment and delivery of clean, safe drinking water to over nine million customers in London and the Thames Valley. Sarah is also a non-executive director at </a:t>
            </a:r>
            <a:r>
              <a:rPr lang="en-US" sz="1600" i="0" dirty="0" err="1">
                <a:solidFill>
                  <a:schemeClr val="bg1">
                    <a:lumMod val="50000"/>
                  </a:schemeClr>
                </a:solidFill>
                <a:effectLst/>
                <a:latin typeface="Montserrat "/>
              </a:rPr>
              <a:t>Stonbury</a:t>
            </a:r>
            <a:r>
              <a:rPr lang="en-US" sz="1600" i="0" dirty="0">
                <a:solidFill>
                  <a:schemeClr val="bg1">
                    <a:lumMod val="50000"/>
                  </a:schemeClr>
                </a:solidFill>
                <a:effectLst/>
                <a:latin typeface="Montserrat "/>
              </a:rPr>
              <a:t> Limited and Advisor to </a:t>
            </a:r>
            <a:r>
              <a:rPr lang="en-US" sz="1600" i="0" dirty="0" err="1">
                <a:solidFill>
                  <a:schemeClr val="bg1">
                    <a:lumMod val="50000"/>
                  </a:schemeClr>
                </a:solidFill>
                <a:effectLst/>
                <a:latin typeface="Montserrat "/>
              </a:rPr>
              <a:t>MadeTech</a:t>
            </a:r>
            <a:r>
              <a:rPr lang="en-US" sz="1600" i="0" dirty="0">
                <a:solidFill>
                  <a:schemeClr val="bg1">
                    <a:lumMod val="50000"/>
                  </a:schemeClr>
                </a:solidFill>
                <a:effectLst/>
                <a:latin typeface="Montserrat "/>
              </a:rPr>
              <a:t>.</a:t>
            </a:r>
          </a:p>
          <a:p>
            <a:pPr algn="l" fontAlgn="base">
              <a:buFont typeface="Arial" panose="020B0604020202020204" pitchFamily="34" charset="0"/>
              <a:buChar char="•"/>
            </a:pPr>
            <a:endParaRPr lang="en-US" sz="1600" i="0" dirty="0">
              <a:solidFill>
                <a:schemeClr val="bg1">
                  <a:lumMod val="50000"/>
                </a:schemeClr>
              </a:solidFill>
              <a:effectLst/>
              <a:latin typeface="Montserrat "/>
            </a:endParaRPr>
          </a:p>
          <a:p>
            <a:pPr algn="l" fontAlgn="base"/>
            <a:r>
              <a:rPr lang="en-US" sz="1600" i="0" dirty="0">
                <a:solidFill>
                  <a:schemeClr val="bg1">
                    <a:lumMod val="50000"/>
                  </a:schemeClr>
                </a:solidFill>
                <a:effectLst/>
                <a:latin typeface="Montserrat "/>
              </a:rPr>
              <a:t>Sarah joined the WUN board in 2022 &amp; is married, with two children at University. Outside of work Sarah enjoys cooking, reading and walking.</a:t>
            </a:r>
            <a:endParaRPr lang="en-GB" sz="1600" i="0" dirty="0">
              <a:solidFill>
                <a:schemeClr val="bg1">
                  <a:lumMod val="50000"/>
                </a:schemeClr>
              </a:solidFill>
              <a:effectLst/>
              <a:latin typeface="Montserrat "/>
            </a:endParaRPr>
          </a:p>
          <a:p>
            <a:pPr algn="l" fontAlgn="base">
              <a:buFont typeface="Arial" panose="020B0604020202020204" pitchFamily="34" charset="0"/>
              <a:buChar char="•"/>
            </a:pPr>
            <a:endParaRPr lang="en-GB" sz="1600" b="1" dirty="0">
              <a:solidFill>
                <a:schemeClr val="bg1">
                  <a:lumMod val="50000"/>
                </a:schemeClr>
              </a:solidFill>
              <a:latin typeface="Montserrat "/>
            </a:endParaRPr>
          </a:p>
          <a:p>
            <a:pPr algn="l" fontAlgn="base">
              <a:buFont typeface="Arial" panose="020B0604020202020204" pitchFamily="34" charset="0"/>
              <a:buChar char="•"/>
            </a:pPr>
            <a:endParaRPr lang="en-GB" sz="24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EC3BA5E5-5C62-5928-23FE-273EF1683B0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a:extLst>
              <a:ext uri="{FF2B5EF4-FFF2-40B4-BE49-F238E27FC236}">
                <a16:creationId xmlns:a16="http://schemas.microsoft.com/office/drawing/2014/main" id="{8E25A8E7-D096-0EC1-0702-1176E76EB8B5}"/>
              </a:ext>
            </a:extLst>
          </p:cNvPr>
          <p:cNvPicPr>
            <a:picLocks noChangeAspect="1"/>
          </p:cNvPicPr>
          <p:nvPr/>
        </p:nvPicPr>
        <p:blipFill>
          <a:blip r:embed="rId4"/>
          <a:stretch>
            <a:fillRect/>
          </a:stretch>
        </p:blipFill>
        <p:spPr>
          <a:xfrm>
            <a:off x="-78431" y="-82669"/>
            <a:ext cx="1446653" cy="1446653"/>
          </a:xfrm>
          <a:prstGeom prst="rect">
            <a:avLst/>
          </a:prstGeom>
        </p:spPr>
      </p:pic>
      <p:pic>
        <p:nvPicPr>
          <p:cNvPr id="5" name="Picture 4" descr="A person in a blue shirt&#10;&#10;AI-generated content may be incorrect.">
            <a:extLst>
              <a:ext uri="{FF2B5EF4-FFF2-40B4-BE49-F238E27FC236}">
                <a16:creationId xmlns:a16="http://schemas.microsoft.com/office/drawing/2014/main" id="{42B0EBB4-2189-15F6-B81C-7FA20B89050D}"/>
              </a:ext>
            </a:extLst>
          </p:cNvPr>
          <p:cNvPicPr>
            <a:picLocks noChangeAspect="1"/>
          </p:cNvPicPr>
          <p:nvPr/>
        </p:nvPicPr>
        <p:blipFill>
          <a:blip r:embed="rId5"/>
          <a:stretch>
            <a:fillRect/>
          </a:stretch>
        </p:blipFill>
        <p:spPr>
          <a:xfrm>
            <a:off x="9456448" y="800219"/>
            <a:ext cx="2735552" cy="1538748"/>
          </a:xfrm>
          <a:prstGeom prst="rect">
            <a:avLst/>
          </a:prstGeom>
        </p:spPr>
      </p:pic>
    </p:spTree>
    <p:extLst>
      <p:ext uri="{BB962C8B-B14F-4D97-AF65-F5344CB8AC3E}">
        <p14:creationId xmlns:p14="http://schemas.microsoft.com/office/powerpoint/2010/main" val="10985451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26221-059A-80D7-D6E5-497F91809810}"/>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863B39CB-306B-2012-FC35-A300C0FF56BF}"/>
              </a:ext>
            </a:extLst>
          </p:cNvPr>
          <p:cNvPicPr>
            <a:picLocks noChangeAspect="1"/>
          </p:cNvPicPr>
          <p:nvPr/>
        </p:nvPicPr>
        <p:blipFill>
          <a:blip r:embed="rId3"/>
          <a:srcRect b="19"/>
          <a:stretch/>
        </p:blipFill>
        <p:spPr>
          <a:xfrm>
            <a:off x="-1022" y="12326"/>
            <a:ext cx="12191980" cy="6856718"/>
          </a:xfrm>
          <a:prstGeom prst="rect">
            <a:avLst/>
          </a:prstGeom>
        </p:spPr>
      </p:pic>
      <p:sp>
        <p:nvSpPr>
          <p:cNvPr id="18" name="TextBox 17">
            <a:extLst>
              <a:ext uri="{FF2B5EF4-FFF2-40B4-BE49-F238E27FC236}">
                <a16:creationId xmlns:a16="http://schemas.microsoft.com/office/drawing/2014/main" id="{9550BD0F-94C5-22D3-0E8D-E0536F550689}"/>
              </a:ext>
            </a:extLst>
          </p:cNvPr>
          <p:cNvSpPr txBox="1"/>
          <p:nvPr/>
        </p:nvSpPr>
        <p:spPr>
          <a:xfrm>
            <a:off x="2447743" y="1746059"/>
            <a:ext cx="7296513" cy="1200329"/>
          </a:xfrm>
          <a:prstGeom prst="rect">
            <a:avLst/>
          </a:prstGeom>
          <a:noFill/>
        </p:spPr>
        <p:txBody>
          <a:bodyPr wrap="square" lIns="91440" tIns="45720" rIns="91440" bIns="45720" anchor="t">
            <a:spAutoFit/>
          </a:bodyPr>
          <a:lstStyle/>
          <a:p>
            <a:pPr algn="ctr" defTabSz="914400">
              <a:defRPr/>
            </a:pPr>
            <a:r>
              <a:rPr lang="en-GB" sz="3600" b="1" dirty="0">
                <a:solidFill>
                  <a:schemeClr val="bg1">
                    <a:lumMod val="50000"/>
                  </a:schemeClr>
                </a:solidFill>
                <a:latin typeface="Montserrat" panose="00000500000000000000" pitchFamily="2" charset="0"/>
              </a:rPr>
              <a:t>Karen Anderson</a:t>
            </a:r>
          </a:p>
          <a:p>
            <a:pPr algn="ctr" defTabSz="914400">
              <a:defRPr/>
            </a:pPr>
            <a:r>
              <a:rPr lang="en-GB" sz="3600" b="1" dirty="0">
                <a:solidFill>
                  <a:schemeClr val="bg1">
                    <a:lumMod val="50000"/>
                  </a:schemeClr>
                </a:solidFill>
                <a:latin typeface="Montserrat" panose="00000500000000000000" pitchFamily="2" charset="0"/>
              </a:rPr>
              <a:t>WUN Development Manager</a:t>
            </a:r>
            <a:r>
              <a:rPr lang="en-GB" sz="3600" b="1" dirty="0">
                <a:solidFill>
                  <a:schemeClr val="bg1">
                    <a:lumMod val="50000"/>
                  </a:schemeClr>
                </a:solidFill>
                <a:highlight>
                  <a:srgbClr val="FFFF00"/>
                </a:highlight>
                <a:latin typeface="Montserrat" panose="00000500000000000000" pitchFamily="2" charset="0"/>
              </a:rPr>
              <a:t> </a:t>
            </a:r>
          </a:p>
        </p:txBody>
      </p:sp>
      <p:sp>
        <p:nvSpPr>
          <p:cNvPr id="3" name="Rectangle 1">
            <a:extLst>
              <a:ext uri="{FF2B5EF4-FFF2-40B4-BE49-F238E27FC236}">
                <a16:creationId xmlns:a16="http://schemas.microsoft.com/office/drawing/2014/main" id="{24FD5354-CBA3-8B93-5344-C940D48027F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4" descr="A person smiling in a pink shirt&#10;&#10;Description automatically generated">
            <a:extLst>
              <a:ext uri="{FF2B5EF4-FFF2-40B4-BE49-F238E27FC236}">
                <a16:creationId xmlns:a16="http://schemas.microsoft.com/office/drawing/2014/main" id="{E1BA8908-A5C1-D72F-81EF-0EE9BC89D8EB}"/>
              </a:ext>
            </a:extLst>
          </p:cNvPr>
          <p:cNvPicPr>
            <a:picLocks noChangeAspect="1"/>
          </p:cNvPicPr>
          <p:nvPr/>
        </p:nvPicPr>
        <p:blipFill>
          <a:blip r:embed="rId4"/>
          <a:stretch>
            <a:fillRect/>
          </a:stretch>
        </p:blipFill>
        <p:spPr>
          <a:xfrm>
            <a:off x="4982862" y="3291185"/>
            <a:ext cx="1905000" cy="2343150"/>
          </a:xfrm>
          <a:prstGeom prst="rect">
            <a:avLst/>
          </a:prstGeom>
        </p:spPr>
      </p:pic>
      <p:pic>
        <p:nvPicPr>
          <p:cNvPr id="2" name="Picture 1">
            <a:extLst>
              <a:ext uri="{FF2B5EF4-FFF2-40B4-BE49-F238E27FC236}">
                <a16:creationId xmlns:a16="http://schemas.microsoft.com/office/drawing/2014/main" id="{E442C8E0-7DC5-D8EA-A185-940756EDD410}"/>
              </a:ext>
            </a:extLst>
          </p:cNvPr>
          <p:cNvPicPr>
            <a:picLocks noChangeAspect="1"/>
          </p:cNvPicPr>
          <p:nvPr/>
        </p:nvPicPr>
        <p:blipFill>
          <a:blip r:embed="rId5"/>
          <a:stretch>
            <a:fillRect/>
          </a:stretch>
        </p:blipFill>
        <p:spPr>
          <a:xfrm>
            <a:off x="0" y="-12487"/>
            <a:ext cx="2128252" cy="2128252"/>
          </a:xfrm>
          <a:prstGeom prst="rect">
            <a:avLst/>
          </a:prstGeom>
        </p:spPr>
      </p:pic>
      <p:pic>
        <p:nvPicPr>
          <p:cNvPr id="6" name="Picture 5">
            <a:extLst>
              <a:ext uri="{FF2B5EF4-FFF2-40B4-BE49-F238E27FC236}">
                <a16:creationId xmlns:a16="http://schemas.microsoft.com/office/drawing/2014/main" id="{BAAAD393-F221-45C9-9305-94552C75C848}"/>
              </a:ext>
            </a:extLst>
          </p:cNvPr>
          <p:cNvPicPr>
            <a:picLocks noChangeAspect="1"/>
          </p:cNvPicPr>
          <p:nvPr/>
        </p:nvPicPr>
        <p:blipFill>
          <a:blip r:embed="rId6"/>
          <a:stretch>
            <a:fillRect/>
          </a:stretch>
        </p:blipFill>
        <p:spPr>
          <a:xfrm>
            <a:off x="10064312" y="4766169"/>
            <a:ext cx="2127688" cy="2127688"/>
          </a:xfrm>
          <a:prstGeom prst="rect">
            <a:avLst/>
          </a:prstGeom>
        </p:spPr>
      </p:pic>
      <p:pic>
        <p:nvPicPr>
          <p:cNvPr id="9" name="Picture 8">
            <a:extLst>
              <a:ext uri="{FF2B5EF4-FFF2-40B4-BE49-F238E27FC236}">
                <a16:creationId xmlns:a16="http://schemas.microsoft.com/office/drawing/2014/main" id="{BC057458-CB47-A684-0316-2C243767DAA5}"/>
              </a:ext>
            </a:extLst>
          </p:cNvPr>
          <p:cNvPicPr>
            <a:picLocks noChangeAspect="1"/>
          </p:cNvPicPr>
          <p:nvPr/>
        </p:nvPicPr>
        <p:blipFill>
          <a:blip r:embed="rId7"/>
          <a:stretch>
            <a:fillRect/>
          </a:stretch>
        </p:blipFill>
        <p:spPr>
          <a:xfrm>
            <a:off x="-2556" y="5854077"/>
            <a:ext cx="2121592" cy="1012024"/>
          </a:xfrm>
          <a:prstGeom prst="rect">
            <a:avLst/>
          </a:prstGeom>
        </p:spPr>
      </p:pic>
    </p:spTree>
    <p:extLst>
      <p:ext uri="{BB962C8B-B14F-4D97-AF65-F5344CB8AC3E}">
        <p14:creationId xmlns:p14="http://schemas.microsoft.com/office/powerpoint/2010/main" val="21972692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3F4DB-8EAC-C0BF-808F-157C87994E2B}"/>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462D6C10-D8BE-1852-B3D3-97DAAA41104C}"/>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9F597968-C429-C347-8280-24C5E8CE5F15}"/>
              </a:ext>
            </a:extLst>
          </p:cNvPr>
          <p:cNvSpPr txBox="1"/>
          <p:nvPr/>
        </p:nvSpPr>
        <p:spPr>
          <a:xfrm>
            <a:off x="257631" y="614828"/>
            <a:ext cx="11011667" cy="5539978"/>
          </a:xfrm>
          <a:prstGeom prst="rect">
            <a:avLst/>
          </a:prstGeom>
          <a:noFill/>
        </p:spPr>
        <p:txBody>
          <a:bodyPr wrap="square" lIns="91440" tIns="45720" rIns="91440" bIns="45720" anchor="t">
            <a:spAutoFit/>
          </a:bodyPr>
          <a:lstStyle/>
          <a:p>
            <a:pPr algn="ctr" defTabSz="914400">
              <a:defRPr/>
            </a:pPr>
            <a:endParaRPr lang="en-US" sz="2400" b="1" dirty="0">
              <a:solidFill>
                <a:schemeClr val="bg1">
                  <a:lumMod val="50000"/>
                </a:schemeClr>
              </a:solidFill>
              <a:latin typeface="Montserrat "/>
            </a:endParaRPr>
          </a:p>
          <a:p>
            <a:pPr algn="l" fontAlgn="base"/>
            <a:r>
              <a:rPr lang="en-GB" sz="2400" i="0" dirty="0">
                <a:solidFill>
                  <a:schemeClr val="bg1">
                    <a:lumMod val="50000"/>
                  </a:schemeClr>
                </a:solidFill>
                <a:effectLst/>
                <a:latin typeface="Open Sans" panose="020B0606030504020204" pitchFamily="34" charset="0"/>
              </a:rPr>
              <a:t>     </a:t>
            </a:r>
            <a:endParaRPr lang="en-GB" sz="2400" i="0" dirty="0">
              <a:solidFill>
                <a:schemeClr val="bg1">
                  <a:lumMod val="50000"/>
                </a:schemeClr>
              </a:solidFill>
              <a:effectLst/>
              <a:latin typeface="Montserrat "/>
            </a:endParaRPr>
          </a:p>
          <a:p>
            <a:pPr algn="l" fontAlgn="base"/>
            <a:r>
              <a:rPr lang="en-GB" sz="2400" b="1" i="0" dirty="0">
                <a:solidFill>
                  <a:schemeClr val="bg1">
                    <a:lumMod val="50000"/>
                  </a:schemeClr>
                </a:solidFill>
                <a:effectLst/>
                <a:latin typeface="Montserrat "/>
              </a:rPr>
              <a:t>Dr Katherine Ibbotson</a:t>
            </a:r>
            <a:r>
              <a:rPr lang="en-GB" sz="2400" i="0" dirty="0">
                <a:solidFill>
                  <a:schemeClr val="bg1">
                    <a:lumMod val="50000"/>
                  </a:schemeClr>
                </a:solidFill>
                <a:effectLst/>
                <a:latin typeface="Montserrat "/>
              </a:rPr>
              <a:t>, Director, Transformation Advisory,</a:t>
            </a:r>
          </a:p>
          <a:p>
            <a:pPr algn="l" fontAlgn="base"/>
            <a:r>
              <a:rPr lang="en-GB" sz="2400" i="0" dirty="0">
                <a:solidFill>
                  <a:schemeClr val="bg1">
                    <a:lumMod val="50000"/>
                  </a:schemeClr>
                </a:solidFill>
                <a:effectLst/>
                <a:latin typeface="Montserrat "/>
              </a:rPr>
              <a:t> Sustainable Change, WSP.</a:t>
            </a:r>
          </a:p>
          <a:p>
            <a:pPr algn="l" fontAlgn="base"/>
            <a:endParaRPr lang="en-GB" sz="2400" dirty="0">
              <a:solidFill>
                <a:schemeClr val="bg1">
                  <a:lumMod val="50000"/>
                </a:schemeClr>
              </a:solidFill>
              <a:latin typeface="Montserrat "/>
            </a:endParaRPr>
          </a:p>
          <a:p>
            <a:pPr algn="l" fontAlgn="base"/>
            <a:r>
              <a:rPr lang="en-US" i="0" dirty="0">
                <a:solidFill>
                  <a:schemeClr val="bg1">
                    <a:lumMod val="50000"/>
                  </a:schemeClr>
                </a:solidFill>
                <a:effectLst/>
                <a:latin typeface="Montserrat "/>
              </a:rPr>
              <a:t>With over 20 years’ experience in water sector and wider industry, as a Director in WSP,</a:t>
            </a:r>
            <a:endParaRPr lang="en-US" dirty="0">
              <a:solidFill>
                <a:schemeClr val="bg1">
                  <a:lumMod val="50000"/>
                </a:schemeClr>
              </a:solidFill>
              <a:latin typeface="Montserrat "/>
            </a:endParaRPr>
          </a:p>
          <a:p>
            <a:pPr algn="l" fontAlgn="base"/>
            <a:r>
              <a:rPr lang="en-US" i="0" dirty="0">
                <a:solidFill>
                  <a:schemeClr val="bg1">
                    <a:lumMod val="50000"/>
                  </a:schemeClr>
                </a:solidFill>
                <a:effectLst/>
                <a:latin typeface="Montserrat "/>
              </a:rPr>
              <a:t>Kat is bringing together WSPs services as a trusted advisor, focusing on Sustainability, Net Zero, </a:t>
            </a:r>
            <a:r>
              <a:rPr lang="en-US" i="0" dirty="0" err="1">
                <a:solidFill>
                  <a:schemeClr val="bg1">
                    <a:lumMod val="50000"/>
                  </a:schemeClr>
                </a:solidFill>
                <a:effectLst/>
                <a:latin typeface="Montserrat "/>
              </a:rPr>
              <a:t>Organisation</a:t>
            </a:r>
            <a:r>
              <a:rPr lang="en-US" i="0" dirty="0">
                <a:solidFill>
                  <a:schemeClr val="bg1">
                    <a:lumMod val="50000"/>
                  </a:schemeClr>
                </a:solidFill>
                <a:effectLst/>
                <a:latin typeface="Montserrat "/>
              </a:rPr>
              <a:t> and People change. Kat’s leadership and experience is in taking a holistic approach to complex systems, bridging the gap between policy, and embedding practical action. Taking forward sustainable change services within infrastructure, facilitating and enabling the connections across sectors and technical disciplines. </a:t>
            </a:r>
          </a:p>
          <a:p>
            <a:pPr algn="l" fontAlgn="base"/>
            <a:endParaRPr lang="en-US" i="0" dirty="0">
              <a:solidFill>
                <a:schemeClr val="bg1">
                  <a:lumMod val="50000"/>
                </a:schemeClr>
              </a:solidFill>
              <a:effectLst/>
              <a:latin typeface="Montserrat "/>
            </a:endParaRPr>
          </a:p>
          <a:p>
            <a:pPr algn="l" fontAlgn="base"/>
            <a:r>
              <a:rPr lang="en-US" i="0" dirty="0">
                <a:solidFill>
                  <a:schemeClr val="bg1">
                    <a:lumMod val="50000"/>
                  </a:schemeClr>
                </a:solidFill>
                <a:effectLst/>
                <a:latin typeface="Montserrat "/>
              </a:rPr>
              <a:t>Having worked within the water Public Sector for over 17 years, Kat has supported clients across several sectors, delivering a variety of services from: Infrastructure Resilience and Net Zero transformation, through to people and process change at an asset, network, and system level. Ensuring a whole life approach, governance, continuous improvement, and review are driving an evidence-based approach to influence and shape future policy. Kat’s experience is supported by a broad skill set in programme, project management and commercial services.</a:t>
            </a:r>
            <a:endParaRPr lang="en-GB" i="0" dirty="0">
              <a:solidFill>
                <a:schemeClr val="bg1">
                  <a:lumMod val="50000"/>
                </a:schemeClr>
              </a:solidFill>
              <a:effectLst/>
              <a:latin typeface="Montserrat "/>
            </a:endParaRPr>
          </a:p>
        </p:txBody>
      </p:sp>
      <p:sp>
        <p:nvSpPr>
          <p:cNvPr id="3" name="Rectangle 1">
            <a:extLst>
              <a:ext uri="{FF2B5EF4-FFF2-40B4-BE49-F238E27FC236}">
                <a16:creationId xmlns:a16="http://schemas.microsoft.com/office/drawing/2014/main" id="{31808824-11A8-913F-F35D-BCFA5003FE6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a:extLst>
              <a:ext uri="{FF2B5EF4-FFF2-40B4-BE49-F238E27FC236}">
                <a16:creationId xmlns:a16="http://schemas.microsoft.com/office/drawing/2014/main" id="{267A7299-E8E7-C3FD-F4FC-59EB1E2D8918}"/>
              </a:ext>
            </a:extLst>
          </p:cNvPr>
          <p:cNvPicPr>
            <a:picLocks noChangeAspect="1"/>
          </p:cNvPicPr>
          <p:nvPr/>
        </p:nvPicPr>
        <p:blipFill>
          <a:blip r:embed="rId4"/>
          <a:stretch>
            <a:fillRect/>
          </a:stretch>
        </p:blipFill>
        <p:spPr>
          <a:xfrm>
            <a:off x="-156862" y="-88365"/>
            <a:ext cx="1446653" cy="1446653"/>
          </a:xfrm>
          <a:prstGeom prst="rect">
            <a:avLst/>
          </a:prstGeom>
        </p:spPr>
      </p:pic>
      <p:pic>
        <p:nvPicPr>
          <p:cNvPr id="2" name="Picture 1">
            <a:extLst>
              <a:ext uri="{FF2B5EF4-FFF2-40B4-BE49-F238E27FC236}">
                <a16:creationId xmlns:a16="http://schemas.microsoft.com/office/drawing/2014/main" id="{9C373EFD-9EEF-07AF-09CE-73BB45E9F389}"/>
              </a:ext>
            </a:extLst>
          </p:cNvPr>
          <p:cNvPicPr>
            <a:picLocks noChangeAspect="1"/>
          </p:cNvPicPr>
          <p:nvPr/>
        </p:nvPicPr>
        <p:blipFill>
          <a:blip r:embed="rId5"/>
          <a:stretch>
            <a:fillRect/>
          </a:stretch>
        </p:blipFill>
        <p:spPr>
          <a:xfrm>
            <a:off x="10326462" y="897821"/>
            <a:ext cx="1865538" cy="1828959"/>
          </a:xfrm>
          <a:prstGeom prst="rect">
            <a:avLst/>
          </a:prstGeom>
        </p:spPr>
      </p:pic>
    </p:spTree>
    <p:extLst>
      <p:ext uri="{BB962C8B-B14F-4D97-AF65-F5344CB8AC3E}">
        <p14:creationId xmlns:p14="http://schemas.microsoft.com/office/powerpoint/2010/main" val="958044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2C222-0BD8-4DBC-1300-1BA5E9533A26}"/>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A81A1F03-01D8-F28C-1A69-1BBE768AB175}"/>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83FD30B6-6E69-619C-862A-C2679C249D99}"/>
              </a:ext>
            </a:extLst>
          </p:cNvPr>
          <p:cNvSpPr txBox="1"/>
          <p:nvPr/>
        </p:nvSpPr>
        <p:spPr>
          <a:xfrm>
            <a:off x="1022094" y="907653"/>
            <a:ext cx="10304205" cy="5592941"/>
          </a:xfrm>
          <a:prstGeom prst="rect">
            <a:avLst/>
          </a:prstGeom>
          <a:noFill/>
        </p:spPr>
        <p:txBody>
          <a:bodyPr wrap="square" lIns="91440" tIns="45720" rIns="91440" bIns="45720" anchor="t">
            <a:spAutoFit/>
          </a:bodyPr>
          <a:lstStyle/>
          <a:p>
            <a:pPr algn="l" fontAlgn="base">
              <a:lnSpc>
                <a:spcPts val="1950"/>
              </a:lnSpc>
              <a:buFont typeface="Arial" panose="020B0604020202020204" pitchFamily="34" charset="0"/>
              <a:buChar char="•"/>
            </a:pPr>
            <a:endParaRPr lang="en-GB" sz="2400" i="0" dirty="0">
              <a:solidFill>
                <a:schemeClr val="bg1">
                  <a:lumMod val="50000"/>
                </a:schemeClr>
              </a:solidFill>
              <a:effectLst/>
              <a:latin typeface="Montserrat "/>
            </a:endParaRPr>
          </a:p>
          <a:p>
            <a:pPr algn="l" fontAlgn="base">
              <a:lnSpc>
                <a:spcPts val="1950"/>
              </a:lnSpc>
              <a:buFont typeface="Arial" panose="020B0604020202020204" pitchFamily="34" charset="0"/>
              <a:buChar char="•"/>
            </a:pPr>
            <a:r>
              <a:rPr lang="en-GB" sz="2400" i="0" dirty="0">
                <a:solidFill>
                  <a:schemeClr val="bg1">
                    <a:lumMod val="50000"/>
                  </a:schemeClr>
                </a:solidFill>
                <a:effectLst/>
                <a:latin typeface="Montserrat "/>
              </a:rPr>
              <a:t>      </a:t>
            </a:r>
            <a:r>
              <a:rPr lang="en-GB" sz="2400" b="1" i="0" dirty="0">
                <a:solidFill>
                  <a:schemeClr val="bg1">
                    <a:lumMod val="50000"/>
                  </a:schemeClr>
                </a:solidFill>
                <a:effectLst/>
                <a:latin typeface="Montserrat "/>
              </a:rPr>
              <a:t>Liz </a:t>
            </a:r>
            <a:r>
              <a:rPr lang="en-GB" sz="2400" b="1" i="0" dirty="0" err="1">
                <a:solidFill>
                  <a:schemeClr val="bg1">
                    <a:lumMod val="50000"/>
                  </a:schemeClr>
                </a:solidFill>
                <a:effectLst/>
                <a:latin typeface="Montserrat "/>
              </a:rPr>
              <a:t>Burlon</a:t>
            </a:r>
            <a:r>
              <a:rPr lang="en-GB" sz="2400" b="1" i="0" dirty="0">
                <a:solidFill>
                  <a:schemeClr val="bg1">
                    <a:lumMod val="50000"/>
                  </a:schemeClr>
                </a:solidFill>
                <a:effectLst/>
                <a:latin typeface="Montserrat "/>
              </a:rPr>
              <a:t>, Senior Manager, Accenture</a:t>
            </a:r>
          </a:p>
          <a:p>
            <a:pPr algn="l" fontAlgn="base">
              <a:lnSpc>
                <a:spcPts val="1950"/>
              </a:lnSpc>
              <a:buFont typeface="Arial" panose="020B0604020202020204" pitchFamily="34" charset="0"/>
              <a:buChar char="•"/>
            </a:pPr>
            <a:endParaRPr lang="en-GB" sz="2400" dirty="0">
              <a:solidFill>
                <a:schemeClr val="bg1">
                  <a:lumMod val="50000"/>
                </a:schemeClr>
              </a:solidFill>
              <a:latin typeface="Montserrat "/>
            </a:endParaRPr>
          </a:p>
          <a:p>
            <a:pPr algn="l" fontAlgn="base">
              <a:lnSpc>
                <a:spcPts val="1950"/>
              </a:lnSpc>
              <a:buFont typeface="Arial" panose="020B0604020202020204" pitchFamily="34" charset="0"/>
              <a:buChar char="•"/>
            </a:pPr>
            <a:endParaRPr lang="en-GB" sz="2400" i="0" dirty="0">
              <a:solidFill>
                <a:schemeClr val="bg1">
                  <a:lumMod val="50000"/>
                </a:schemeClr>
              </a:solidFill>
              <a:effectLst/>
              <a:latin typeface="Montserrat "/>
            </a:endParaRPr>
          </a:p>
          <a:p>
            <a:pPr algn="l" fontAlgn="base"/>
            <a:r>
              <a:rPr lang="en-US" sz="2400" b="0" i="0" dirty="0">
                <a:solidFill>
                  <a:schemeClr val="bg1">
                    <a:lumMod val="50000"/>
                  </a:schemeClr>
                </a:solidFill>
                <a:effectLst/>
                <a:latin typeface="Montserrat "/>
              </a:rPr>
              <a:t>Liz is a leader in the Accenture water utilities practice </a:t>
            </a:r>
          </a:p>
          <a:p>
            <a:pPr algn="l" fontAlgn="base"/>
            <a:r>
              <a:rPr lang="en-US" sz="2400" b="0" i="0" dirty="0">
                <a:solidFill>
                  <a:schemeClr val="bg1">
                    <a:lumMod val="50000"/>
                  </a:schemeClr>
                </a:solidFill>
                <a:effectLst/>
                <a:latin typeface="Montserrat "/>
              </a:rPr>
              <a:t>across our clients globally</a:t>
            </a:r>
          </a:p>
          <a:p>
            <a:pPr algn="l" fontAlgn="base"/>
            <a:r>
              <a:rPr lang="en-US" sz="2400" b="0" i="0" dirty="0">
                <a:solidFill>
                  <a:schemeClr val="bg1">
                    <a:lumMod val="50000"/>
                  </a:schemeClr>
                </a:solidFill>
                <a:effectLst/>
                <a:latin typeface="Montserrat "/>
              </a:rPr>
              <a:t>She has 15+ years of experience in cross-industry</a:t>
            </a:r>
          </a:p>
          <a:p>
            <a:pPr algn="l" fontAlgn="base"/>
            <a:r>
              <a:rPr lang="en-US" sz="2400" b="0" i="0" dirty="0">
                <a:solidFill>
                  <a:schemeClr val="bg1">
                    <a:lumMod val="50000"/>
                  </a:schemeClr>
                </a:solidFill>
                <a:effectLst/>
                <a:latin typeface="Montserrat "/>
              </a:rPr>
              <a:t> sustainability and transformation, including working with the World Economic Forum on accelerating Net Zero.</a:t>
            </a:r>
          </a:p>
          <a:p>
            <a:pPr algn="l" fontAlgn="base"/>
            <a:endParaRPr lang="en-US" sz="2400" b="0" i="0" dirty="0">
              <a:solidFill>
                <a:schemeClr val="bg1">
                  <a:lumMod val="50000"/>
                </a:schemeClr>
              </a:solidFill>
              <a:effectLst/>
              <a:latin typeface="Montserrat "/>
            </a:endParaRPr>
          </a:p>
          <a:p>
            <a:pPr algn="l" fontAlgn="base"/>
            <a:r>
              <a:rPr lang="en-US" sz="2400" b="0" i="0" dirty="0">
                <a:solidFill>
                  <a:schemeClr val="bg1">
                    <a:lumMod val="50000"/>
                  </a:schemeClr>
                </a:solidFill>
                <a:effectLst/>
                <a:latin typeface="Montserrat "/>
              </a:rPr>
              <a:t>She has 4 publications on water management, virtual water management and the water-energy-food-nexus. She holds a Master of Science in Water: Science and Governance from Kings College London.</a:t>
            </a:r>
          </a:p>
          <a:p>
            <a:pPr algn="l" fontAlgn="base">
              <a:lnSpc>
                <a:spcPts val="1950"/>
              </a:lnSpc>
            </a:pPr>
            <a:endParaRPr lang="en-GB" sz="2400" i="0" dirty="0">
              <a:solidFill>
                <a:schemeClr val="bg1">
                  <a:lumMod val="50000"/>
                </a:schemeClr>
              </a:solidFill>
              <a:effectLst/>
              <a:latin typeface="Montserrat "/>
            </a:endParaRPr>
          </a:p>
          <a:p>
            <a:pPr algn="l" fontAlgn="base">
              <a:lnSpc>
                <a:spcPts val="1950"/>
              </a:lnSpc>
              <a:buFont typeface="Arial" panose="020B0604020202020204" pitchFamily="34" charset="0"/>
              <a:buChar char="•"/>
            </a:pPr>
            <a:endParaRPr lang="en-GB" sz="2400" i="0" dirty="0">
              <a:solidFill>
                <a:schemeClr val="bg1">
                  <a:lumMod val="50000"/>
                </a:schemeClr>
              </a:solidFill>
              <a:effectLst/>
              <a:latin typeface="Montserrat "/>
            </a:endParaRPr>
          </a:p>
          <a:p>
            <a:pPr algn="l" fontAlgn="base">
              <a:lnSpc>
                <a:spcPts val="1950"/>
              </a:lnSpc>
            </a:pPr>
            <a:endParaRPr lang="en-GB" sz="24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CDB24DCE-100A-C010-8022-E039033D3F2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a:extLst>
              <a:ext uri="{FF2B5EF4-FFF2-40B4-BE49-F238E27FC236}">
                <a16:creationId xmlns:a16="http://schemas.microsoft.com/office/drawing/2014/main" id="{022E13FC-92BC-EDD0-4CFC-FD76859F2E2D}"/>
              </a:ext>
            </a:extLst>
          </p:cNvPr>
          <p:cNvPicPr>
            <a:picLocks noChangeAspect="1"/>
          </p:cNvPicPr>
          <p:nvPr/>
        </p:nvPicPr>
        <p:blipFill>
          <a:blip r:embed="rId4"/>
          <a:stretch>
            <a:fillRect/>
          </a:stretch>
        </p:blipFill>
        <p:spPr>
          <a:xfrm>
            <a:off x="-156862" y="-88365"/>
            <a:ext cx="1446653" cy="1446653"/>
          </a:xfrm>
          <a:prstGeom prst="rect">
            <a:avLst/>
          </a:prstGeom>
        </p:spPr>
      </p:pic>
      <p:pic>
        <p:nvPicPr>
          <p:cNvPr id="5" name="Picture 4" descr="A person wearing glasses and a blue shirt&#10;&#10;AI-generated content may be incorrect.">
            <a:extLst>
              <a:ext uri="{FF2B5EF4-FFF2-40B4-BE49-F238E27FC236}">
                <a16:creationId xmlns:a16="http://schemas.microsoft.com/office/drawing/2014/main" id="{B8EC9BE4-34F5-0B54-EB64-18F721069F98}"/>
              </a:ext>
            </a:extLst>
          </p:cNvPr>
          <p:cNvPicPr>
            <a:picLocks noChangeAspect="1"/>
          </p:cNvPicPr>
          <p:nvPr/>
        </p:nvPicPr>
        <p:blipFill>
          <a:blip r:embed="rId5"/>
          <a:stretch>
            <a:fillRect/>
          </a:stretch>
        </p:blipFill>
        <p:spPr>
          <a:xfrm>
            <a:off x="10272684" y="907653"/>
            <a:ext cx="1904371" cy="1904371"/>
          </a:xfrm>
          <a:prstGeom prst="rect">
            <a:avLst/>
          </a:prstGeom>
        </p:spPr>
      </p:pic>
    </p:spTree>
    <p:extLst>
      <p:ext uri="{BB962C8B-B14F-4D97-AF65-F5344CB8AC3E}">
        <p14:creationId xmlns:p14="http://schemas.microsoft.com/office/powerpoint/2010/main" val="3887061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2FC48-7B15-A8B1-E7AB-8D73EEC4B5DA}"/>
            </a:ext>
          </a:extLst>
        </p:cNvPr>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5CB567DD-DB71-7CDC-A429-11C86AC570D7}"/>
              </a:ext>
            </a:extLst>
          </p:cNvPr>
          <p:cNvPicPr>
            <a:picLocks noChangeAspect="1"/>
          </p:cNvPicPr>
          <p:nvPr/>
        </p:nvPicPr>
        <p:blipFill>
          <a:blip r:embed="rId3"/>
          <a:srcRect b="19"/>
          <a:stretch/>
        </p:blipFill>
        <p:spPr>
          <a:xfrm>
            <a:off x="-156862" y="-88365"/>
            <a:ext cx="12348862" cy="6946365"/>
          </a:xfrm>
          <a:prstGeom prst="rect">
            <a:avLst/>
          </a:prstGeom>
        </p:spPr>
      </p:pic>
      <p:sp>
        <p:nvSpPr>
          <p:cNvPr id="18" name="TextBox 17">
            <a:extLst>
              <a:ext uri="{FF2B5EF4-FFF2-40B4-BE49-F238E27FC236}">
                <a16:creationId xmlns:a16="http://schemas.microsoft.com/office/drawing/2014/main" id="{1C8843EC-3CEE-9570-579D-38825A4F3DD1}"/>
              </a:ext>
            </a:extLst>
          </p:cNvPr>
          <p:cNvSpPr txBox="1"/>
          <p:nvPr/>
        </p:nvSpPr>
        <p:spPr>
          <a:xfrm>
            <a:off x="943897" y="907653"/>
            <a:ext cx="10304205" cy="6401753"/>
          </a:xfrm>
          <a:prstGeom prst="rect">
            <a:avLst/>
          </a:prstGeom>
          <a:noFill/>
        </p:spPr>
        <p:txBody>
          <a:bodyPr wrap="square" lIns="91440" tIns="45720" rIns="91440" bIns="45720" anchor="t">
            <a:spAutoFit/>
          </a:bodyPr>
          <a:lstStyle/>
          <a:p>
            <a:pPr algn="ctr" defTabSz="914400">
              <a:defRPr/>
            </a:pPr>
            <a:endParaRPr lang="en-US" sz="2400" b="1" dirty="0">
              <a:solidFill>
                <a:schemeClr val="bg1">
                  <a:lumMod val="50000"/>
                </a:schemeClr>
              </a:solidFill>
              <a:latin typeface="Montserrat "/>
            </a:endParaRPr>
          </a:p>
          <a:p>
            <a:pPr algn="l" fontAlgn="base"/>
            <a:r>
              <a:rPr lang="en-GB" sz="2400" i="0" dirty="0">
                <a:solidFill>
                  <a:schemeClr val="bg1">
                    <a:lumMod val="50000"/>
                  </a:schemeClr>
                </a:solidFill>
                <a:effectLst/>
                <a:latin typeface="Open Sans" panose="020B0606030504020204" pitchFamily="34" charset="0"/>
              </a:rPr>
              <a:t>     </a:t>
            </a:r>
            <a:endParaRPr lang="en-GB" sz="2400" i="0" dirty="0">
              <a:solidFill>
                <a:schemeClr val="bg1">
                  <a:lumMod val="50000"/>
                </a:schemeClr>
              </a:solidFill>
              <a:effectLst/>
              <a:latin typeface="Montserrat "/>
            </a:endParaRPr>
          </a:p>
          <a:p>
            <a:pPr algn="l" fontAlgn="base">
              <a:lnSpc>
                <a:spcPts val="1950"/>
              </a:lnSpc>
            </a:pPr>
            <a:r>
              <a:rPr lang="en-GB" sz="2400" b="1" i="0" dirty="0">
                <a:solidFill>
                  <a:schemeClr val="bg1">
                    <a:lumMod val="50000"/>
                  </a:schemeClr>
                </a:solidFill>
                <a:effectLst/>
                <a:latin typeface="Montserrat "/>
              </a:rPr>
              <a:t>Erin Zhang, Head Of Commercial, Isle.</a:t>
            </a:r>
          </a:p>
          <a:p>
            <a:pPr algn="l" fontAlgn="base">
              <a:lnSpc>
                <a:spcPts val="1950"/>
              </a:lnSpc>
            </a:pPr>
            <a:endParaRPr lang="en-GB" sz="2400" dirty="0">
              <a:solidFill>
                <a:schemeClr val="bg1">
                  <a:lumMod val="50000"/>
                </a:schemeClr>
              </a:solidFill>
              <a:latin typeface="Montserrat "/>
            </a:endParaRPr>
          </a:p>
          <a:p>
            <a:pPr algn="l" fontAlgn="base"/>
            <a:r>
              <a:rPr lang="en-US" sz="2200" b="0" i="0" dirty="0">
                <a:solidFill>
                  <a:schemeClr val="bg1">
                    <a:lumMod val="50000"/>
                  </a:schemeClr>
                </a:solidFill>
                <a:effectLst/>
                <a:latin typeface="Montserrat "/>
              </a:rPr>
              <a:t>Since studying Sustainable Development, Erin has </a:t>
            </a:r>
          </a:p>
          <a:p>
            <a:pPr algn="l" fontAlgn="base"/>
            <a:r>
              <a:rPr lang="en-US" sz="2200" b="0" i="0" dirty="0">
                <a:solidFill>
                  <a:schemeClr val="bg1">
                    <a:lumMod val="50000"/>
                  </a:schemeClr>
                </a:solidFill>
                <a:effectLst/>
                <a:latin typeface="Montserrat "/>
              </a:rPr>
              <a:t>developed a passion for the subject and gained a breadth of </a:t>
            </a:r>
            <a:br>
              <a:rPr lang="en-US" sz="2200" b="0" i="0" dirty="0">
                <a:solidFill>
                  <a:schemeClr val="bg1">
                    <a:lumMod val="50000"/>
                  </a:schemeClr>
                </a:solidFill>
                <a:effectLst/>
                <a:latin typeface="Montserrat "/>
              </a:rPr>
            </a:br>
            <a:r>
              <a:rPr lang="en-US" sz="2200" b="0" i="0" dirty="0">
                <a:solidFill>
                  <a:schemeClr val="bg1">
                    <a:lumMod val="50000"/>
                  </a:schemeClr>
                </a:solidFill>
                <a:effectLst/>
                <a:latin typeface="Montserrat "/>
              </a:rPr>
              <a:t>knowledge and experience from working in a variety of roles within the water industry as well as management consulting at Ernst &amp; Young.</a:t>
            </a:r>
          </a:p>
          <a:p>
            <a:pPr algn="l" fontAlgn="base"/>
            <a:endParaRPr lang="en-US" sz="2200" dirty="0">
              <a:solidFill>
                <a:schemeClr val="bg1">
                  <a:lumMod val="50000"/>
                </a:schemeClr>
              </a:solidFill>
              <a:latin typeface="Montserrat "/>
            </a:endParaRPr>
          </a:p>
          <a:p>
            <a:pPr algn="l" fontAlgn="base"/>
            <a:r>
              <a:rPr lang="en-US" sz="2200" b="0" i="0" dirty="0">
                <a:solidFill>
                  <a:schemeClr val="bg1">
                    <a:lumMod val="50000"/>
                  </a:schemeClr>
                </a:solidFill>
                <a:effectLst/>
                <a:latin typeface="Montserrat "/>
              </a:rPr>
              <a:t> She has hands-on experience supporting numerous businesses to deliver major transformation programmes, embrace innovation and introduce sustainable strategies. Erin is the Head of Commercial UK at Isle and supports companies looking to develop strategies which will enable them to tackle the current and future challenges they face related to climate change by embracing innovation and innovative solutions.</a:t>
            </a:r>
            <a:endParaRPr lang="en-GB" sz="2200" i="0" dirty="0">
              <a:solidFill>
                <a:schemeClr val="bg1">
                  <a:lumMod val="50000"/>
                </a:schemeClr>
              </a:solidFill>
              <a:effectLst/>
              <a:latin typeface="Montserrat "/>
            </a:endParaRPr>
          </a:p>
          <a:p>
            <a:pPr algn="l" fontAlgn="base">
              <a:buFont typeface="Arial" panose="020B0604020202020204" pitchFamily="34" charset="0"/>
              <a:buChar char="•"/>
            </a:pPr>
            <a:endParaRPr lang="en-GB" sz="2400" i="0" dirty="0">
              <a:solidFill>
                <a:schemeClr val="bg1">
                  <a:lumMod val="50000"/>
                </a:schemeClr>
              </a:solidFill>
              <a:effectLst/>
              <a:latin typeface="Montserrat "/>
            </a:endParaRPr>
          </a:p>
          <a:p>
            <a:pPr algn="l" fontAlgn="base">
              <a:lnSpc>
                <a:spcPts val="1950"/>
              </a:lnSpc>
              <a:buFont typeface="Arial" panose="020B0604020202020204" pitchFamily="34" charset="0"/>
              <a:buChar char="•"/>
            </a:pPr>
            <a:endParaRPr lang="en-GB" sz="2400" b="1" dirty="0">
              <a:solidFill>
                <a:schemeClr val="bg1">
                  <a:lumMod val="50000"/>
                </a:schemeClr>
              </a:solidFill>
              <a:latin typeface="Montserrat "/>
            </a:endParaRPr>
          </a:p>
          <a:p>
            <a:pPr algn="ctr" defTabSz="914400">
              <a:defRPr/>
            </a:pPr>
            <a:endParaRPr lang="en-GB" sz="2400" b="1" dirty="0">
              <a:solidFill>
                <a:schemeClr val="bg1">
                  <a:lumMod val="50000"/>
                </a:schemeClr>
              </a:solidFill>
              <a:latin typeface="Montserrat" panose="00000500000000000000" pitchFamily="2" charset="0"/>
            </a:endParaRPr>
          </a:p>
        </p:txBody>
      </p:sp>
      <p:sp>
        <p:nvSpPr>
          <p:cNvPr id="3" name="Rectangle 1">
            <a:extLst>
              <a:ext uri="{FF2B5EF4-FFF2-40B4-BE49-F238E27FC236}">
                <a16:creationId xmlns:a16="http://schemas.microsoft.com/office/drawing/2014/main" id="{4CA85591-BA20-CDA8-7F4A-0FFF6354B8F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 name="Picture 9">
            <a:extLst>
              <a:ext uri="{FF2B5EF4-FFF2-40B4-BE49-F238E27FC236}">
                <a16:creationId xmlns:a16="http://schemas.microsoft.com/office/drawing/2014/main" id="{F5AEECFF-3555-27F6-C4D3-7464FCF760BA}"/>
              </a:ext>
            </a:extLst>
          </p:cNvPr>
          <p:cNvPicPr>
            <a:picLocks noChangeAspect="1"/>
          </p:cNvPicPr>
          <p:nvPr/>
        </p:nvPicPr>
        <p:blipFill>
          <a:blip r:embed="rId4"/>
          <a:stretch>
            <a:fillRect/>
          </a:stretch>
        </p:blipFill>
        <p:spPr>
          <a:xfrm>
            <a:off x="-156862" y="-88365"/>
            <a:ext cx="1446653" cy="1446653"/>
          </a:xfrm>
          <a:prstGeom prst="rect">
            <a:avLst/>
          </a:prstGeom>
        </p:spPr>
      </p:pic>
      <p:pic>
        <p:nvPicPr>
          <p:cNvPr id="5" name="Picture 4" descr="A person smiling at camera&#10;&#10;AI-generated content may be incorrect.">
            <a:extLst>
              <a:ext uri="{FF2B5EF4-FFF2-40B4-BE49-F238E27FC236}">
                <a16:creationId xmlns:a16="http://schemas.microsoft.com/office/drawing/2014/main" id="{B8E3EC35-2FF7-5CDD-02C6-BCA54A0F093D}"/>
              </a:ext>
            </a:extLst>
          </p:cNvPr>
          <p:cNvPicPr>
            <a:picLocks noChangeAspect="1"/>
          </p:cNvPicPr>
          <p:nvPr/>
        </p:nvPicPr>
        <p:blipFill>
          <a:blip r:embed="rId5"/>
          <a:stretch>
            <a:fillRect/>
          </a:stretch>
        </p:blipFill>
        <p:spPr>
          <a:xfrm>
            <a:off x="10533888" y="887361"/>
            <a:ext cx="1648454" cy="1975675"/>
          </a:xfrm>
          <a:prstGeom prst="rect">
            <a:avLst/>
          </a:prstGeom>
        </p:spPr>
      </p:pic>
    </p:spTree>
    <p:extLst>
      <p:ext uri="{BB962C8B-B14F-4D97-AF65-F5344CB8AC3E}">
        <p14:creationId xmlns:p14="http://schemas.microsoft.com/office/powerpoint/2010/main" val="35436989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white and green sky&#10;&#10;Description automatically generated">
            <a:extLst>
              <a:ext uri="{FF2B5EF4-FFF2-40B4-BE49-F238E27FC236}">
                <a16:creationId xmlns:a16="http://schemas.microsoft.com/office/drawing/2014/main" id="{E35E7D4F-79B5-BD9D-3C46-4F56C9B3765C}"/>
              </a:ext>
            </a:extLst>
          </p:cNvPr>
          <p:cNvPicPr>
            <a:picLocks noChangeAspect="1"/>
          </p:cNvPicPr>
          <p:nvPr/>
        </p:nvPicPr>
        <p:blipFill>
          <a:blip r:embed="rId3"/>
          <a:srcRect b="19"/>
          <a:stretch/>
        </p:blipFill>
        <p:spPr>
          <a:xfrm>
            <a:off x="20" y="0"/>
            <a:ext cx="12191980" cy="6856718"/>
          </a:xfrm>
          <a:prstGeom prst="rect">
            <a:avLst/>
          </a:prstGeom>
        </p:spPr>
      </p:pic>
      <p:sp>
        <p:nvSpPr>
          <p:cNvPr id="3" name="object 3"/>
          <p:cNvSpPr txBox="1">
            <a:spLocks noGrp="1"/>
          </p:cNvSpPr>
          <p:nvPr>
            <p:ph type="title"/>
          </p:nvPr>
        </p:nvSpPr>
        <p:spPr>
          <a:xfrm>
            <a:off x="4936619" y="327117"/>
            <a:ext cx="2318759" cy="689932"/>
          </a:xfrm>
          <a:prstGeom prst="rect">
            <a:avLst/>
          </a:prstGeom>
        </p:spPr>
        <p:txBody>
          <a:bodyPr vert="horz" wrap="square" lIns="0" tIns="12700" rIns="0" bIns="0" rtlCol="0">
            <a:spAutoFit/>
          </a:bodyPr>
          <a:lstStyle/>
          <a:p>
            <a:pPr marL="12700" algn="ctr">
              <a:lnSpc>
                <a:spcPct val="100000"/>
              </a:lnSpc>
              <a:spcBef>
                <a:spcPts val="100"/>
              </a:spcBef>
            </a:pPr>
            <a:r>
              <a:rPr sz="4400" b="1" dirty="0">
                <a:solidFill>
                  <a:schemeClr val="bg1">
                    <a:lumMod val="50000"/>
                  </a:schemeClr>
                </a:solidFill>
                <a:latin typeface="Montserrat" panose="00000500000000000000" pitchFamily="2" charset="0"/>
                <a:ea typeface="+mn-ea"/>
                <a:cs typeface="+mn-cs"/>
              </a:rPr>
              <a:t>WUN</a:t>
            </a:r>
          </a:p>
        </p:txBody>
      </p:sp>
      <p:sp>
        <p:nvSpPr>
          <p:cNvPr id="4" name="object 4"/>
          <p:cNvSpPr txBox="1"/>
          <p:nvPr/>
        </p:nvSpPr>
        <p:spPr>
          <a:xfrm>
            <a:off x="581342" y="1105873"/>
            <a:ext cx="11029315" cy="3703578"/>
          </a:xfrm>
          <a:prstGeom prst="rect">
            <a:avLst/>
          </a:prstGeom>
        </p:spPr>
        <p:txBody>
          <a:bodyPr vert="horz" wrap="square" lIns="0" tIns="12700" rIns="0" bIns="0" rtlCol="0">
            <a:spAutoFit/>
          </a:bodyPr>
          <a:lstStyle/>
          <a:p>
            <a:pPr marL="539750" marR="532765" algn="ctr">
              <a:lnSpc>
                <a:spcPct val="100000"/>
              </a:lnSpc>
              <a:spcBef>
                <a:spcPts val="100"/>
              </a:spcBef>
            </a:pPr>
            <a:r>
              <a:rPr sz="2800" spc="130" dirty="0">
                <a:solidFill>
                  <a:schemeClr val="bg1">
                    <a:lumMod val="50000"/>
                  </a:schemeClr>
                </a:solidFill>
                <a:latin typeface="Monserrat"/>
                <a:cs typeface="Century Gothic"/>
              </a:rPr>
              <a:t>The</a:t>
            </a:r>
            <a:r>
              <a:rPr sz="2800" spc="35" dirty="0">
                <a:solidFill>
                  <a:schemeClr val="bg1">
                    <a:lumMod val="50000"/>
                  </a:schemeClr>
                </a:solidFill>
                <a:latin typeface="Monserrat"/>
                <a:cs typeface="Century Gothic"/>
              </a:rPr>
              <a:t> </a:t>
            </a:r>
            <a:r>
              <a:rPr sz="2800" spc="135" dirty="0">
                <a:solidFill>
                  <a:schemeClr val="bg1">
                    <a:lumMod val="50000"/>
                  </a:schemeClr>
                </a:solidFill>
                <a:latin typeface="Monserrat"/>
                <a:cs typeface="Century Gothic"/>
              </a:rPr>
              <a:t>utilities</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sector</a:t>
            </a:r>
            <a:r>
              <a:rPr sz="2800" spc="30" dirty="0">
                <a:solidFill>
                  <a:schemeClr val="bg1">
                    <a:lumMod val="50000"/>
                  </a:schemeClr>
                </a:solidFill>
                <a:latin typeface="Monserrat"/>
                <a:cs typeface="Century Gothic"/>
              </a:rPr>
              <a:t> </a:t>
            </a:r>
            <a:r>
              <a:rPr sz="2800" spc="195" dirty="0">
                <a:solidFill>
                  <a:schemeClr val="bg1">
                    <a:lumMod val="50000"/>
                  </a:schemeClr>
                </a:solidFill>
                <a:latin typeface="Monserrat"/>
                <a:cs typeface="Century Gothic"/>
              </a:rPr>
              <a:t>is</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lacking</a:t>
            </a:r>
            <a:r>
              <a:rPr sz="2800" spc="35" dirty="0">
                <a:solidFill>
                  <a:schemeClr val="bg1">
                    <a:lumMod val="50000"/>
                  </a:schemeClr>
                </a:solidFill>
                <a:latin typeface="Monserrat"/>
                <a:cs typeface="Century Gothic"/>
              </a:rPr>
              <a:t> </a:t>
            </a:r>
            <a:r>
              <a:rPr sz="2800" spc="155" dirty="0">
                <a:solidFill>
                  <a:schemeClr val="bg1">
                    <a:lumMod val="50000"/>
                  </a:schemeClr>
                </a:solidFill>
                <a:latin typeface="Monserrat"/>
                <a:cs typeface="Century Gothic"/>
              </a:rPr>
              <a:t>in</a:t>
            </a:r>
            <a:r>
              <a:rPr sz="2800" spc="30" dirty="0">
                <a:solidFill>
                  <a:schemeClr val="bg1">
                    <a:lumMod val="50000"/>
                  </a:schemeClr>
                </a:solidFill>
                <a:latin typeface="Monserrat"/>
                <a:cs typeface="Century Gothic"/>
              </a:rPr>
              <a:t> </a:t>
            </a:r>
            <a:r>
              <a:rPr sz="2800" spc="85" dirty="0">
                <a:solidFill>
                  <a:schemeClr val="bg1">
                    <a:lumMod val="50000"/>
                  </a:schemeClr>
                </a:solidFill>
                <a:latin typeface="Monserrat"/>
                <a:cs typeface="Century Gothic"/>
              </a:rPr>
              <a:t>diversity</a:t>
            </a:r>
            <a:r>
              <a:rPr sz="2800" spc="30" dirty="0">
                <a:solidFill>
                  <a:schemeClr val="bg1">
                    <a:lumMod val="50000"/>
                  </a:schemeClr>
                </a:solidFill>
                <a:latin typeface="Monserrat"/>
                <a:cs typeface="Century Gothic"/>
              </a:rPr>
              <a:t> </a:t>
            </a:r>
            <a:r>
              <a:rPr sz="2800" spc="140" dirty="0">
                <a:solidFill>
                  <a:schemeClr val="bg1">
                    <a:lumMod val="50000"/>
                  </a:schemeClr>
                </a:solidFill>
                <a:latin typeface="Monserrat"/>
                <a:cs typeface="Century Gothic"/>
              </a:rPr>
              <a:t>with</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many</a:t>
            </a:r>
            <a:r>
              <a:rPr sz="2800" spc="25"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women</a:t>
            </a:r>
            <a:r>
              <a:rPr sz="2800" spc="35" dirty="0">
                <a:solidFill>
                  <a:schemeClr val="bg1">
                    <a:lumMod val="50000"/>
                  </a:schemeClr>
                </a:solidFill>
                <a:latin typeface="Monserrat"/>
                <a:cs typeface="Century Gothic"/>
              </a:rPr>
              <a:t> </a:t>
            </a:r>
            <a:r>
              <a:rPr sz="2800" spc="-10" dirty="0">
                <a:solidFill>
                  <a:schemeClr val="bg1">
                    <a:lumMod val="50000"/>
                  </a:schemeClr>
                </a:solidFill>
                <a:latin typeface="Monserrat"/>
                <a:cs typeface="Century Gothic"/>
              </a:rPr>
              <a:t>being </a:t>
            </a:r>
            <a:r>
              <a:rPr sz="2800" dirty="0">
                <a:solidFill>
                  <a:schemeClr val="bg1">
                    <a:lumMod val="50000"/>
                  </a:schemeClr>
                </a:solidFill>
                <a:latin typeface="Monserrat"/>
                <a:cs typeface="Century Gothic"/>
              </a:rPr>
              <a:t>generally</a:t>
            </a:r>
            <a:r>
              <a:rPr sz="2800" spc="95" dirty="0">
                <a:solidFill>
                  <a:schemeClr val="bg1">
                    <a:lumMod val="50000"/>
                  </a:schemeClr>
                </a:solidFill>
                <a:latin typeface="Monserrat"/>
                <a:cs typeface="Century Gothic"/>
              </a:rPr>
              <a:t> </a:t>
            </a:r>
            <a:r>
              <a:rPr sz="2800" spc="85" dirty="0">
                <a:solidFill>
                  <a:schemeClr val="bg1">
                    <a:lumMod val="50000"/>
                  </a:schemeClr>
                </a:solidFill>
                <a:latin typeface="Monserrat"/>
                <a:cs typeface="Century Gothic"/>
              </a:rPr>
              <a:t>under-</a:t>
            </a:r>
            <a:r>
              <a:rPr sz="2800" dirty="0">
                <a:solidFill>
                  <a:schemeClr val="bg1">
                    <a:lumMod val="50000"/>
                  </a:schemeClr>
                </a:solidFill>
                <a:latin typeface="Monserrat"/>
                <a:cs typeface="Century Gothic"/>
              </a:rPr>
              <a:t>represented,</a:t>
            </a:r>
            <a:r>
              <a:rPr sz="2800" spc="100" dirty="0">
                <a:solidFill>
                  <a:schemeClr val="bg1">
                    <a:lumMod val="50000"/>
                  </a:schemeClr>
                </a:solidFill>
                <a:latin typeface="Monserrat"/>
                <a:cs typeface="Century Gothic"/>
              </a:rPr>
              <a:t> </a:t>
            </a:r>
            <a:r>
              <a:rPr sz="2800" spc="50" dirty="0">
                <a:solidFill>
                  <a:schemeClr val="bg1">
                    <a:lumMod val="50000"/>
                  </a:schemeClr>
                </a:solidFill>
                <a:latin typeface="Monserrat"/>
                <a:cs typeface="Century Gothic"/>
              </a:rPr>
              <a:t>particularly</a:t>
            </a:r>
            <a:r>
              <a:rPr sz="2800" spc="75" dirty="0">
                <a:solidFill>
                  <a:schemeClr val="bg1">
                    <a:lumMod val="50000"/>
                  </a:schemeClr>
                </a:solidFill>
                <a:latin typeface="Monserrat"/>
                <a:cs typeface="Century Gothic"/>
              </a:rPr>
              <a:t> </a:t>
            </a:r>
            <a:r>
              <a:rPr sz="2800" spc="155" dirty="0">
                <a:solidFill>
                  <a:schemeClr val="bg1">
                    <a:lumMod val="50000"/>
                  </a:schemeClr>
                </a:solidFill>
                <a:latin typeface="Monserrat"/>
                <a:cs typeface="Century Gothic"/>
              </a:rPr>
              <a:t>in</a:t>
            </a:r>
            <a:r>
              <a:rPr sz="2800" spc="90" dirty="0">
                <a:solidFill>
                  <a:schemeClr val="bg1">
                    <a:lumMod val="50000"/>
                  </a:schemeClr>
                </a:solidFill>
                <a:latin typeface="Monserrat"/>
                <a:cs typeface="Century Gothic"/>
              </a:rPr>
              <a:t> </a:t>
            </a:r>
            <a:r>
              <a:rPr sz="2800" spc="95" dirty="0">
                <a:solidFill>
                  <a:schemeClr val="bg1">
                    <a:lumMod val="50000"/>
                  </a:schemeClr>
                </a:solidFill>
                <a:latin typeface="Monserrat"/>
                <a:cs typeface="Century Gothic"/>
              </a:rPr>
              <a:t>senior</a:t>
            </a:r>
            <a:r>
              <a:rPr sz="2800" spc="100" dirty="0">
                <a:solidFill>
                  <a:schemeClr val="bg1">
                    <a:lumMod val="50000"/>
                  </a:schemeClr>
                </a:solidFill>
                <a:latin typeface="Monserrat"/>
                <a:cs typeface="Century Gothic"/>
              </a:rPr>
              <a:t> </a:t>
            </a:r>
            <a:r>
              <a:rPr sz="2800" spc="-10" dirty="0">
                <a:solidFill>
                  <a:schemeClr val="bg1">
                    <a:lumMod val="50000"/>
                  </a:schemeClr>
                </a:solidFill>
                <a:latin typeface="Monserrat"/>
                <a:cs typeface="Century Gothic"/>
              </a:rPr>
              <a:t>roles.</a:t>
            </a:r>
            <a:endParaRPr sz="2800" dirty="0">
              <a:solidFill>
                <a:schemeClr val="bg1">
                  <a:lumMod val="50000"/>
                </a:schemeClr>
              </a:solidFill>
              <a:latin typeface="Monserrat"/>
              <a:cs typeface="Century Gothic"/>
            </a:endParaRPr>
          </a:p>
          <a:p>
            <a:pPr marL="12065" marR="5080" algn="ctr">
              <a:lnSpc>
                <a:spcPct val="100000"/>
              </a:lnSpc>
              <a:spcBef>
                <a:spcPts val="1920"/>
              </a:spcBef>
            </a:pPr>
            <a:r>
              <a:rPr sz="2800" spc="280" dirty="0">
                <a:solidFill>
                  <a:schemeClr val="bg1">
                    <a:lumMod val="50000"/>
                  </a:schemeClr>
                </a:solidFill>
                <a:latin typeface="Monserrat"/>
                <a:cs typeface="Century Gothic"/>
              </a:rPr>
              <a:t>WUN</a:t>
            </a:r>
            <a:r>
              <a:rPr sz="2800" spc="-1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was</a:t>
            </a:r>
            <a:r>
              <a:rPr sz="2800" spc="-10" dirty="0">
                <a:solidFill>
                  <a:schemeClr val="bg1">
                    <a:lumMod val="50000"/>
                  </a:schemeClr>
                </a:solidFill>
                <a:latin typeface="Monserrat"/>
                <a:cs typeface="Century Gothic"/>
              </a:rPr>
              <a:t> </a:t>
            </a:r>
            <a:r>
              <a:rPr sz="2800" spc="55" dirty="0">
                <a:solidFill>
                  <a:schemeClr val="bg1">
                    <a:lumMod val="50000"/>
                  </a:schemeClr>
                </a:solidFill>
                <a:latin typeface="Monserrat"/>
                <a:cs typeface="Century Gothic"/>
              </a:rPr>
              <a:t>started</a:t>
            </a:r>
            <a:r>
              <a:rPr sz="2800" spc="-25" dirty="0">
                <a:solidFill>
                  <a:schemeClr val="bg1">
                    <a:lumMod val="50000"/>
                  </a:schemeClr>
                </a:solidFill>
                <a:latin typeface="Monserrat"/>
                <a:cs typeface="Century Gothic"/>
              </a:rPr>
              <a:t> </a:t>
            </a:r>
            <a:r>
              <a:rPr sz="2800" spc="155" dirty="0">
                <a:solidFill>
                  <a:schemeClr val="bg1">
                    <a:lumMod val="50000"/>
                  </a:schemeClr>
                </a:solidFill>
                <a:latin typeface="Monserrat"/>
                <a:cs typeface="Century Gothic"/>
              </a:rPr>
              <a:t>in</a:t>
            </a:r>
            <a:r>
              <a:rPr sz="2800" spc="-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2018</a:t>
            </a:r>
            <a:r>
              <a:rPr sz="2800" spc="-20" dirty="0">
                <a:solidFill>
                  <a:schemeClr val="bg1">
                    <a:lumMod val="50000"/>
                  </a:schemeClr>
                </a:solidFill>
                <a:latin typeface="Monserrat"/>
                <a:cs typeface="Century Gothic"/>
              </a:rPr>
              <a:t> </a:t>
            </a:r>
            <a:r>
              <a:rPr sz="2800" spc="80" dirty="0">
                <a:solidFill>
                  <a:schemeClr val="bg1">
                    <a:lumMod val="50000"/>
                  </a:schemeClr>
                </a:solidFill>
                <a:latin typeface="Monserrat"/>
                <a:cs typeface="Century Gothic"/>
              </a:rPr>
              <a:t>when</a:t>
            </a:r>
            <a:r>
              <a:rPr sz="2800" spc="-5" dirty="0">
                <a:solidFill>
                  <a:schemeClr val="bg1">
                    <a:lumMod val="50000"/>
                  </a:schemeClr>
                </a:solidFill>
                <a:latin typeface="Monserrat"/>
                <a:cs typeface="Century Gothic"/>
              </a:rPr>
              <a:t> </a:t>
            </a:r>
            <a:r>
              <a:rPr sz="2800" spc="-235" dirty="0">
                <a:solidFill>
                  <a:schemeClr val="bg1">
                    <a:lumMod val="50000"/>
                  </a:schemeClr>
                </a:solidFill>
                <a:latin typeface="Monserrat"/>
                <a:cs typeface="Century Gothic"/>
              </a:rPr>
              <a:t>a</a:t>
            </a:r>
            <a:r>
              <a:rPr sz="2800" spc="-25"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group</a:t>
            </a:r>
            <a:r>
              <a:rPr sz="2800" spc="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of</a:t>
            </a:r>
            <a:r>
              <a:rPr sz="2800" spc="-10" dirty="0">
                <a:solidFill>
                  <a:schemeClr val="bg1">
                    <a:lumMod val="50000"/>
                  </a:schemeClr>
                </a:solidFill>
                <a:latin typeface="Monserrat"/>
                <a:cs typeface="Century Gothic"/>
              </a:rPr>
              <a:t> </a:t>
            </a:r>
            <a:r>
              <a:rPr sz="2800" spc="85" dirty="0">
                <a:solidFill>
                  <a:schemeClr val="bg1">
                    <a:lumMod val="50000"/>
                  </a:schemeClr>
                </a:solidFill>
                <a:latin typeface="Monserrat"/>
                <a:cs typeface="Century Gothic"/>
              </a:rPr>
              <a:t>likeminded</a:t>
            </a:r>
            <a:r>
              <a:rPr sz="2800" spc="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women,</a:t>
            </a:r>
            <a:r>
              <a:rPr sz="2800" spc="-15"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working </a:t>
            </a:r>
            <a:r>
              <a:rPr sz="2800" spc="155" dirty="0">
                <a:solidFill>
                  <a:schemeClr val="bg1">
                    <a:lumMod val="50000"/>
                  </a:schemeClr>
                </a:solidFill>
                <a:latin typeface="Monserrat"/>
                <a:cs typeface="Century Gothic"/>
              </a:rPr>
              <a:t>in</a:t>
            </a:r>
            <a:r>
              <a:rPr sz="2800" spc="-15"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utilities,</a:t>
            </a:r>
            <a:r>
              <a:rPr sz="2800" spc="-10" dirty="0">
                <a:solidFill>
                  <a:schemeClr val="bg1">
                    <a:lumMod val="50000"/>
                  </a:schemeClr>
                </a:solidFill>
                <a:latin typeface="Monserrat"/>
                <a:cs typeface="Century Gothic"/>
              </a:rPr>
              <a:t> </a:t>
            </a:r>
            <a:r>
              <a:rPr sz="2800" spc="70" dirty="0">
                <a:solidFill>
                  <a:schemeClr val="bg1">
                    <a:lumMod val="50000"/>
                  </a:schemeClr>
                </a:solidFill>
                <a:latin typeface="Monserrat"/>
                <a:cs typeface="Century Gothic"/>
              </a:rPr>
              <a:t>united</a:t>
            </a:r>
            <a:r>
              <a:rPr sz="2800" spc="-2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around</a:t>
            </a:r>
            <a:r>
              <a:rPr sz="2800" spc="-10" dirty="0">
                <a:solidFill>
                  <a:schemeClr val="bg1">
                    <a:lumMod val="50000"/>
                  </a:schemeClr>
                </a:solidFill>
                <a:latin typeface="Monserrat"/>
                <a:cs typeface="Century Gothic"/>
              </a:rPr>
              <a:t> </a:t>
            </a:r>
            <a:r>
              <a:rPr sz="2800" spc="-235" dirty="0">
                <a:solidFill>
                  <a:schemeClr val="bg1">
                    <a:lumMod val="50000"/>
                  </a:schemeClr>
                </a:solidFill>
                <a:latin typeface="Monserrat"/>
                <a:cs typeface="Century Gothic"/>
              </a:rPr>
              <a:t>a</a:t>
            </a:r>
            <a:r>
              <a:rPr sz="2800" spc="-30" dirty="0">
                <a:solidFill>
                  <a:schemeClr val="bg1">
                    <a:lumMod val="50000"/>
                  </a:schemeClr>
                </a:solidFill>
                <a:latin typeface="Monserrat"/>
                <a:cs typeface="Century Gothic"/>
              </a:rPr>
              <a:t> </a:t>
            </a:r>
            <a:r>
              <a:rPr sz="2800" spc="55" dirty="0">
                <a:solidFill>
                  <a:schemeClr val="bg1">
                    <a:lumMod val="50000"/>
                  </a:schemeClr>
                </a:solidFill>
                <a:latin typeface="Monserrat"/>
                <a:cs typeface="Century Gothic"/>
              </a:rPr>
              <a:t>common</a:t>
            </a:r>
            <a:r>
              <a:rPr sz="2800" spc="-10" dirty="0">
                <a:solidFill>
                  <a:schemeClr val="bg1">
                    <a:lumMod val="50000"/>
                  </a:schemeClr>
                </a:solidFill>
                <a:latin typeface="Monserrat"/>
                <a:cs typeface="Century Gothic"/>
              </a:rPr>
              <a:t> </a:t>
            </a:r>
            <a:r>
              <a:rPr sz="2800" spc="-40" dirty="0">
                <a:solidFill>
                  <a:schemeClr val="bg1">
                    <a:lumMod val="50000"/>
                  </a:schemeClr>
                </a:solidFill>
                <a:latin typeface="Monserrat"/>
                <a:cs typeface="Century Gothic"/>
              </a:rPr>
              <a:t>cause.</a:t>
            </a:r>
            <a:r>
              <a:rPr sz="2800" spc="-25" dirty="0">
                <a:solidFill>
                  <a:schemeClr val="bg1">
                    <a:lumMod val="50000"/>
                  </a:schemeClr>
                </a:solidFill>
                <a:latin typeface="Monserrat"/>
                <a:cs typeface="Century Gothic"/>
              </a:rPr>
              <a:t> </a:t>
            </a:r>
            <a:r>
              <a:rPr sz="2800" spc="130" dirty="0">
                <a:solidFill>
                  <a:schemeClr val="bg1">
                    <a:lumMod val="50000"/>
                  </a:schemeClr>
                </a:solidFill>
                <a:latin typeface="Monserrat"/>
                <a:cs typeface="Century Gothic"/>
              </a:rPr>
              <a:t>The</a:t>
            </a:r>
            <a:r>
              <a:rPr sz="2800" spc="-15" dirty="0">
                <a:solidFill>
                  <a:schemeClr val="bg1">
                    <a:lumMod val="50000"/>
                  </a:schemeClr>
                </a:solidFill>
                <a:latin typeface="Monserrat"/>
                <a:cs typeface="Century Gothic"/>
              </a:rPr>
              <a:t> </a:t>
            </a:r>
            <a:r>
              <a:rPr sz="2800" spc="75" dirty="0">
                <a:solidFill>
                  <a:schemeClr val="bg1">
                    <a:lumMod val="50000"/>
                  </a:schemeClr>
                </a:solidFill>
                <a:latin typeface="Monserrat"/>
                <a:cs typeface="Century Gothic"/>
              </a:rPr>
              <a:t>founders</a:t>
            </a:r>
            <a:r>
              <a:rPr sz="2800" spc="-2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were</a:t>
            </a:r>
            <a:r>
              <a:rPr sz="2800" spc="-10" dirty="0">
                <a:solidFill>
                  <a:schemeClr val="bg1">
                    <a:lumMod val="50000"/>
                  </a:schemeClr>
                </a:solidFill>
                <a:latin typeface="Monserrat"/>
                <a:cs typeface="Century Gothic"/>
              </a:rPr>
              <a:t> </a:t>
            </a:r>
            <a:r>
              <a:rPr sz="2800" spc="75" dirty="0">
                <a:solidFill>
                  <a:schemeClr val="bg1">
                    <a:lumMod val="50000"/>
                  </a:schemeClr>
                </a:solidFill>
                <a:latin typeface="Monserrat"/>
                <a:cs typeface="Century Gothic"/>
              </a:rPr>
              <a:t>not</a:t>
            </a:r>
            <a:r>
              <a:rPr sz="2800" spc="-10" dirty="0">
                <a:solidFill>
                  <a:schemeClr val="bg1">
                    <a:lumMod val="50000"/>
                  </a:schemeClr>
                </a:solidFill>
                <a:latin typeface="Monserrat"/>
                <a:cs typeface="Century Gothic"/>
              </a:rPr>
              <a:t> </a:t>
            </a:r>
            <a:r>
              <a:rPr sz="2800" spc="40" dirty="0">
                <a:solidFill>
                  <a:schemeClr val="bg1">
                    <a:lumMod val="50000"/>
                  </a:schemeClr>
                </a:solidFill>
                <a:latin typeface="Monserrat"/>
                <a:cs typeface="Century Gothic"/>
              </a:rPr>
              <a:t>only </a:t>
            </a:r>
            <a:r>
              <a:rPr sz="2800" dirty="0">
                <a:solidFill>
                  <a:schemeClr val="bg1">
                    <a:lumMod val="50000"/>
                  </a:schemeClr>
                </a:solidFill>
                <a:latin typeface="Monserrat"/>
                <a:cs typeface="Century Gothic"/>
              </a:rPr>
              <a:t>passionate</a:t>
            </a:r>
            <a:r>
              <a:rPr sz="2800" spc="2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about</a:t>
            </a:r>
            <a:r>
              <a:rPr sz="2800" spc="30"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the </a:t>
            </a:r>
            <a:r>
              <a:rPr sz="2800" spc="135" dirty="0">
                <a:solidFill>
                  <a:schemeClr val="bg1">
                    <a:lumMod val="50000"/>
                  </a:schemeClr>
                </a:solidFill>
                <a:latin typeface="Monserrat"/>
                <a:cs typeface="Century Gothic"/>
              </a:rPr>
              <a:t>industry</a:t>
            </a:r>
            <a:r>
              <a:rPr sz="2800" spc="4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they</a:t>
            </a:r>
            <a:r>
              <a:rPr sz="2800" spc="40" dirty="0">
                <a:solidFill>
                  <a:schemeClr val="bg1">
                    <a:lumMod val="50000"/>
                  </a:schemeClr>
                </a:solidFill>
                <a:latin typeface="Monserrat"/>
                <a:cs typeface="Century Gothic"/>
              </a:rPr>
              <a:t> </a:t>
            </a:r>
            <a:r>
              <a:rPr sz="2800" spc="55" dirty="0">
                <a:solidFill>
                  <a:schemeClr val="bg1">
                    <a:lumMod val="50000"/>
                  </a:schemeClr>
                </a:solidFill>
                <a:latin typeface="Monserrat"/>
                <a:cs typeface="Century Gothic"/>
              </a:rPr>
              <a:t>worked</a:t>
            </a:r>
            <a:r>
              <a:rPr sz="2800" spc="35" dirty="0">
                <a:solidFill>
                  <a:schemeClr val="bg1">
                    <a:lumMod val="50000"/>
                  </a:schemeClr>
                </a:solidFill>
                <a:latin typeface="Monserrat"/>
                <a:cs typeface="Century Gothic"/>
              </a:rPr>
              <a:t> </a:t>
            </a:r>
            <a:r>
              <a:rPr sz="2800" spc="50" dirty="0">
                <a:solidFill>
                  <a:schemeClr val="bg1">
                    <a:lumMod val="50000"/>
                  </a:schemeClr>
                </a:solidFill>
                <a:latin typeface="Monserrat"/>
                <a:cs typeface="Century Gothic"/>
              </a:rPr>
              <a:t>in,</a:t>
            </a:r>
            <a:r>
              <a:rPr sz="2800" spc="60" dirty="0">
                <a:solidFill>
                  <a:schemeClr val="bg1">
                    <a:lumMod val="50000"/>
                  </a:schemeClr>
                </a:solidFill>
                <a:latin typeface="Monserrat"/>
                <a:cs typeface="Century Gothic"/>
              </a:rPr>
              <a:t> </a:t>
            </a:r>
            <a:r>
              <a:rPr sz="2800" spc="90" dirty="0">
                <a:solidFill>
                  <a:schemeClr val="bg1">
                    <a:lumMod val="50000"/>
                  </a:schemeClr>
                </a:solidFill>
                <a:latin typeface="Monserrat"/>
                <a:cs typeface="Century Gothic"/>
              </a:rPr>
              <a:t>but</a:t>
            </a:r>
            <a:r>
              <a:rPr sz="2800" spc="3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also</a:t>
            </a:r>
            <a:r>
              <a:rPr sz="2800" spc="4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passionate</a:t>
            </a:r>
            <a:r>
              <a:rPr sz="2800" spc="30" dirty="0">
                <a:solidFill>
                  <a:schemeClr val="bg1">
                    <a:lumMod val="50000"/>
                  </a:schemeClr>
                </a:solidFill>
                <a:latin typeface="Monserrat"/>
                <a:cs typeface="Century Gothic"/>
              </a:rPr>
              <a:t> </a:t>
            </a:r>
            <a:r>
              <a:rPr sz="2800" spc="-10" dirty="0">
                <a:solidFill>
                  <a:schemeClr val="bg1">
                    <a:lumMod val="50000"/>
                  </a:schemeClr>
                </a:solidFill>
                <a:latin typeface="Monserrat"/>
                <a:cs typeface="Century Gothic"/>
              </a:rPr>
              <a:t>about </a:t>
            </a:r>
            <a:r>
              <a:rPr sz="2800" spc="65" dirty="0">
                <a:solidFill>
                  <a:schemeClr val="bg1">
                    <a:lumMod val="50000"/>
                  </a:schemeClr>
                </a:solidFill>
                <a:latin typeface="Monserrat"/>
                <a:cs typeface="Century Gothic"/>
              </a:rPr>
              <a:t>the</a:t>
            </a:r>
            <a:r>
              <a:rPr sz="2800" spc="20" dirty="0">
                <a:solidFill>
                  <a:schemeClr val="bg1">
                    <a:lumMod val="50000"/>
                  </a:schemeClr>
                </a:solidFill>
                <a:latin typeface="Monserrat"/>
                <a:cs typeface="Century Gothic"/>
              </a:rPr>
              <a:t> </a:t>
            </a:r>
            <a:r>
              <a:rPr sz="2800" spc="80" dirty="0">
                <a:solidFill>
                  <a:schemeClr val="bg1">
                    <a:lumMod val="50000"/>
                  </a:schemeClr>
                </a:solidFill>
                <a:latin typeface="Monserrat"/>
                <a:cs typeface="Century Gothic"/>
              </a:rPr>
              <a:t>contribution</a:t>
            </a:r>
            <a:r>
              <a:rPr sz="2800" spc="15" dirty="0">
                <a:solidFill>
                  <a:schemeClr val="bg1">
                    <a:lumMod val="50000"/>
                  </a:schemeClr>
                </a:solidFill>
                <a:latin typeface="Monserrat"/>
                <a:cs typeface="Century Gothic"/>
              </a:rPr>
              <a:t> </a:t>
            </a:r>
            <a:r>
              <a:rPr sz="2800" spc="65" dirty="0">
                <a:solidFill>
                  <a:schemeClr val="bg1">
                    <a:lumMod val="50000"/>
                  </a:schemeClr>
                </a:solidFill>
                <a:latin typeface="Monserrat"/>
                <a:cs typeface="Century Gothic"/>
              </a:rPr>
              <a:t>women</a:t>
            </a:r>
            <a:r>
              <a:rPr sz="2800" spc="2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were</a:t>
            </a:r>
            <a:r>
              <a:rPr sz="2800" spc="20"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making</a:t>
            </a:r>
            <a:r>
              <a:rPr sz="2800" spc="2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and</a:t>
            </a:r>
            <a:r>
              <a:rPr sz="2800" spc="3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could continue</a:t>
            </a:r>
            <a:r>
              <a:rPr sz="2800" spc="3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to</a:t>
            </a:r>
            <a:r>
              <a:rPr sz="2800" spc="15"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make</a:t>
            </a:r>
            <a:r>
              <a:rPr sz="2800" spc="25" dirty="0">
                <a:solidFill>
                  <a:schemeClr val="bg1">
                    <a:lumMod val="50000"/>
                  </a:schemeClr>
                </a:solidFill>
                <a:latin typeface="Monserrat"/>
                <a:cs typeface="Century Gothic"/>
              </a:rPr>
              <a:t> </a:t>
            </a:r>
            <a:r>
              <a:rPr sz="2800" spc="130" dirty="0">
                <a:solidFill>
                  <a:schemeClr val="bg1">
                    <a:lumMod val="50000"/>
                  </a:schemeClr>
                </a:solidFill>
                <a:latin typeface="Monserrat"/>
                <a:cs typeface="Century Gothic"/>
              </a:rPr>
              <a:t>in </a:t>
            </a:r>
            <a:r>
              <a:rPr sz="2800" spc="60" dirty="0">
                <a:solidFill>
                  <a:schemeClr val="bg1">
                    <a:lumMod val="50000"/>
                  </a:schemeClr>
                </a:solidFill>
                <a:latin typeface="Monserrat"/>
                <a:cs typeface="Century Gothic"/>
              </a:rPr>
              <a:t>the</a:t>
            </a:r>
            <a:r>
              <a:rPr sz="2800" spc="-30" dirty="0">
                <a:solidFill>
                  <a:schemeClr val="bg1">
                    <a:lumMod val="50000"/>
                  </a:schemeClr>
                </a:solidFill>
                <a:latin typeface="Monserrat"/>
                <a:cs typeface="Century Gothic"/>
              </a:rPr>
              <a:t> </a:t>
            </a:r>
            <a:r>
              <a:rPr sz="2800" spc="65" dirty="0">
                <a:solidFill>
                  <a:schemeClr val="bg1">
                    <a:lumMod val="50000"/>
                  </a:schemeClr>
                </a:solidFill>
                <a:latin typeface="Monserrat"/>
                <a:cs typeface="Century Gothic"/>
              </a:rPr>
              <a:t>future.</a:t>
            </a:r>
            <a:r>
              <a:rPr sz="2800" spc="-55" dirty="0">
                <a:solidFill>
                  <a:schemeClr val="bg1">
                    <a:lumMod val="50000"/>
                  </a:schemeClr>
                </a:solidFill>
                <a:latin typeface="Monserrat"/>
                <a:cs typeface="Century Gothic"/>
              </a:rPr>
              <a:t> </a:t>
            </a:r>
            <a:r>
              <a:rPr sz="2800" spc="114" dirty="0">
                <a:solidFill>
                  <a:schemeClr val="bg1">
                    <a:lumMod val="50000"/>
                  </a:schemeClr>
                </a:solidFill>
                <a:latin typeface="Monserrat"/>
                <a:cs typeface="Century Gothic"/>
              </a:rPr>
              <a:t>We</a:t>
            </a:r>
            <a:r>
              <a:rPr sz="2800" spc="-40" dirty="0">
                <a:solidFill>
                  <a:schemeClr val="bg1">
                    <a:lumMod val="50000"/>
                  </a:schemeClr>
                </a:solidFill>
                <a:latin typeface="Monserrat"/>
                <a:cs typeface="Century Gothic"/>
              </a:rPr>
              <a:t> </a:t>
            </a:r>
            <a:r>
              <a:rPr sz="2800" spc="60" dirty="0">
                <a:solidFill>
                  <a:schemeClr val="bg1">
                    <a:lumMod val="50000"/>
                  </a:schemeClr>
                </a:solidFill>
                <a:latin typeface="Monserrat"/>
                <a:cs typeface="Century Gothic"/>
              </a:rPr>
              <a:t>now</a:t>
            </a:r>
            <a:r>
              <a:rPr sz="2800" spc="-45" dirty="0">
                <a:solidFill>
                  <a:schemeClr val="bg1">
                    <a:lumMod val="50000"/>
                  </a:schemeClr>
                </a:solidFill>
                <a:latin typeface="Monserrat"/>
                <a:cs typeface="Century Gothic"/>
              </a:rPr>
              <a:t> </a:t>
            </a:r>
            <a:r>
              <a:rPr sz="2800" spc="-50" dirty="0">
                <a:solidFill>
                  <a:schemeClr val="bg1">
                    <a:lumMod val="50000"/>
                  </a:schemeClr>
                </a:solidFill>
                <a:latin typeface="Monserrat"/>
                <a:cs typeface="Century Gothic"/>
              </a:rPr>
              <a:t>have</a:t>
            </a:r>
            <a:r>
              <a:rPr sz="2800" spc="-30" dirty="0">
                <a:solidFill>
                  <a:schemeClr val="bg1">
                    <a:lumMod val="50000"/>
                  </a:schemeClr>
                </a:solidFill>
                <a:latin typeface="Monserrat"/>
                <a:cs typeface="Century Gothic"/>
              </a:rPr>
              <a:t> </a:t>
            </a:r>
            <a:r>
              <a:rPr sz="2800" dirty="0">
                <a:solidFill>
                  <a:schemeClr val="bg1">
                    <a:lumMod val="50000"/>
                  </a:schemeClr>
                </a:solidFill>
                <a:latin typeface="Monserrat"/>
                <a:cs typeface="Century Gothic"/>
              </a:rPr>
              <a:t>over</a:t>
            </a:r>
            <a:r>
              <a:rPr sz="2800" spc="-30" dirty="0">
                <a:solidFill>
                  <a:schemeClr val="bg1">
                    <a:lumMod val="50000"/>
                  </a:schemeClr>
                </a:solidFill>
                <a:latin typeface="Monserrat"/>
                <a:cs typeface="Century Gothic"/>
              </a:rPr>
              <a:t> </a:t>
            </a:r>
            <a:r>
              <a:rPr lang="de-AT" sz="2800" spc="-30" dirty="0">
                <a:solidFill>
                  <a:schemeClr val="bg1">
                    <a:lumMod val="50000"/>
                  </a:schemeClr>
                </a:solidFill>
                <a:latin typeface="Monserrat"/>
                <a:cs typeface="Century Gothic"/>
              </a:rPr>
              <a:t>8250</a:t>
            </a:r>
            <a:r>
              <a:rPr sz="2800" spc="-25" dirty="0">
                <a:solidFill>
                  <a:schemeClr val="bg1">
                    <a:lumMod val="50000"/>
                  </a:schemeClr>
                </a:solidFill>
                <a:latin typeface="Monserrat"/>
                <a:cs typeface="Century Gothic"/>
              </a:rPr>
              <a:t> </a:t>
            </a:r>
            <a:r>
              <a:rPr sz="2800" spc="105" dirty="0">
                <a:solidFill>
                  <a:schemeClr val="bg1">
                    <a:lumMod val="50000"/>
                  </a:schemeClr>
                </a:solidFill>
                <a:latin typeface="Monserrat"/>
                <a:cs typeface="Century Gothic"/>
              </a:rPr>
              <a:t>members</a:t>
            </a:r>
            <a:r>
              <a:rPr sz="2800" spc="-40" dirty="0">
                <a:solidFill>
                  <a:schemeClr val="bg1">
                    <a:lumMod val="50000"/>
                  </a:schemeClr>
                </a:solidFill>
                <a:latin typeface="Monserrat"/>
                <a:cs typeface="Century Gothic"/>
              </a:rPr>
              <a:t> </a:t>
            </a:r>
            <a:r>
              <a:rPr sz="2800" spc="-225" dirty="0">
                <a:solidFill>
                  <a:schemeClr val="bg1">
                    <a:lumMod val="50000"/>
                  </a:schemeClr>
                </a:solidFill>
                <a:latin typeface="Monserrat"/>
                <a:cs typeface="Century Gothic"/>
              </a:rPr>
              <a:t>&amp;</a:t>
            </a:r>
            <a:r>
              <a:rPr sz="2800" spc="-40" dirty="0">
                <a:solidFill>
                  <a:schemeClr val="bg1">
                    <a:lumMod val="50000"/>
                  </a:schemeClr>
                </a:solidFill>
                <a:latin typeface="Monserrat"/>
                <a:cs typeface="Century Gothic"/>
              </a:rPr>
              <a:t> </a:t>
            </a:r>
            <a:r>
              <a:rPr lang="de-AT" sz="2800" spc="-40" dirty="0">
                <a:solidFill>
                  <a:schemeClr val="bg1">
                    <a:lumMod val="50000"/>
                  </a:schemeClr>
                </a:solidFill>
                <a:latin typeface="Monserrat"/>
                <a:cs typeface="Century Gothic"/>
              </a:rPr>
              <a:t>70</a:t>
            </a:r>
            <a:r>
              <a:rPr sz="2800" spc="-40" dirty="0">
                <a:solidFill>
                  <a:schemeClr val="bg1">
                    <a:lumMod val="50000"/>
                  </a:schemeClr>
                </a:solidFill>
                <a:latin typeface="Monserrat"/>
                <a:cs typeface="Century Gothic"/>
              </a:rPr>
              <a:t> </a:t>
            </a:r>
            <a:r>
              <a:rPr lang="en-GB" sz="2800" spc="135" dirty="0">
                <a:solidFill>
                  <a:schemeClr val="bg1">
                    <a:lumMod val="50000"/>
                  </a:schemeClr>
                </a:solidFill>
                <a:latin typeface="Monserrat"/>
                <a:cs typeface="Century Gothic"/>
              </a:rPr>
              <a:t>plus,</a:t>
            </a:r>
            <a:r>
              <a:rPr sz="2800" spc="-50" dirty="0">
                <a:solidFill>
                  <a:schemeClr val="bg1">
                    <a:lumMod val="50000"/>
                  </a:schemeClr>
                </a:solidFill>
                <a:latin typeface="Monserrat"/>
                <a:cs typeface="Century Gothic"/>
              </a:rPr>
              <a:t> </a:t>
            </a:r>
            <a:r>
              <a:rPr sz="2800" spc="45" dirty="0">
                <a:solidFill>
                  <a:schemeClr val="bg1">
                    <a:lumMod val="50000"/>
                  </a:schemeClr>
                </a:solidFill>
                <a:latin typeface="Monserrat"/>
                <a:cs typeface="Century Gothic"/>
              </a:rPr>
              <a:t>partners</a:t>
            </a:r>
            <a:r>
              <a:rPr lang="en-GB" sz="2800" spc="45" dirty="0">
                <a:solidFill>
                  <a:schemeClr val="bg1">
                    <a:lumMod val="50000"/>
                  </a:schemeClr>
                </a:solidFill>
                <a:latin typeface="Monserrat"/>
                <a:cs typeface="Century Gothic"/>
              </a:rPr>
              <a:t> &amp; supporters</a:t>
            </a:r>
            <a:r>
              <a:rPr sz="2800" spc="45" dirty="0">
                <a:solidFill>
                  <a:schemeClr val="bg1">
                    <a:lumMod val="50000"/>
                  </a:schemeClr>
                </a:solidFill>
                <a:latin typeface="Monserrat"/>
                <a:cs typeface="Century Gothic"/>
              </a:rPr>
              <a:t>.</a:t>
            </a:r>
            <a:endParaRPr sz="2800" dirty="0">
              <a:solidFill>
                <a:schemeClr val="bg1">
                  <a:lumMod val="50000"/>
                </a:schemeClr>
              </a:solidFill>
              <a:latin typeface="Monserrat"/>
              <a:cs typeface="Century Gothic"/>
            </a:endParaRPr>
          </a:p>
        </p:txBody>
      </p:sp>
      <p:grpSp>
        <p:nvGrpSpPr>
          <p:cNvPr id="5" name="object 5"/>
          <p:cNvGrpSpPr/>
          <p:nvPr/>
        </p:nvGrpSpPr>
        <p:grpSpPr>
          <a:xfrm>
            <a:off x="67056" y="4603894"/>
            <a:ext cx="2974975" cy="2037714"/>
            <a:chOff x="67056" y="4474502"/>
            <a:chExt cx="2974975" cy="2037714"/>
          </a:xfrm>
        </p:grpSpPr>
        <p:pic>
          <p:nvPicPr>
            <p:cNvPr id="6" name="object 6"/>
            <p:cNvPicPr/>
            <p:nvPr/>
          </p:nvPicPr>
          <p:blipFill>
            <a:blip r:embed="rId4" cstate="print"/>
            <a:stretch>
              <a:fillRect/>
            </a:stretch>
          </p:blipFill>
          <p:spPr>
            <a:xfrm>
              <a:off x="67056" y="4474502"/>
              <a:ext cx="2974848" cy="2037588"/>
            </a:xfrm>
            <a:prstGeom prst="rect">
              <a:avLst/>
            </a:prstGeom>
          </p:spPr>
        </p:pic>
        <p:sp>
          <p:nvSpPr>
            <p:cNvPr id="7" name="object 7"/>
            <p:cNvSpPr/>
            <p:nvPr/>
          </p:nvSpPr>
          <p:spPr>
            <a:xfrm>
              <a:off x="284988" y="4683251"/>
              <a:ext cx="2552700" cy="1633855"/>
            </a:xfrm>
            <a:custGeom>
              <a:avLst/>
              <a:gdLst/>
              <a:ahLst/>
              <a:cxnLst/>
              <a:rect l="l" t="t" r="r" b="b"/>
              <a:pathLst>
                <a:path w="2552700" h="1633854">
                  <a:moveTo>
                    <a:pt x="2280412" y="0"/>
                  </a:moveTo>
                  <a:lnTo>
                    <a:pt x="272288" y="0"/>
                  </a:lnTo>
                  <a:lnTo>
                    <a:pt x="223343" y="4387"/>
                  </a:lnTo>
                  <a:lnTo>
                    <a:pt x="177277" y="17036"/>
                  </a:lnTo>
                  <a:lnTo>
                    <a:pt x="134858" y="37178"/>
                  </a:lnTo>
                  <a:lnTo>
                    <a:pt x="96856" y="64042"/>
                  </a:lnTo>
                  <a:lnTo>
                    <a:pt x="64038" y="96861"/>
                  </a:lnTo>
                  <a:lnTo>
                    <a:pt x="37175" y="134864"/>
                  </a:lnTo>
                  <a:lnTo>
                    <a:pt x="17035" y="177282"/>
                  </a:lnTo>
                  <a:lnTo>
                    <a:pt x="4386" y="223347"/>
                  </a:lnTo>
                  <a:lnTo>
                    <a:pt x="0" y="272288"/>
                  </a:lnTo>
                  <a:lnTo>
                    <a:pt x="0" y="1361440"/>
                  </a:lnTo>
                  <a:lnTo>
                    <a:pt x="4386" y="1410384"/>
                  </a:lnTo>
                  <a:lnTo>
                    <a:pt x="17035" y="1456450"/>
                  </a:lnTo>
                  <a:lnTo>
                    <a:pt x="37175" y="1498869"/>
                  </a:lnTo>
                  <a:lnTo>
                    <a:pt x="64038" y="1536871"/>
                  </a:lnTo>
                  <a:lnTo>
                    <a:pt x="96856" y="1569689"/>
                  </a:lnTo>
                  <a:lnTo>
                    <a:pt x="134858" y="1596552"/>
                  </a:lnTo>
                  <a:lnTo>
                    <a:pt x="177277" y="1616692"/>
                  </a:lnTo>
                  <a:lnTo>
                    <a:pt x="223343" y="1629341"/>
                  </a:lnTo>
                  <a:lnTo>
                    <a:pt x="272288" y="1633728"/>
                  </a:lnTo>
                  <a:lnTo>
                    <a:pt x="2280412"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grpSp>
      <p:grpSp>
        <p:nvGrpSpPr>
          <p:cNvPr id="8" name="object 8"/>
          <p:cNvGrpSpPr/>
          <p:nvPr/>
        </p:nvGrpSpPr>
        <p:grpSpPr>
          <a:xfrm>
            <a:off x="3124327" y="4598330"/>
            <a:ext cx="5971540" cy="2062480"/>
            <a:chOff x="3268979" y="4442498"/>
            <a:chExt cx="5971540" cy="2062480"/>
          </a:xfrm>
        </p:grpSpPr>
        <p:pic>
          <p:nvPicPr>
            <p:cNvPr id="9" name="object 9"/>
            <p:cNvPicPr/>
            <p:nvPr/>
          </p:nvPicPr>
          <p:blipFill>
            <a:blip r:embed="rId4" cstate="print"/>
            <a:stretch>
              <a:fillRect/>
            </a:stretch>
          </p:blipFill>
          <p:spPr>
            <a:xfrm>
              <a:off x="3268979" y="4442498"/>
              <a:ext cx="2974848" cy="2037588"/>
            </a:xfrm>
            <a:prstGeom prst="rect">
              <a:avLst/>
            </a:prstGeom>
          </p:spPr>
        </p:pic>
        <p:sp>
          <p:nvSpPr>
            <p:cNvPr id="10" name="object 10"/>
            <p:cNvSpPr/>
            <p:nvPr/>
          </p:nvSpPr>
          <p:spPr>
            <a:xfrm>
              <a:off x="3486911" y="4651248"/>
              <a:ext cx="2552700" cy="1633855"/>
            </a:xfrm>
            <a:custGeom>
              <a:avLst/>
              <a:gdLst/>
              <a:ahLst/>
              <a:cxnLst/>
              <a:rect l="l" t="t" r="r" b="b"/>
              <a:pathLst>
                <a:path w="2552700" h="1633854">
                  <a:moveTo>
                    <a:pt x="2280412" y="0"/>
                  </a:moveTo>
                  <a:lnTo>
                    <a:pt x="272288"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39"/>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8" y="1633727"/>
                  </a:lnTo>
                  <a:lnTo>
                    <a:pt x="2280412" y="1633727"/>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39"/>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2" y="0"/>
                  </a:lnTo>
                  <a:close/>
                </a:path>
              </a:pathLst>
            </a:custGeom>
            <a:solidFill>
              <a:srgbClr val="53D9AA"/>
            </a:solidFill>
          </p:spPr>
          <p:txBody>
            <a:bodyPr wrap="square" lIns="0" tIns="0" rIns="0" bIns="0" rtlCol="0"/>
            <a:lstStyle/>
            <a:p>
              <a:endParaRPr/>
            </a:p>
          </p:txBody>
        </p:sp>
        <p:pic>
          <p:nvPicPr>
            <p:cNvPr id="11" name="object 11"/>
            <p:cNvPicPr/>
            <p:nvPr/>
          </p:nvPicPr>
          <p:blipFill>
            <a:blip r:embed="rId4" cstate="print"/>
            <a:stretch>
              <a:fillRect/>
            </a:stretch>
          </p:blipFill>
          <p:spPr>
            <a:xfrm>
              <a:off x="6265163" y="4466882"/>
              <a:ext cx="2974847" cy="2037588"/>
            </a:xfrm>
            <a:prstGeom prst="rect">
              <a:avLst/>
            </a:prstGeom>
          </p:spPr>
        </p:pic>
        <p:sp>
          <p:nvSpPr>
            <p:cNvPr id="12" name="object 12"/>
            <p:cNvSpPr/>
            <p:nvPr/>
          </p:nvSpPr>
          <p:spPr>
            <a:xfrm>
              <a:off x="6483095" y="4675632"/>
              <a:ext cx="2552700" cy="1633855"/>
            </a:xfrm>
            <a:custGeom>
              <a:avLst/>
              <a:gdLst/>
              <a:ahLst/>
              <a:cxnLst/>
              <a:rect l="l" t="t" r="r" b="b"/>
              <a:pathLst>
                <a:path w="2552700" h="1633854">
                  <a:moveTo>
                    <a:pt x="2280411" y="0"/>
                  </a:moveTo>
                  <a:lnTo>
                    <a:pt x="272287" y="0"/>
                  </a:lnTo>
                  <a:lnTo>
                    <a:pt x="223347" y="4387"/>
                  </a:lnTo>
                  <a:lnTo>
                    <a:pt x="177282" y="17036"/>
                  </a:lnTo>
                  <a:lnTo>
                    <a:pt x="134864" y="37178"/>
                  </a:lnTo>
                  <a:lnTo>
                    <a:pt x="96861" y="64042"/>
                  </a:lnTo>
                  <a:lnTo>
                    <a:pt x="64042" y="96861"/>
                  </a:lnTo>
                  <a:lnTo>
                    <a:pt x="37178" y="134864"/>
                  </a:lnTo>
                  <a:lnTo>
                    <a:pt x="17036" y="177282"/>
                  </a:lnTo>
                  <a:lnTo>
                    <a:pt x="4387" y="223347"/>
                  </a:lnTo>
                  <a:lnTo>
                    <a:pt x="0" y="272288"/>
                  </a:lnTo>
                  <a:lnTo>
                    <a:pt x="0" y="1361440"/>
                  </a:lnTo>
                  <a:lnTo>
                    <a:pt x="4387" y="1410384"/>
                  </a:lnTo>
                  <a:lnTo>
                    <a:pt x="17036" y="1456450"/>
                  </a:lnTo>
                  <a:lnTo>
                    <a:pt x="37178" y="1498869"/>
                  </a:lnTo>
                  <a:lnTo>
                    <a:pt x="64042" y="1536871"/>
                  </a:lnTo>
                  <a:lnTo>
                    <a:pt x="96861" y="1569689"/>
                  </a:lnTo>
                  <a:lnTo>
                    <a:pt x="134864" y="1596552"/>
                  </a:lnTo>
                  <a:lnTo>
                    <a:pt x="177282" y="1616692"/>
                  </a:lnTo>
                  <a:lnTo>
                    <a:pt x="223347" y="1629341"/>
                  </a:lnTo>
                  <a:lnTo>
                    <a:pt x="272287" y="1633728"/>
                  </a:lnTo>
                  <a:lnTo>
                    <a:pt x="2280411" y="1633728"/>
                  </a:lnTo>
                  <a:lnTo>
                    <a:pt x="2329352" y="1629341"/>
                  </a:lnTo>
                  <a:lnTo>
                    <a:pt x="2375417" y="1616692"/>
                  </a:lnTo>
                  <a:lnTo>
                    <a:pt x="2417835" y="1596552"/>
                  </a:lnTo>
                  <a:lnTo>
                    <a:pt x="2455838" y="1569689"/>
                  </a:lnTo>
                  <a:lnTo>
                    <a:pt x="2488657" y="1536871"/>
                  </a:lnTo>
                  <a:lnTo>
                    <a:pt x="2515521" y="1498869"/>
                  </a:lnTo>
                  <a:lnTo>
                    <a:pt x="2535663" y="1456450"/>
                  </a:lnTo>
                  <a:lnTo>
                    <a:pt x="2548312" y="1410384"/>
                  </a:lnTo>
                  <a:lnTo>
                    <a:pt x="2552700" y="1361440"/>
                  </a:lnTo>
                  <a:lnTo>
                    <a:pt x="2552700" y="272288"/>
                  </a:lnTo>
                  <a:lnTo>
                    <a:pt x="2548312" y="223347"/>
                  </a:lnTo>
                  <a:lnTo>
                    <a:pt x="2535663" y="177282"/>
                  </a:lnTo>
                  <a:lnTo>
                    <a:pt x="2515521" y="134864"/>
                  </a:lnTo>
                  <a:lnTo>
                    <a:pt x="2488657" y="96861"/>
                  </a:lnTo>
                  <a:lnTo>
                    <a:pt x="2455838" y="64042"/>
                  </a:lnTo>
                  <a:lnTo>
                    <a:pt x="2417835" y="37178"/>
                  </a:lnTo>
                  <a:lnTo>
                    <a:pt x="2375417" y="17036"/>
                  </a:lnTo>
                  <a:lnTo>
                    <a:pt x="2329352" y="4387"/>
                  </a:lnTo>
                  <a:lnTo>
                    <a:pt x="2280411" y="0"/>
                  </a:lnTo>
                  <a:close/>
                </a:path>
              </a:pathLst>
            </a:custGeom>
            <a:solidFill>
              <a:srgbClr val="53D9AA"/>
            </a:solidFill>
          </p:spPr>
          <p:txBody>
            <a:bodyPr wrap="square" lIns="0" tIns="0" rIns="0" bIns="0" rtlCol="0"/>
            <a:lstStyle/>
            <a:p>
              <a:endParaRPr/>
            </a:p>
          </p:txBody>
        </p:sp>
      </p:grpSp>
      <p:sp>
        <p:nvSpPr>
          <p:cNvPr id="13" name="object 13"/>
          <p:cNvSpPr txBox="1"/>
          <p:nvPr/>
        </p:nvSpPr>
        <p:spPr>
          <a:xfrm>
            <a:off x="384410" y="4977708"/>
            <a:ext cx="2355528" cy="1317668"/>
          </a:xfrm>
          <a:prstGeom prst="rect">
            <a:avLst/>
          </a:prstGeom>
        </p:spPr>
        <p:txBody>
          <a:bodyPr vert="horz" wrap="square" lIns="0" tIns="12065" rIns="0" bIns="0" rtlCol="0">
            <a:spAutoFit/>
          </a:bodyPr>
          <a:lstStyle/>
          <a:p>
            <a:pPr algn="ctr">
              <a:lnSpc>
                <a:spcPct val="100000"/>
              </a:lnSpc>
              <a:spcBef>
                <a:spcPts val="95"/>
              </a:spcBef>
            </a:pPr>
            <a:r>
              <a:rPr lang="de-AT" sz="2800" b="1" spc="330">
                <a:solidFill>
                  <a:srgbClr val="FFFFFF"/>
                </a:solidFill>
                <a:latin typeface="Calibri"/>
                <a:cs typeface="Calibri"/>
              </a:rPr>
              <a:t>8250</a:t>
            </a:r>
            <a:r>
              <a:rPr sz="2800" b="1" spc="330">
                <a:solidFill>
                  <a:srgbClr val="FFFFFF"/>
                </a:solidFill>
                <a:latin typeface="Calibri"/>
                <a:cs typeface="Calibri"/>
              </a:rPr>
              <a:t>+</a:t>
            </a:r>
            <a:endParaRPr lang="en-GB" sz="2800" b="1" spc="330">
              <a:solidFill>
                <a:srgbClr val="FFFFFF"/>
              </a:solidFill>
              <a:latin typeface="Calibri"/>
              <a:cs typeface="Calibri"/>
            </a:endParaRPr>
          </a:p>
          <a:p>
            <a:pPr algn="ctr">
              <a:lnSpc>
                <a:spcPct val="100000"/>
              </a:lnSpc>
              <a:spcBef>
                <a:spcPts val="95"/>
              </a:spcBef>
            </a:pPr>
            <a:r>
              <a:rPr lang="en-GB" sz="2800" b="1" spc="330">
                <a:solidFill>
                  <a:srgbClr val="FFFFFF"/>
                </a:solidFill>
                <a:latin typeface="Calibri"/>
                <a:cs typeface="Calibri"/>
              </a:rPr>
              <a:t>Followers &amp; </a:t>
            </a:r>
            <a:endParaRPr sz="2800">
              <a:latin typeface="Calibri"/>
              <a:cs typeface="Calibri"/>
            </a:endParaRPr>
          </a:p>
          <a:p>
            <a:pPr algn="ctr">
              <a:lnSpc>
                <a:spcPct val="100000"/>
              </a:lnSpc>
            </a:pPr>
            <a:r>
              <a:rPr sz="2800" b="1" spc="355">
                <a:solidFill>
                  <a:srgbClr val="FFFFFF"/>
                </a:solidFill>
                <a:latin typeface="Calibri"/>
                <a:cs typeface="Calibri"/>
              </a:rPr>
              <a:t>Members</a:t>
            </a:r>
            <a:endParaRPr sz="2800">
              <a:latin typeface="Calibri"/>
              <a:cs typeface="Calibri"/>
            </a:endParaRPr>
          </a:p>
        </p:txBody>
      </p:sp>
      <p:sp>
        <p:nvSpPr>
          <p:cNvPr id="14" name="object 14"/>
          <p:cNvSpPr txBox="1"/>
          <p:nvPr/>
        </p:nvSpPr>
        <p:spPr>
          <a:xfrm>
            <a:off x="3750256" y="4898275"/>
            <a:ext cx="1647825" cy="1306195"/>
          </a:xfrm>
          <a:prstGeom prst="rect">
            <a:avLst/>
          </a:prstGeom>
        </p:spPr>
        <p:txBody>
          <a:bodyPr vert="horz" wrap="square" lIns="0" tIns="12065" rIns="0" bIns="0" rtlCol="0">
            <a:spAutoFit/>
          </a:bodyPr>
          <a:lstStyle/>
          <a:p>
            <a:pPr marL="12700" marR="5080" indent="83820" algn="ctr">
              <a:lnSpc>
                <a:spcPct val="100000"/>
              </a:lnSpc>
              <a:spcBef>
                <a:spcPts val="95"/>
              </a:spcBef>
            </a:pPr>
            <a:r>
              <a:rPr sz="2800" b="1" spc="350">
                <a:solidFill>
                  <a:srgbClr val="FFFFFF"/>
                </a:solidFill>
                <a:latin typeface="Calibri"/>
                <a:cs typeface="Calibri"/>
              </a:rPr>
              <a:t>Regular </a:t>
            </a:r>
            <a:r>
              <a:rPr sz="2800" b="1" spc="370">
                <a:solidFill>
                  <a:srgbClr val="FFFFFF"/>
                </a:solidFill>
                <a:latin typeface="Calibri"/>
                <a:cs typeface="Calibri"/>
              </a:rPr>
              <a:t>Events</a:t>
            </a:r>
            <a:r>
              <a:rPr sz="2800" b="1" spc="165">
                <a:solidFill>
                  <a:srgbClr val="FFFFFF"/>
                </a:solidFill>
                <a:latin typeface="Calibri"/>
                <a:cs typeface="Calibri"/>
              </a:rPr>
              <a:t> </a:t>
            </a:r>
            <a:r>
              <a:rPr sz="2800" b="1" spc="5">
                <a:solidFill>
                  <a:srgbClr val="FFFFFF"/>
                </a:solidFill>
                <a:latin typeface="Calibri"/>
                <a:cs typeface="Calibri"/>
              </a:rPr>
              <a:t>&amp; </a:t>
            </a:r>
            <a:r>
              <a:rPr sz="2800" b="1" spc="350">
                <a:solidFill>
                  <a:srgbClr val="FFFFFF"/>
                </a:solidFill>
                <a:latin typeface="Calibri"/>
                <a:cs typeface="Calibri"/>
              </a:rPr>
              <a:t>Content</a:t>
            </a:r>
            <a:endParaRPr sz="2800">
              <a:latin typeface="Calibri"/>
              <a:cs typeface="Calibri"/>
            </a:endParaRPr>
          </a:p>
        </p:txBody>
      </p:sp>
      <p:sp>
        <p:nvSpPr>
          <p:cNvPr id="15" name="object 15"/>
          <p:cNvSpPr txBox="1"/>
          <p:nvPr/>
        </p:nvSpPr>
        <p:spPr>
          <a:xfrm>
            <a:off x="6474079" y="4926435"/>
            <a:ext cx="2259965" cy="1305560"/>
          </a:xfrm>
          <a:prstGeom prst="rect">
            <a:avLst/>
          </a:prstGeom>
        </p:spPr>
        <p:txBody>
          <a:bodyPr vert="horz" wrap="square" lIns="0" tIns="12065" rIns="0" bIns="0" rtlCol="0">
            <a:spAutoFit/>
          </a:bodyPr>
          <a:lstStyle/>
          <a:p>
            <a:pPr marL="12700" marR="5080" indent="1270" algn="ctr">
              <a:lnSpc>
                <a:spcPct val="100000"/>
              </a:lnSpc>
              <a:spcBef>
                <a:spcPts val="95"/>
              </a:spcBef>
            </a:pPr>
            <a:r>
              <a:rPr sz="2800" b="1" spc="315" dirty="0">
                <a:solidFill>
                  <a:srgbClr val="FFFFFF"/>
                </a:solidFill>
                <a:latin typeface="Calibri"/>
                <a:cs typeface="Calibri"/>
              </a:rPr>
              <a:t>Mentoring </a:t>
            </a:r>
            <a:r>
              <a:rPr sz="2800" b="1" spc="415" dirty="0">
                <a:solidFill>
                  <a:srgbClr val="FFFFFF"/>
                </a:solidFill>
                <a:latin typeface="Calibri"/>
                <a:cs typeface="Calibri"/>
              </a:rPr>
              <a:t>Programme </a:t>
            </a:r>
            <a:r>
              <a:rPr sz="2800" b="1" spc="55" dirty="0">
                <a:solidFill>
                  <a:srgbClr val="FFFFFF"/>
                </a:solidFill>
                <a:latin typeface="Calibri"/>
                <a:cs typeface="Calibri"/>
              </a:rPr>
              <a:t>&amp;</a:t>
            </a:r>
            <a:r>
              <a:rPr sz="2800" b="1" spc="155" dirty="0">
                <a:solidFill>
                  <a:srgbClr val="FFFFFF"/>
                </a:solidFill>
                <a:latin typeface="Calibri"/>
                <a:cs typeface="Calibri"/>
              </a:rPr>
              <a:t> </a:t>
            </a:r>
            <a:r>
              <a:rPr sz="2800" b="1" spc="345" dirty="0">
                <a:solidFill>
                  <a:srgbClr val="FFFFFF"/>
                </a:solidFill>
                <a:latin typeface="Calibri"/>
                <a:cs typeface="Calibri"/>
              </a:rPr>
              <a:t>Network</a:t>
            </a:r>
            <a:endParaRPr sz="2800" dirty="0">
              <a:latin typeface="Calibri"/>
              <a:cs typeface="Calibri"/>
            </a:endParaRPr>
          </a:p>
        </p:txBody>
      </p:sp>
      <p:pic>
        <p:nvPicPr>
          <p:cNvPr id="17" name="object 17"/>
          <p:cNvPicPr/>
          <p:nvPr/>
        </p:nvPicPr>
        <p:blipFill>
          <a:blip r:embed="rId5" cstate="print"/>
          <a:stretch>
            <a:fillRect/>
          </a:stretch>
        </p:blipFill>
        <p:spPr>
          <a:xfrm>
            <a:off x="9026779" y="4622714"/>
            <a:ext cx="2872740" cy="2048256"/>
          </a:xfrm>
          <a:prstGeom prst="rect">
            <a:avLst/>
          </a:prstGeom>
        </p:spPr>
      </p:pic>
      <p:sp>
        <p:nvSpPr>
          <p:cNvPr id="18" name="object 18"/>
          <p:cNvSpPr txBox="1"/>
          <p:nvPr/>
        </p:nvSpPr>
        <p:spPr>
          <a:xfrm>
            <a:off x="9353649" y="4937457"/>
            <a:ext cx="2287578" cy="1304844"/>
          </a:xfrm>
          <a:prstGeom prst="rect">
            <a:avLst/>
          </a:prstGeom>
        </p:spPr>
        <p:txBody>
          <a:bodyPr vert="horz" wrap="square" lIns="0" tIns="12065" rIns="0" bIns="0" rtlCol="0">
            <a:spAutoFit/>
          </a:bodyPr>
          <a:lstStyle/>
          <a:p>
            <a:pPr algn="ctr">
              <a:lnSpc>
                <a:spcPct val="100000"/>
              </a:lnSpc>
              <a:spcBef>
                <a:spcPts val="95"/>
              </a:spcBef>
            </a:pPr>
            <a:r>
              <a:rPr lang="de-AT" sz="2800" b="1" spc="225" dirty="0">
                <a:solidFill>
                  <a:srgbClr val="FFFFFF"/>
                </a:solidFill>
                <a:latin typeface="Calibri"/>
                <a:cs typeface="Calibri"/>
              </a:rPr>
              <a:t>70</a:t>
            </a:r>
            <a:r>
              <a:rPr sz="2800" b="1" spc="160" dirty="0">
                <a:solidFill>
                  <a:srgbClr val="FFFFFF"/>
                </a:solidFill>
                <a:latin typeface="Calibri"/>
                <a:cs typeface="Calibri"/>
              </a:rPr>
              <a:t> </a:t>
            </a:r>
            <a:r>
              <a:rPr sz="2800" b="1" spc="225" dirty="0">
                <a:solidFill>
                  <a:srgbClr val="FFFFFF"/>
                </a:solidFill>
                <a:latin typeface="Calibri"/>
                <a:cs typeface="Calibri"/>
              </a:rPr>
              <a:t>+</a:t>
            </a:r>
            <a:endParaRPr sz="2800" dirty="0">
              <a:latin typeface="Calibri"/>
              <a:cs typeface="Calibri"/>
            </a:endParaRPr>
          </a:p>
          <a:p>
            <a:pPr algn="ctr">
              <a:lnSpc>
                <a:spcPct val="100000"/>
              </a:lnSpc>
            </a:pPr>
            <a:r>
              <a:rPr sz="2800" b="1" spc="320" dirty="0">
                <a:solidFill>
                  <a:srgbClr val="FFFFFF"/>
                </a:solidFill>
                <a:latin typeface="Calibri"/>
                <a:cs typeface="Calibri"/>
              </a:rPr>
              <a:t>Partners</a:t>
            </a:r>
            <a:r>
              <a:rPr lang="en-GB" sz="2800" b="1" spc="320" dirty="0">
                <a:solidFill>
                  <a:srgbClr val="FFFFFF"/>
                </a:solidFill>
                <a:latin typeface="Calibri"/>
                <a:cs typeface="Calibri"/>
              </a:rPr>
              <a:t> &amp; Supporters </a:t>
            </a:r>
            <a:endParaRPr sz="2800" dirty="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3" y="129334"/>
            <a:ext cx="1576144" cy="1052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9521" y="163647"/>
            <a:ext cx="1530179" cy="663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928" y="982455"/>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200" y="366792"/>
            <a:ext cx="1389421" cy="8390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244" y="2679955"/>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5328" y="1896953"/>
            <a:ext cx="2531177" cy="61664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6199" y="75912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9925" y="2331894"/>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0163" y="1763247"/>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094" t="1" r="2688" b="8719"/>
          <a:stretch/>
        </p:blipFill>
        <p:spPr bwMode="auto">
          <a:xfrm>
            <a:off x="2191378" y="2473978"/>
            <a:ext cx="1770443" cy="57765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98582" y="2884761"/>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3305" b="28405"/>
          <a:stretch/>
        </p:blipFill>
        <p:spPr bwMode="auto">
          <a:xfrm>
            <a:off x="209282" y="5646754"/>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239" t="13695" b="17306"/>
          <a:stretch/>
        </p:blipFill>
        <p:spPr bwMode="auto">
          <a:xfrm>
            <a:off x="614070" y="4815778"/>
            <a:ext cx="1648657" cy="886019"/>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9190" y="5778139"/>
            <a:ext cx="950210" cy="95021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5152" y="1950629"/>
            <a:ext cx="1836629" cy="33618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0553" y="6113529"/>
            <a:ext cx="1686312" cy="6191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18662" y="2446740"/>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62691" y="5719058"/>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15674" t="28913" r="17196" b="29600"/>
          <a:stretch/>
        </p:blipFill>
        <p:spPr>
          <a:xfrm>
            <a:off x="8009233" y="3023686"/>
            <a:ext cx="1939305" cy="674149"/>
          </a:xfrm>
          <a:prstGeom prst="rect">
            <a:avLst/>
          </a:prstGeom>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80990" y="75803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22">
            <a:extLst>
              <a:ext uri="{28A0092B-C50C-407E-A947-70E740481C1C}">
                <a14:useLocalDpi xmlns:a14="http://schemas.microsoft.com/office/drawing/2010/main" val="0"/>
              </a:ext>
            </a:extLst>
          </a:blip>
          <a:srcRect l="7493" t="19674" b="20887"/>
          <a:stretch/>
        </p:blipFill>
        <p:spPr>
          <a:xfrm>
            <a:off x="2048550" y="3025701"/>
            <a:ext cx="3186079" cy="603919"/>
          </a:xfrm>
          <a:prstGeom prst="rect">
            <a:avLst/>
          </a:prstGeom>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755501" y="5611679"/>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450440" y="530491"/>
            <a:ext cx="1033418" cy="601225"/>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432786" y="1479536"/>
            <a:ext cx="2201862" cy="4575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7104" t="18681" r="4673" b="21327"/>
          <a:stretch/>
        </p:blipFill>
        <p:spPr>
          <a:xfrm>
            <a:off x="3075558" y="3507780"/>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5644" t="8734" r="5293" b="10534"/>
          <a:stretch/>
        </p:blipFill>
        <p:spPr>
          <a:xfrm>
            <a:off x="7859126" y="2180104"/>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t="16957" b="18068"/>
          <a:stretch/>
        </p:blipFill>
        <p:spPr bwMode="auto">
          <a:xfrm>
            <a:off x="5604687" y="1494169"/>
            <a:ext cx="1709244" cy="7418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32609" y="3542079"/>
            <a:ext cx="1823165" cy="480655"/>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30"/>
          <a:srcRect t="15382" b="27562"/>
          <a:stretch/>
        </p:blipFill>
        <p:spPr>
          <a:xfrm>
            <a:off x="6375335" y="4411490"/>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t="14038" b="13535"/>
          <a:stretch/>
        </p:blipFill>
        <p:spPr>
          <a:xfrm>
            <a:off x="8870139" y="1286150"/>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548105" y="6032531"/>
            <a:ext cx="2524245" cy="695818"/>
          </a:xfrm>
          <a:prstGeom prst="rect">
            <a:avLst/>
          </a:prstGeom>
        </p:spPr>
      </p:pic>
      <p:pic>
        <p:nvPicPr>
          <p:cNvPr id="19" name="Picture 18" descr="A black background with red text&#10;&#10;Description automatically generated">
            <a:extLst>
              <a:ext uri="{FF2B5EF4-FFF2-40B4-BE49-F238E27FC236}">
                <a16:creationId xmlns:a16="http://schemas.microsoft.com/office/drawing/2014/main" id="{11A48E25-F0C5-EF4B-65E1-BF50B79B953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663583" y="6016707"/>
            <a:ext cx="2887264" cy="950210"/>
          </a:xfrm>
          <a:prstGeom prst="rect">
            <a:avLst/>
          </a:prstGeom>
        </p:spPr>
      </p:pic>
      <p:pic>
        <p:nvPicPr>
          <p:cNvPr id="22" name="Picture 21" descr="A logo for a company&#10;&#10;Description automatically generated">
            <a:extLst>
              <a:ext uri="{FF2B5EF4-FFF2-40B4-BE49-F238E27FC236}">
                <a16:creationId xmlns:a16="http://schemas.microsoft.com/office/drawing/2014/main" id="{CE7D3D25-C87C-DAEB-84F9-C2F808629F6C}"/>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0368322" y="3572200"/>
            <a:ext cx="1465520" cy="765219"/>
          </a:xfrm>
          <a:prstGeom prst="rect">
            <a:avLst/>
          </a:prstGeom>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381894" y="3830931"/>
            <a:ext cx="1428211" cy="9540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217026" y="2734874"/>
            <a:ext cx="1811650" cy="757687"/>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FF4B1F3A-7D87-BE9E-369A-000ED732036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619782" y="4618442"/>
            <a:ext cx="2259822" cy="681534"/>
          </a:xfrm>
          <a:prstGeom prst="rect">
            <a:avLst/>
          </a:prstGeom>
        </p:spPr>
      </p:pic>
      <p:pic>
        <p:nvPicPr>
          <p:cNvPr id="23" name="Picture 22" descr="A blue sign with white text&#10;&#10;Description automatically generated">
            <a:extLst>
              <a:ext uri="{FF2B5EF4-FFF2-40B4-BE49-F238E27FC236}">
                <a16:creationId xmlns:a16="http://schemas.microsoft.com/office/drawing/2014/main" id="{A7A0F0E3-040B-FE5E-7E46-204BAA697A54}"/>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925223" y="5688434"/>
            <a:ext cx="1034647" cy="500682"/>
          </a:xfrm>
          <a:prstGeom prst="rect">
            <a:avLst/>
          </a:prstGeom>
        </p:spPr>
      </p:pic>
      <p:pic>
        <p:nvPicPr>
          <p:cNvPr id="26" name="Picture 2">
            <a:extLst>
              <a:ext uri="{FF2B5EF4-FFF2-40B4-BE49-F238E27FC236}">
                <a16:creationId xmlns:a16="http://schemas.microsoft.com/office/drawing/2014/main" id="{F40F0125-2EF3-90A0-BE95-D53E65C83823}"/>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l="9716" t="23310" r="6764" b="24544"/>
          <a:stretch/>
        </p:blipFill>
        <p:spPr bwMode="auto">
          <a:xfrm>
            <a:off x="2262727" y="5202691"/>
            <a:ext cx="2798653" cy="4058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95E6316-EF35-DE36-0AF1-846E40516D2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070704" y="4691440"/>
            <a:ext cx="2542844" cy="1010357"/>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l="10206" t="23557" r="12211" b="19905"/>
          <a:stretch/>
        </p:blipFill>
        <p:spPr bwMode="auto">
          <a:xfrm>
            <a:off x="3164289" y="4248304"/>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l="17890" t="35907" r="21659" b="37179"/>
          <a:stretch/>
        </p:blipFill>
        <p:spPr bwMode="auto">
          <a:xfrm>
            <a:off x="10003" y="4136104"/>
            <a:ext cx="2346213" cy="734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e drop of water with a letter o&#10;&#10;Description automatically generated">
            <a:extLst>
              <a:ext uri="{FF2B5EF4-FFF2-40B4-BE49-F238E27FC236}">
                <a16:creationId xmlns:a16="http://schemas.microsoft.com/office/drawing/2014/main" id="{F7804A6A-4979-DF3C-826A-384A976B21A1}"/>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96146" y="3284928"/>
            <a:ext cx="1488384" cy="419060"/>
          </a:xfrm>
          <a:prstGeom prst="rect">
            <a:avLst/>
          </a:prstGeom>
        </p:spPr>
      </p:pic>
      <p:pic>
        <p:nvPicPr>
          <p:cNvPr id="27" name="Picture 4" descr="Network latest | Updates in the Thames Water region">
            <a:extLst>
              <a:ext uri="{FF2B5EF4-FFF2-40B4-BE49-F238E27FC236}">
                <a16:creationId xmlns:a16="http://schemas.microsoft.com/office/drawing/2014/main" id="{0F34FA1D-824A-DC53-C7B9-BFFB78A88B34}"/>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7733837" y="1148862"/>
            <a:ext cx="927665" cy="9276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blue and black logo&#10;&#10;Description automatically generated">
            <a:extLst>
              <a:ext uri="{FF2B5EF4-FFF2-40B4-BE49-F238E27FC236}">
                <a16:creationId xmlns:a16="http://schemas.microsoft.com/office/drawing/2014/main" id="{89419076-EE18-AC9A-482E-8245F0A9E39C}"/>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750451" y="158420"/>
            <a:ext cx="3399984" cy="515913"/>
          </a:xfrm>
          <a:prstGeom prst="rect">
            <a:avLst/>
          </a:prstGeom>
        </p:spPr>
      </p:pic>
      <p:pic>
        <p:nvPicPr>
          <p:cNvPr id="28" name="Picture 27" descr="A logo with blue letters&#10;&#10;Description automatically generated">
            <a:extLst>
              <a:ext uri="{FF2B5EF4-FFF2-40B4-BE49-F238E27FC236}">
                <a16:creationId xmlns:a16="http://schemas.microsoft.com/office/drawing/2014/main" id="{ABF94743-78E1-8297-880A-710E3B88213A}"/>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420047" y="4079753"/>
            <a:ext cx="1573024" cy="730120"/>
          </a:xfrm>
          <a:prstGeom prst="rect">
            <a:avLst/>
          </a:prstGeom>
        </p:spPr>
      </p:pic>
      <p:pic>
        <p:nvPicPr>
          <p:cNvPr id="32" name="Picture 31" descr="A red triangle on a black background&#10;&#10;Description automatically generated">
            <a:extLst>
              <a:ext uri="{FF2B5EF4-FFF2-40B4-BE49-F238E27FC236}">
                <a16:creationId xmlns:a16="http://schemas.microsoft.com/office/drawing/2014/main" id="{6CCF1735-981A-8B91-E973-9AD1F5ECA5EE}"/>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9669258" y="5936789"/>
            <a:ext cx="1112212" cy="429314"/>
          </a:xfrm>
          <a:prstGeom prst="rect">
            <a:avLst/>
          </a:prstGeom>
        </p:spPr>
      </p:pic>
      <p:pic>
        <p:nvPicPr>
          <p:cNvPr id="8" name="Picture 7" descr="A blue and grey logo&#10;&#10;Description automatically generated">
            <a:extLst>
              <a:ext uri="{FF2B5EF4-FFF2-40B4-BE49-F238E27FC236}">
                <a16:creationId xmlns:a16="http://schemas.microsoft.com/office/drawing/2014/main" id="{FC644A85-DF60-B72E-C66C-E3C42EE08D90}"/>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702616" y="123118"/>
            <a:ext cx="2810759" cy="611743"/>
          </a:xfrm>
          <a:prstGeom prst="rect">
            <a:avLst/>
          </a:prstGeom>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49">
            <a:extLst>
              <a:ext uri="{28A0092B-C50C-407E-A947-70E740481C1C}">
                <a14:useLocalDpi xmlns:a14="http://schemas.microsoft.com/office/drawing/2010/main" val="0"/>
              </a:ext>
            </a:extLst>
          </a:blip>
          <a:srcRect t="21706" b="20463"/>
          <a:stretch/>
        </p:blipFill>
        <p:spPr bwMode="auto">
          <a:xfrm>
            <a:off x="126353" y="2166718"/>
            <a:ext cx="1863927" cy="72005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55254" y="1417612"/>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7022755" y="3150935"/>
            <a:ext cx="836371" cy="836371"/>
          </a:xfrm>
          <a:prstGeom prst="rect">
            <a:avLst/>
          </a:prstGeom>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5884526" y="749736"/>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black text on a white background&#10;&#10;Description automatically generated">
            <a:extLst>
              <a:ext uri="{FF2B5EF4-FFF2-40B4-BE49-F238E27FC236}">
                <a16:creationId xmlns:a16="http://schemas.microsoft.com/office/drawing/2014/main" id="{0590F132-736B-5F85-B707-53B4E587E9E3}"/>
              </a:ext>
            </a:extLst>
          </p:cNvPr>
          <p:cNvPicPr>
            <a:picLocks noChangeAspect="1"/>
          </p:cNvPicPr>
          <p:nvPr/>
        </p:nvPicPr>
        <p:blipFill>
          <a:blip r:embed="rId53">
            <a:extLst>
              <a:ext uri="{28A0092B-C50C-407E-A947-70E740481C1C}">
                <a14:useLocalDpi xmlns:a14="http://schemas.microsoft.com/office/drawing/2010/main" val="0"/>
              </a:ext>
            </a:extLst>
          </a:blip>
          <a:srcRect l="13817" t="22819" r="15845" b="22189"/>
          <a:stretch/>
        </p:blipFill>
        <p:spPr>
          <a:xfrm>
            <a:off x="9026288" y="5331042"/>
            <a:ext cx="2807554" cy="543614"/>
          </a:xfrm>
          <a:prstGeom prst="rect">
            <a:avLst/>
          </a:prstGeom>
        </p:spPr>
      </p:pic>
      <p:pic>
        <p:nvPicPr>
          <p:cNvPr id="20" name="Picture 19" descr="A red and gold logo&#10;&#10;Description automatically generated">
            <a:extLst>
              <a:ext uri="{FF2B5EF4-FFF2-40B4-BE49-F238E27FC236}">
                <a16:creationId xmlns:a16="http://schemas.microsoft.com/office/drawing/2014/main" id="{B8F501C2-BDB4-D20C-F5C4-E44D86541E1C}"/>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9153669" y="3747723"/>
            <a:ext cx="1004761" cy="928564"/>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55">
            <a:extLst>
              <a:ext uri="{28A0092B-C50C-407E-A947-70E740481C1C}">
                <a14:useLocalDpi xmlns:a14="http://schemas.microsoft.com/office/drawing/2010/main" val="0"/>
              </a:ext>
            </a:extLst>
          </a:blip>
          <a:srcRect t="21444" b="15151"/>
          <a:stretch/>
        </p:blipFill>
        <p:spPr bwMode="auto">
          <a:xfrm>
            <a:off x="7583205" y="4884177"/>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logo with a purple circle and green triangle&#10;&#10;Description automatically generated">
            <a:extLst>
              <a:ext uri="{FF2B5EF4-FFF2-40B4-BE49-F238E27FC236}">
                <a16:creationId xmlns:a16="http://schemas.microsoft.com/office/drawing/2014/main" id="{E0C0F089-89C4-0494-91EC-E63F4A5FC8F9}"/>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971360" y="3752415"/>
            <a:ext cx="1182309" cy="1182309"/>
          </a:xfrm>
          <a:prstGeom prst="rect">
            <a:avLst/>
          </a:prstGeom>
        </p:spPr>
      </p:pic>
    </p:spTree>
    <p:extLst>
      <p:ext uri="{BB962C8B-B14F-4D97-AF65-F5344CB8AC3E}">
        <p14:creationId xmlns:p14="http://schemas.microsoft.com/office/powerpoint/2010/main" val="1008464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78A8A-7018-4334-42AD-C3DD7FA5A761}"/>
            </a:ext>
          </a:extLst>
        </p:cNvPr>
        <p:cNvGrpSpPr/>
        <p:nvPr/>
      </p:nvGrpSpPr>
      <p:grpSpPr>
        <a:xfrm>
          <a:off x="0" y="0"/>
          <a:ext cx="0" cy="0"/>
          <a:chOff x="0" y="0"/>
          <a:chExt cx="0" cy="0"/>
        </a:xfrm>
      </p:grpSpPr>
      <p:pic>
        <p:nvPicPr>
          <p:cNvPr id="2" name="Picture 1" descr="A white and green sky&#10;&#10;Description automatically generated">
            <a:extLst>
              <a:ext uri="{FF2B5EF4-FFF2-40B4-BE49-F238E27FC236}">
                <a16:creationId xmlns:a16="http://schemas.microsoft.com/office/drawing/2014/main" id="{39F628D2-05A9-431D-18AB-ED89E89A8810}"/>
              </a:ext>
            </a:extLst>
          </p:cNvPr>
          <p:cNvPicPr>
            <a:picLocks noChangeAspect="1"/>
          </p:cNvPicPr>
          <p:nvPr/>
        </p:nvPicPr>
        <p:blipFill>
          <a:blip r:embed="rId3"/>
          <a:srcRect b="19"/>
          <a:stretch/>
        </p:blipFill>
        <p:spPr>
          <a:xfrm>
            <a:off x="20" y="0"/>
            <a:ext cx="12191980" cy="6856718"/>
          </a:xfrm>
          <a:prstGeom prst="rect">
            <a:avLst/>
          </a:prstGeom>
        </p:spPr>
      </p:pic>
      <p:sp>
        <p:nvSpPr>
          <p:cNvPr id="5" name="TextBox 4">
            <a:extLst>
              <a:ext uri="{FF2B5EF4-FFF2-40B4-BE49-F238E27FC236}">
                <a16:creationId xmlns:a16="http://schemas.microsoft.com/office/drawing/2014/main" id="{827F5AEF-45AF-0DC3-AD6D-839B0C2E879D}"/>
              </a:ext>
            </a:extLst>
          </p:cNvPr>
          <p:cNvSpPr txBox="1"/>
          <p:nvPr/>
        </p:nvSpPr>
        <p:spPr>
          <a:xfrm>
            <a:off x="4421353" y="6449010"/>
            <a:ext cx="367489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76483700-1172-B4E9-7EEE-A340B89B3A0C}"/>
              </a:ext>
            </a:extLst>
          </p:cNvPr>
          <p:cNvSpPr txBox="1"/>
          <p:nvPr/>
        </p:nvSpPr>
        <p:spPr>
          <a:xfrm>
            <a:off x="3072811" y="348482"/>
            <a:ext cx="63719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Dates for your diary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WUN Events</a:t>
            </a:r>
          </a:p>
        </p:txBody>
      </p:sp>
      <p:sp>
        <p:nvSpPr>
          <p:cNvPr id="13" name="TextBox 12">
            <a:extLst>
              <a:ext uri="{FF2B5EF4-FFF2-40B4-BE49-F238E27FC236}">
                <a16:creationId xmlns:a16="http://schemas.microsoft.com/office/drawing/2014/main" id="{69AA58A2-8FAE-135E-9418-6B5A6EA40A1D}"/>
              </a:ext>
            </a:extLst>
          </p:cNvPr>
          <p:cNvSpPr txBox="1"/>
          <p:nvPr/>
        </p:nvSpPr>
        <p:spPr>
          <a:xfrm>
            <a:off x="361758" y="1668588"/>
            <a:ext cx="11833654" cy="5416868"/>
          </a:xfrm>
          <a:prstGeom prst="rect">
            <a:avLst/>
          </a:prstGeom>
          <a:noFill/>
        </p:spPr>
        <p:txBody>
          <a:bodyPr wrap="square" lIns="91440" tIns="45720" rIns="91440" bIns="45720" anchor="t">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b="1" dirty="0">
                <a:solidFill>
                  <a:schemeClr val="bg1">
                    <a:lumMod val="50000"/>
                  </a:schemeClr>
                </a:solidFill>
                <a:latin typeface="Open Sans"/>
                <a:ea typeface="Open Sans"/>
                <a:cs typeface="Open Sans"/>
              </a:rPr>
              <a:t>6</a:t>
            </a:r>
            <a:r>
              <a:rPr lang="en-GB" sz="2200" b="1" baseline="30000" dirty="0">
                <a:solidFill>
                  <a:schemeClr val="bg1">
                    <a:lumMod val="50000"/>
                  </a:schemeClr>
                </a:solidFill>
                <a:latin typeface="Open Sans"/>
                <a:ea typeface="Open Sans"/>
                <a:cs typeface="Open Sans"/>
              </a:rPr>
              <a:t>th</a:t>
            </a:r>
            <a:r>
              <a:rPr lang="en-GB" sz="2200" b="1" dirty="0">
                <a:solidFill>
                  <a:schemeClr val="bg1">
                    <a:lumMod val="50000"/>
                  </a:schemeClr>
                </a:solidFill>
                <a:latin typeface="Open Sans"/>
                <a:ea typeface="Open Sans"/>
                <a:cs typeface="Open Sans"/>
              </a:rPr>
              <a:t> March 2025 6:00 – 9:00pm </a:t>
            </a:r>
            <a:r>
              <a:rPr lang="en-GB" sz="2200" dirty="0">
                <a:solidFill>
                  <a:schemeClr val="bg1">
                    <a:lumMod val="50000"/>
                  </a:schemeClr>
                </a:solidFill>
                <a:latin typeface="Open Sans"/>
                <a:ea typeface="Open Sans"/>
                <a:cs typeface="Open Sans"/>
              </a:rPr>
              <a:t>– </a:t>
            </a:r>
            <a:r>
              <a:rPr lang="en-US" sz="2200" b="0" i="0" dirty="0">
                <a:solidFill>
                  <a:schemeClr val="bg1">
                    <a:lumMod val="50000"/>
                  </a:schemeClr>
                </a:solidFill>
                <a:effectLst/>
                <a:latin typeface="Open Sans" panose="020B0606030504020204" pitchFamily="34" charset="0"/>
              </a:rPr>
              <a:t>Women Shaping the Future of Energy - London</a:t>
            </a:r>
            <a:endParaRPr lang="en-GB" sz="2200" dirty="0">
              <a:solidFill>
                <a:schemeClr val="bg1">
                  <a:lumMod val="50000"/>
                </a:schemeClr>
              </a:solidFill>
              <a:highlight>
                <a:srgbClr val="FFFF00"/>
              </a:highlight>
              <a:latin typeface="Open Sans"/>
              <a:ea typeface="Open Sans"/>
              <a:cs typeface="Open Sans"/>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i="0" u="none" strike="noStrike" kern="0" cap="none" spc="0" normalizeH="0" baseline="0" noProof="0" dirty="0">
              <a:ln>
                <a:noFill/>
              </a:ln>
              <a:solidFill>
                <a:schemeClr val="bg1">
                  <a:lumMod val="50000"/>
                </a:schemeClr>
              </a:solidFill>
              <a:effectLst/>
              <a:uLnTx/>
              <a:uFillTx/>
              <a:latin typeface="Open Sans"/>
              <a:ea typeface="Open Sans"/>
              <a:cs typeface="Open Sans"/>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a:ea typeface="Open Sans"/>
                <a:cs typeface="Open Sans"/>
              </a:rPr>
              <a:t>14</a:t>
            </a:r>
            <a:r>
              <a:rPr kumimoji="0" lang="en-GB" sz="2200" b="1" i="0" u="none" strike="noStrike" kern="0" cap="none" spc="0" normalizeH="0" baseline="30000" noProof="0" dirty="0">
                <a:ln>
                  <a:noFill/>
                </a:ln>
                <a:solidFill>
                  <a:schemeClr val="bg1">
                    <a:lumMod val="50000"/>
                  </a:schemeClr>
                </a:solidFill>
                <a:effectLst/>
                <a:uLnTx/>
                <a:uFillTx/>
                <a:latin typeface="Open Sans"/>
                <a:ea typeface="Open Sans"/>
                <a:cs typeface="Open Sans"/>
              </a:rPr>
              <a:t>th</a:t>
            </a:r>
            <a:r>
              <a:rPr kumimoji="0" lang="en-GB" sz="2200" b="1" i="0" u="none" strike="noStrike" kern="0" cap="none" spc="0" normalizeH="0" baseline="0" noProof="0" dirty="0">
                <a:ln>
                  <a:noFill/>
                </a:ln>
                <a:solidFill>
                  <a:schemeClr val="bg1">
                    <a:lumMod val="50000"/>
                  </a:schemeClr>
                </a:solidFill>
                <a:effectLst/>
                <a:uLnTx/>
                <a:uFillTx/>
                <a:latin typeface="Open Sans"/>
                <a:ea typeface="Open Sans"/>
                <a:cs typeface="Open Sans"/>
              </a:rPr>
              <a:t> March 2025 11.30 – 1.00pm </a:t>
            </a:r>
            <a:r>
              <a:rPr kumimoji="0" lang="en-GB" sz="2200" b="0" i="0" u="none" strike="noStrike" kern="0" cap="none" spc="0" normalizeH="0" baseline="0" noProof="0" dirty="0">
                <a:ln>
                  <a:noFill/>
                </a:ln>
                <a:solidFill>
                  <a:schemeClr val="bg1">
                    <a:lumMod val="50000"/>
                  </a:schemeClr>
                </a:solidFill>
                <a:effectLst/>
                <a:uLnTx/>
                <a:uFillTx/>
                <a:latin typeface="Open Sans"/>
                <a:ea typeface="Open Sans"/>
                <a:cs typeface="Open Sans"/>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0" cap="none" spc="0" normalizeH="0" baseline="0" noProof="0" dirty="0">
              <a:ln>
                <a:noFill/>
              </a:ln>
              <a:solidFill>
                <a:schemeClr val="bg1">
                  <a:lumMod val="50000"/>
                </a:schemeClr>
              </a:solidFill>
              <a:effectLst/>
              <a:uLnTx/>
              <a:uFillTx/>
              <a:latin typeface="Open Sans"/>
              <a:ea typeface="Open Sans"/>
              <a:cs typeface="Open Sans"/>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b="1" kern="0" dirty="0">
                <a:solidFill>
                  <a:schemeClr val="bg1">
                    <a:lumMod val="50000"/>
                  </a:schemeClr>
                </a:solidFill>
                <a:latin typeface="Open Sans"/>
                <a:ea typeface="Open Sans"/>
                <a:cs typeface="Open Sans"/>
              </a:rPr>
              <a:t>10</a:t>
            </a:r>
            <a:r>
              <a:rPr lang="en-GB" sz="2200" b="1" kern="0" baseline="30000" dirty="0">
                <a:solidFill>
                  <a:schemeClr val="bg1">
                    <a:lumMod val="50000"/>
                  </a:schemeClr>
                </a:solidFill>
                <a:latin typeface="Open Sans"/>
                <a:ea typeface="Open Sans"/>
                <a:cs typeface="Open Sans"/>
              </a:rPr>
              <a:t>th</a:t>
            </a:r>
            <a:r>
              <a:rPr lang="en-GB" sz="2200" b="1" kern="0" dirty="0">
                <a:solidFill>
                  <a:schemeClr val="bg1">
                    <a:lumMod val="50000"/>
                  </a:schemeClr>
                </a:solidFill>
                <a:latin typeface="Open Sans"/>
                <a:ea typeface="Open Sans"/>
                <a:cs typeface="Open Sans"/>
              </a:rPr>
              <a:t> April 2025 </a:t>
            </a:r>
            <a:r>
              <a:rPr kumimoji="0" lang="en-GB" sz="2200" b="1" i="0" u="none" strike="noStrike" kern="0" cap="none" spc="0" normalizeH="0" baseline="0" noProof="0" dirty="0">
                <a:ln>
                  <a:noFill/>
                </a:ln>
                <a:solidFill>
                  <a:schemeClr val="bg1">
                    <a:lumMod val="50000"/>
                  </a:schemeClr>
                </a:solidFill>
                <a:effectLst/>
                <a:uLnTx/>
                <a:uFillTx/>
                <a:latin typeface="Open Sans"/>
                <a:ea typeface="Open Sans"/>
                <a:cs typeface="Open Sans"/>
              </a:rPr>
              <a:t>12.30 – 2.00pm </a:t>
            </a:r>
            <a:r>
              <a:rPr kumimoji="0" lang="en-GB" sz="2200" b="0" i="0" u="none" strike="noStrike" kern="0" cap="none" spc="0" normalizeH="0" baseline="0" noProof="0" dirty="0">
                <a:ln>
                  <a:noFill/>
                </a:ln>
                <a:solidFill>
                  <a:schemeClr val="bg1">
                    <a:lumMod val="50000"/>
                  </a:schemeClr>
                </a:solidFill>
                <a:effectLst/>
                <a:uLnTx/>
                <a:uFillTx/>
                <a:latin typeface="Open Sans"/>
                <a:ea typeface="Open Sans"/>
                <a:cs typeface="Open Sans"/>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0" cap="none" spc="0" normalizeH="0" baseline="0" noProof="0" dirty="0">
              <a:ln>
                <a:noFill/>
              </a:ln>
              <a:solidFill>
                <a:schemeClr val="bg1">
                  <a:lumMod val="50000"/>
                </a:schemeClr>
              </a:solidFill>
              <a:effectLst/>
              <a:uLnTx/>
              <a:uFillTx/>
              <a:latin typeface="Open Sans"/>
              <a:ea typeface="Open Sans"/>
              <a:cs typeface="Open Sans"/>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a:ea typeface="Open Sans"/>
                <a:cs typeface="Open Sans"/>
              </a:rPr>
              <a:t>6</a:t>
            </a:r>
            <a:r>
              <a:rPr kumimoji="0" lang="en-GB" sz="2200" b="1" i="0" u="none" strike="noStrike" kern="0" cap="none" spc="0" normalizeH="0" baseline="30000" noProof="0" dirty="0">
                <a:ln>
                  <a:noFill/>
                </a:ln>
                <a:solidFill>
                  <a:schemeClr val="bg1">
                    <a:lumMod val="50000"/>
                  </a:schemeClr>
                </a:solidFill>
                <a:effectLst/>
                <a:uLnTx/>
                <a:uFillTx/>
                <a:latin typeface="Open Sans"/>
                <a:ea typeface="Open Sans"/>
                <a:cs typeface="Open Sans"/>
              </a:rPr>
              <a:t>th</a:t>
            </a:r>
            <a:r>
              <a:rPr kumimoji="0" lang="en-GB" sz="2200" b="1" i="0" u="none" strike="noStrike" kern="0" cap="none" spc="0" normalizeH="0" baseline="0" noProof="0" dirty="0">
                <a:ln>
                  <a:noFill/>
                </a:ln>
                <a:solidFill>
                  <a:schemeClr val="bg1">
                    <a:lumMod val="50000"/>
                  </a:schemeClr>
                </a:solidFill>
                <a:effectLst/>
                <a:uLnTx/>
                <a:uFillTx/>
                <a:latin typeface="Open Sans"/>
                <a:ea typeface="Open Sans"/>
                <a:cs typeface="Open Sans"/>
              </a:rPr>
              <a:t> May 2025 11.00 – 12.30pm </a:t>
            </a:r>
            <a:r>
              <a:rPr kumimoji="0" lang="en-GB" sz="2200" b="0" i="0" u="none" strike="noStrike" kern="0" cap="none" spc="0" normalizeH="0" baseline="0" noProof="0" dirty="0">
                <a:ln>
                  <a:noFill/>
                </a:ln>
                <a:solidFill>
                  <a:schemeClr val="bg1">
                    <a:lumMod val="50000"/>
                  </a:schemeClr>
                </a:solidFill>
                <a:effectLst/>
                <a:uLnTx/>
                <a:uFillTx/>
                <a:latin typeface="Open Sans"/>
                <a:ea typeface="Open Sans"/>
                <a:cs typeface="Open Sans"/>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0" cap="none" spc="0" normalizeH="0" baseline="0" noProof="0" dirty="0">
              <a:ln>
                <a:noFill/>
              </a:ln>
              <a:solidFill>
                <a:schemeClr val="bg1">
                  <a:lumMod val="50000"/>
                </a:schemeClr>
              </a:solidFill>
              <a:effectLst/>
              <a:uLnTx/>
              <a:uFillTx/>
              <a:latin typeface="Open Sans"/>
              <a:ea typeface="Open Sans"/>
              <a:cs typeface="Open Sans"/>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b="1" kern="0" dirty="0">
                <a:solidFill>
                  <a:schemeClr val="bg1">
                    <a:lumMod val="50000"/>
                  </a:schemeClr>
                </a:solidFill>
                <a:latin typeface="Open Sans"/>
                <a:ea typeface="Open Sans"/>
                <a:cs typeface="Open Sans"/>
              </a:rPr>
              <a:t>9</a:t>
            </a:r>
            <a:r>
              <a:rPr lang="en-GB" sz="2200" b="1" kern="0" baseline="30000" dirty="0">
                <a:solidFill>
                  <a:schemeClr val="bg1">
                    <a:lumMod val="50000"/>
                  </a:schemeClr>
                </a:solidFill>
                <a:latin typeface="Open Sans"/>
                <a:ea typeface="Open Sans"/>
                <a:cs typeface="Open Sans"/>
              </a:rPr>
              <a:t>th</a:t>
            </a:r>
            <a:r>
              <a:rPr lang="en-GB" sz="2200" b="1" kern="0" dirty="0">
                <a:solidFill>
                  <a:schemeClr val="bg1">
                    <a:lumMod val="50000"/>
                  </a:schemeClr>
                </a:solidFill>
                <a:latin typeface="Open Sans"/>
                <a:ea typeface="Open Sans"/>
                <a:cs typeface="Open Sans"/>
              </a:rPr>
              <a:t> September 2025 12:00-1:30pm </a:t>
            </a:r>
            <a:r>
              <a:rPr lang="en-GB" sz="2200" kern="0" dirty="0">
                <a:solidFill>
                  <a:schemeClr val="bg1">
                    <a:lumMod val="50000"/>
                  </a:schemeClr>
                </a:solidFill>
                <a:latin typeface="Open Sans"/>
                <a:ea typeface="Open Sans"/>
                <a:cs typeface="Open Sans"/>
              </a:rPr>
              <a:t>- #IAmRemarkable workshop – Virtual Event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kern="0" cap="none" spc="0" normalizeH="0" baseline="0" noProof="0" dirty="0">
              <a:ln>
                <a:noFill/>
              </a:ln>
              <a:solidFill>
                <a:schemeClr val="bg1">
                  <a:lumMod val="50000"/>
                </a:schemeClr>
              </a:solidFill>
              <a:effectLst/>
              <a:uLnTx/>
              <a:uFillTx/>
              <a:latin typeface="Open Sans"/>
              <a:ea typeface="Open Sans"/>
              <a:cs typeface="Open Sans"/>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0" cap="none" spc="0" normalizeH="0" baseline="0" noProof="0" dirty="0">
                <a:ln>
                  <a:noFill/>
                </a:ln>
                <a:solidFill>
                  <a:schemeClr val="bg1">
                    <a:lumMod val="50000"/>
                  </a:schemeClr>
                </a:solidFill>
                <a:effectLst/>
                <a:uLnTx/>
                <a:uFillTx/>
                <a:latin typeface="Open Sans"/>
                <a:ea typeface="Open Sans"/>
                <a:cs typeface="Open Sans"/>
              </a:rPr>
              <a:t>9</a:t>
            </a:r>
            <a:r>
              <a:rPr kumimoji="0" lang="en-GB" sz="2200" b="1" i="0" u="none" strike="noStrike" kern="0" cap="none" spc="0" normalizeH="0" baseline="30000" noProof="0" dirty="0">
                <a:ln>
                  <a:noFill/>
                </a:ln>
                <a:solidFill>
                  <a:schemeClr val="bg1">
                    <a:lumMod val="50000"/>
                  </a:schemeClr>
                </a:solidFill>
                <a:effectLst/>
                <a:uLnTx/>
                <a:uFillTx/>
                <a:latin typeface="Open Sans"/>
                <a:ea typeface="Open Sans"/>
                <a:cs typeface="Open Sans"/>
              </a:rPr>
              <a:t>th</a:t>
            </a:r>
            <a:r>
              <a:rPr kumimoji="0" lang="en-GB" sz="2200" b="1" i="0" u="none" strike="noStrike" kern="0" cap="none" spc="0" normalizeH="0" baseline="0" noProof="0" dirty="0">
                <a:ln>
                  <a:noFill/>
                </a:ln>
                <a:solidFill>
                  <a:schemeClr val="bg1">
                    <a:lumMod val="50000"/>
                  </a:schemeClr>
                </a:solidFill>
                <a:effectLst/>
                <a:uLnTx/>
                <a:uFillTx/>
                <a:latin typeface="Open Sans"/>
                <a:ea typeface="Open Sans"/>
                <a:cs typeface="Open Sans"/>
              </a:rPr>
              <a:t> October 2025 12.30 – 2.00pm </a:t>
            </a:r>
            <a:r>
              <a:rPr kumimoji="0" lang="en-GB" sz="2200" b="0" i="0" u="none" strike="noStrike" kern="0" cap="none" spc="0" normalizeH="0" baseline="0" noProof="0" dirty="0">
                <a:ln>
                  <a:noFill/>
                </a:ln>
                <a:solidFill>
                  <a:schemeClr val="bg1">
                    <a:lumMod val="50000"/>
                  </a:schemeClr>
                </a:solidFill>
                <a:effectLst/>
                <a:uLnTx/>
                <a:uFillTx/>
                <a:latin typeface="Open Sans"/>
                <a:ea typeface="Open Sans"/>
                <a:cs typeface="Open Sans"/>
              </a:rPr>
              <a:t>- #IAmRemarkable workshop – Virtual Event</a:t>
            </a:r>
            <a:endParaRPr lang="en-GB" sz="2200" b="0" i="0" u="none" strike="noStrike" kern="0" cap="none" spc="0" normalizeH="0" baseline="0" noProof="0" dirty="0">
              <a:ln>
                <a:noFill/>
              </a:ln>
              <a:solidFill>
                <a:schemeClr val="bg1">
                  <a:lumMod val="50000"/>
                </a:schemeClr>
              </a:solidFill>
              <a:effectLst/>
              <a:uLnTx/>
              <a:uFillTx/>
              <a:latin typeface="Open Sans"/>
              <a:ea typeface="Open Sans"/>
              <a:cs typeface="Open Sans"/>
            </a:endParaRPr>
          </a:p>
          <a:p>
            <a:pPr algn="ctr" defTabSz="914400">
              <a:defRPr/>
            </a:pPr>
            <a:endParaRPr lang="en-US" sz="2200" kern="0" noProof="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defTabSz="914400">
              <a:defRPr/>
            </a:pPr>
            <a:r>
              <a:rPr lang="en-US" sz="2200" kern="0" noProof="0" dirty="0">
                <a:solidFill>
                  <a:schemeClr val="bg1">
                    <a:lumMod val="50000"/>
                  </a:schemeClr>
                </a:solidFill>
                <a:latin typeface="Open Sans"/>
                <a:ea typeface="Open Sans"/>
                <a:cs typeface="Open Sans"/>
              </a:rPr>
              <a:t>Further events for 2025 will be announced periodically.</a:t>
            </a:r>
          </a:p>
          <a:p>
            <a:pPr algn="ctr" defTabSz="914400">
              <a:defRPr/>
            </a:pPr>
            <a:r>
              <a:rPr lang="en-US" sz="2200" kern="0" noProof="0" dirty="0">
                <a:solidFill>
                  <a:schemeClr val="bg1">
                    <a:lumMod val="50000"/>
                  </a:schemeClr>
                </a:solidFill>
                <a:latin typeface="Open Sans"/>
                <a:ea typeface="Open Sans"/>
                <a:cs typeface="Open Sans"/>
              </a:rPr>
              <a:t>Free tickets available - visit our Events page! </a:t>
            </a:r>
          </a:p>
          <a:p>
            <a:pPr defTabSz="914400">
              <a:defRPr/>
            </a:pPr>
            <a:endParaRPr lang="en-US" sz="2200" kern="0" noProof="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defTabSz="914400">
              <a:defRPr/>
            </a:pPr>
            <a:r>
              <a:rPr lang="en-US" sz="2200" b="1" kern="0" noProof="0" dirty="0">
                <a:solidFill>
                  <a:schemeClr val="bg1">
                    <a:lumMod val="50000"/>
                  </a:schemeClr>
                </a:solidFill>
                <a:latin typeface="Open Sans"/>
                <a:ea typeface="Open Sans"/>
                <a:cs typeface="Open Sans"/>
              </a:rPr>
              <a:t>27th June 2025 </a:t>
            </a:r>
            <a:r>
              <a:rPr lang="en-US" sz="2200" b="1" kern="0" dirty="0">
                <a:solidFill>
                  <a:schemeClr val="bg1">
                    <a:lumMod val="50000"/>
                  </a:schemeClr>
                </a:solidFill>
                <a:latin typeface="Open Sans"/>
                <a:ea typeface="Open Sans"/>
                <a:cs typeface="Open Sans"/>
              </a:rPr>
              <a:t>- </a:t>
            </a:r>
            <a:r>
              <a:rPr lang="en-US" sz="2200" b="1" kern="0" noProof="0" dirty="0">
                <a:solidFill>
                  <a:schemeClr val="bg1">
                    <a:lumMod val="50000"/>
                  </a:schemeClr>
                </a:solidFill>
                <a:latin typeface="Open Sans"/>
                <a:ea typeface="Open Sans"/>
                <a:cs typeface="Open Sans"/>
              </a:rPr>
              <a:t>Lunchtime </a:t>
            </a:r>
          </a:p>
          <a:p>
            <a:pPr algn="ctr" defTabSz="914400">
              <a:defRPr/>
            </a:pPr>
            <a:r>
              <a:rPr lang="en-US" sz="2200" b="1" kern="0" noProof="0" dirty="0">
                <a:solidFill>
                  <a:schemeClr val="bg1">
                    <a:lumMod val="50000"/>
                  </a:schemeClr>
                </a:solidFill>
                <a:latin typeface="Open Sans"/>
                <a:ea typeface="Open Sans"/>
                <a:cs typeface="Open Sans"/>
              </a:rPr>
              <a:t>Women in Utilities Awards </a:t>
            </a:r>
            <a:r>
              <a:rPr lang="en-US" sz="2200" b="1" kern="0" dirty="0">
                <a:solidFill>
                  <a:schemeClr val="bg1">
                    <a:lumMod val="50000"/>
                  </a:schemeClr>
                </a:solidFill>
                <a:latin typeface="Open Sans"/>
                <a:ea typeface="Open Sans"/>
                <a:cs typeface="Open Sans"/>
              </a:rPr>
              <a:t>2025 – Nominations</a:t>
            </a:r>
            <a:r>
              <a:rPr lang="en-US" sz="2200" b="1" kern="0" noProof="0" dirty="0">
                <a:solidFill>
                  <a:schemeClr val="bg1">
                    <a:lumMod val="50000"/>
                  </a:schemeClr>
                </a:solidFill>
                <a:latin typeface="Open Sans"/>
                <a:ea typeface="Open Sans"/>
                <a:cs typeface="Open Sans"/>
              </a:rPr>
              <a:t> now open</a:t>
            </a:r>
            <a:r>
              <a:rPr lang="en-US" sz="2200" kern="0" noProof="0" dirty="0">
                <a:solidFill>
                  <a:schemeClr val="bg1">
                    <a:lumMod val="50000"/>
                  </a:schemeClr>
                </a:solidFill>
                <a:latin typeface="Open Sans"/>
                <a:ea typeface="Open Sans"/>
                <a:cs typeface="Open Sans"/>
              </a:rPr>
              <a:t> </a:t>
            </a:r>
            <a:endParaRPr lang="en-US" dirty="0">
              <a:solidFill>
                <a:schemeClr val="bg1">
                  <a:lumMod val="50000"/>
                </a:schemeClr>
              </a:solidFill>
            </a:endParaRPr>
          </a:p>
          <a:p>
            <a:pPr defTabSz="914400">
              <a:defRPr/>
            </a:pPr>
            <a:endParaRPr lang="en-GB" sz="2200" kern="0" noProof="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40C45470-0D77-E4B3-68E7-B4B4357D6EA1}"/>
              </a:ext>
            </a:extLst>
          </p:cNvPr>
          <p:cNvPicPr>
            <a:picLocks noChangeAspect="1"/>
          </p:cNvPicPr>
          <p:nvPr/>
        </p:nvPicPr>
        <p:blipFill>
          <a:blip r:embed="rId4"/>
          <a:stretch>
            <a:fillRect/>
          </a:stretch>
        </p:blipFill>
        <p:spPr>
          <a:xfrm>
            <a:off x="56586" y="5958865"/>
            <a:ext cx="2037685" cy="899135"/>
          </a:xfrm>
          <a:prstGeom prst="rect">
            <a:avLst/>
          </a:prstGeom>
        </p:spPr>
      </p:pic>
      <p:pic>
        <p:nvPicPr>
          <p:cNvPr id="14" name="Picture 13" descr="A black and gold text on a white background&#10;&#10;Description automatically generated">
            <a:extLst>
              <a:ext uri="{FF2B5EF4-FFF2-40B4-BE49-F238E27FC236}">
                <a16:creationId xmlns:a16="http://schemas.microsoft.com/office/drawing/2014/main" id="{E4E5040D-41D0-DF4A-E4FC-7AA010C1F8E5}"/>
              </a:ext>
            </a:extLst>
          </p:cNvPr>
          <p:cNvPicPr>
            <a:picLocks noChangeAspect="1"/>
          </p:cNvPicPr>
          <p:nvPr/>
        </p:nvPicPr>
        <p:blipFill>
          <a:blip r:embed="rId5"/>
          <a:stretch>
            <a:fillRect/>
          </a:stretch>
        </p:blipFill>
        <p:spPr>
          <a:xfrm>
            <a:off x="-3393" y="-1282"/>
            <a:ext cx="2909153" cy="895124"/>
          </a:xfrm>
          <a:prstGeom prst="rect">
            <a:avLst/>
          </a:prstGeom>
        </p:spPr>
      </p:pic>
    </p:spTree>
    <p:extLst>
      <p:ext uri="{BB962C8B-B14F-4D97-AF65-F5344CB8AC3E}">
        <p14:creationId xmlns:p14="http://schemas.microsoft.com/office/powerpoint/2010/main" val="38390205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and green sky&#10;&#10;Description automatically generated">
            <a:extLst>
              <a:ext uri="{FF2B5EF4-FFF2-40B4-BE49-F238E27FC236}">
                <a16:creationId xmlns:a16="http://schemas.microsoft.com/office/drawing/2014/main" id="{23886DD6-2D69-7151-52F4-82EE3EF8EC8D}"/>
              </a:ext>
            </a:extLst>
          </p:cNvPr>
          <p:cNvPicPr>
            <a:picLocks noChangeAspect="1"/>
          </p:cNvPicPr>
          <p:nvPr/>
        </p:nvPicPr>
        <p:blipFill>
          <a:blip r:embed="rId3"/>
          <a:srcRect b="19"/>
          <a:stretch/>
        </p:blipFill>
        <p:spPr>
          <a:xfrm>
            <a:off x="2081" y="0"/>
            <a:ext cx="12203185" cy="6867923"/>
          </a:xfrm>
          <a:prstGeom prst="rect">
            <a:avLst/>
          </a:prstGeom>
        </p:spPr>
      </p:pic>
      <p:sp>
        <p:nvSpPr>
          <p:cNvPr id="17" name="TextBox 16">
            <a:extLst>
              <a:ext uri="{FF2B5EF4-FFF2-40B4-BE49-F238E27FC236}">
                <a16:creationId xmlns:a16="http://schemas.microsoft.com/office/drawing/2014/main" id="{E09D29B4-36D2-4587-B42C-7D35666F6EDD}"/>
              </a:ext>
            </a:extLst>
          </p:cNvPr>
          <p:cNvSpPr txBox="1"/>
          <p:nvPr/>
        </p:nvSpPr>
        <p:spPr>
          <a:xfrm>
            <a:off x="1859329" y="326209"/>
            <a:ext cx="8262555" cy="255454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lumMod val="50000"/>
                  </a:prstClr>
                </a:solidFill>
                <a:effectLst/>
                <a:uLnTx/>
                <a:uFillTx/>
                <a:latin typeface="Montserrat"/>
                <a:ea typeface="+mn-ea"/>
                <a:cs typeface="+mn-cs"/>
              </a:rPr>
              <a:t>WUN Annual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lumMod val="50000"/>
                  </a:prstClr>
                </a:solidFill>
                <a:effectLst/>
                <a:uLnTx/>
                <a:uFillTx/>
                <a:latin typeface="Montserrat"/>
                <a:ea typeface="+mn-ea"/>
                <a:cs typeface="+mn-cs"/>
              </a:rPr>
              <a:t> The Power of Culture in Shaping the Utilities Workplace  </a:t>
            </a:r>
          </a:p>
        </p:txBody>
      </p:sp>
      <p:sp>
        <p:nvSpPr>
          <p:cNvPr id="3" name="TextBox 2">
            <a:extLst>
              <a:ext uri="{FF2B5EF4-FFF2-40B4-BE49-F238E27FC236}">
                <a16:creationId xmlns:a16="http://schemas.microsoft.com/office/drawing/2014/main" id="{7CD47686-BF0D-F204-DEC0-F6E887BC67B8}"/>
              </a:ext>
            </a:extLst>
          </p:cNvPr>
          <p:cNvSpPr txBox="1"/>
          <p:nvPr/>
        </p:nvSpPr>
        <p:spPr>
          <a:xfrm>
            <a:off x="89883" y="2456883"/>
            <a:ext cx="12214410"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7F7F7F"/>
              </a:solidFill>
              <a:effectLst/>
              <a:uLnTx/>
              <a:uFillTx/>
              <a:latin typeface="Montserra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7F7F7F"/>
                </a:solidFill>
                <a:effectLst/>
                <a:uLnTx/>
                <a:uFillTx/>
                <a:latin typeface="Montserrat"/>
                <a:ea typeface="+mn-ea"/>
                <a:cs typeface="+mn-cs"/>
              </a:rPr>
              <a:t> </a:t>
            </a:r>
            <a:r>
              <a:rPr kumimoji="0" lang="en-GB" sz="2800" b="1" i="0" u="none" strike="noStrike" kern="1200" cap="none" spc="0" normalizeH="0" baseline="0" noProof="0" dirty="0">
                <a:ln>
                  <a:noFill/>
                </a:ln>
                <a:solidFill>
                  <a:srgbClr val="7F7F7F"/>
                </a:solidFill>
                <a:effectLst/>
                <a:uLnTx/>
                <a:uFillTx/>
                <a:latin typeface="Montserrat"/>
                <a:ea typeface="+mn-ea"/>
                <a:cs typeface="+mn-cs"/>
              </a:rPr>
              <a:t>Please do take the time to complete &amp; share with your wider network &amp; colleagues – we want to capture your thoughts &amp; opinions</a:t>
            </a: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7F7F7F"/>
              </a:solidFill>
              <a:effectLst/>
              <a:highlight>
                <a:srgbClr val="FFFF00"/>
              </a:highlight>
              <a:uLnTx/>
              <a:uFillTx/>
              <a:latin typeface="Montserra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5" name="Picture 4" descr="A person smiling at a computer&#10;&#10;Description automatically generated">
            <a:extLst>
              <a:ext uri="{FF2B5EF4-FFF2-40B4-BE49-F238E27FC236}">
                <a16:creationId xmlns:a16="http://schemas.microsoft.com/office/drawing/2014/main" id="{DAB4AA6F-D9EE-027E-C1B2-A2A686B8F1AD}"/>
              </a:ext>
            </a:extLst>
          </p:cNvPr>
          <p:cNvPicPr>
            <a:picLocks noChangeAspect="1"/>
          </p:cNvPicPr>
          <p:nvPr/>
        </p:nvPicPr>
        <p:blipFill>
          <a:blip r:embed="rId4"/>
          <a:stretch>
            <a:fillRect/>
          </a:stretch>
        </p:blipFill>
        <p:spPr>
          <a:xfrm>
            <a:off x="11225" y="5046297"/>
            <a:ext cx="4098659" cy="1821626"/>
          </a:xfrm>
          <a:prstGeom prst="rect">
            <a:avLst/>
          </a:prstGeom>
        </p:spPr>
      </p:pic>
      <p:pic>
        <p:nvPicPr>
          <p:cNvPr id="7" name="Picture 6" descr="A person sitting at a desk with a computer&#10;&#10;Description automatically generated">
            <a:extLst>
              <a:ext uri="{FF2B5EF4-FFF2-40B4-BE49-F238E27FC236}">
                <a16:creationId xmlns:a16="http://schemas.microsoft.com/office/drawing/2014/main" id="{39E4BA06-DEF5-86A4-A2A5-0D1367799C8C}"/>
              </a:ext>
            </a:extLst>
          </p:cNvPr>
          <p:cNvPicPr>
            <a:picLocks noChangeAspect="1"/>
          </p:cNvPicPr>
          <p:nvPr/>
        </p:nvPicPr>
        <p:blipFill>
          <a:blip r:embed="rId5"/>
          <a:stretch>
            <a:fillRect/>
          </a:stretch>
        </p:blipFill>
        <p:spPr>
          <a:xfrm>
            <a:off x="8327923" y="5137065"/>
            <a:ext cx="3872102" cy="1720934"/>
          </a:xfrm>
          <a:prstGeom prst="rect">
            <a:avLst/>
          </a:prstGeom>
        </p:spPr>
      </p:pic>
      <p:sp>
        <p:nvSpPr>
          <p:cNvPr id="6" name="TextBox 5">
            <a:extLst>
              <a:ext uri="{FF2B5EF4-FFF2-40B4-BE49-F238E27FC236}">
                <a16:creationId xmlns:a16="http://schemas.microsoft.com/office/drawing/2014/main" id="{553430FD-122A-3D8C-CBD1-BB8448851603}"/>
              </a:ext>
            </a:extLst>
          </p:cNvPr>
          <p:cNvSpPr txBox="1"/>
          <p:nvPr/>
        </p:nvSpPr>
        <p:spPr>
          <a:xfrm>
            <a:off x="4586536" y="4642096"/>
            <a:ext cx="6189406" cy="369332"/>
          </a:xfrm>
          <a:prstGeom prst="rect">
            <a:avLst/>
          </a:prstGeom>
          <a:noFill/>
        </p:spPr>
        <p:txBody>
          <a:bodyPr wrap="square">
            <a:spAutoFit/>
          </a:bodyPr>
          <a:lstStyle/>
          <a:p>
            <a:r>
              <a:rPr lang="en-GB" dirty="0">
                <a:solidFill>
                  <a:schemeClr val="bg1">
                    <a:lumMod val="50000"/>
                  </a:schemeClr>
                </a:solidFill>
                <a:latin typeface="Montserrat Black" panose="020F0502020204030204" pitchFamily="2" charset="0"/>
              </a:rPr>
              <a:t>https://thewun.co.uk</a:t>
            </a:r>
          </a:p>
        </p:txBody>
      </p:sp>
    </p:spTree>
    <p:extLst>
      <p:ext uri="{BB962C8B-B14F-4D97-AF65-F5344CB8AC3E}">
        <p14:creationId xmlns:p14="http://schemas.microsoft.com/office/powerpoint/2010/main" val="23273397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and green sky&#10;&#10;Description automatically generated">
            <a:extLst>
              <a:ext uri="{FF2B5EF4-FFF2-40B4-BE49-F238E27FC236}">
                <a16:creationId xmlns:a16="http://schemas.microsoft.com/office/drawing/2014/main" id="{0789CD79-724A-CDA4-139E-8F3BF3A71C88}"/>
              </a:ext>
            </a:extLst>
          </p:cNvPr>
          <p:cNvPicPr>
            <a:picLocks noChangeAspect="1"/>
          </p:cNvPicPr>
          <p:nvPr/>
        </p:nvPicPr>
        <p:blipFill>
          <a:blip r:embed="rId3"/>
          <a:srcRect b="19"/>
          <a:stretch/>
        </p:blipFill>
        <p:spPr>
          <a:xfrm>
            <a:off x="20" y="0"/>
            <a:ext cx="12191980" cy="6856718"/>
          </a:xfrm>
          <a:prstGeom prst="rect">
            <a:avLst/>
          </a:prstGeom>
        </p:spPr>
      </p:pic>
      <p:grpSp>
        <p:nvGrpSpPr>
          <p:cNvPr id="3" name="object 3"/>
          <p:cNvGrpSpPr/>
          <p:nvPr/>
        </p:nvGrpSpPr>
        <p:grpSpPr>
          <a:xfrm>
            <a:off x="664464" y="1972030"/>
            <a:ext cx="11356847" cy="3777996"/>
            <a:chOff x="618744" y="1972030"/>
            <a:chExt cx="11356847" cy="3777996"/>
          </a:xfrm>
        </p:grpSpPr>
        <p:pic>
          <p:nvPicPr>
            <p:cNvPr id="4" name="object 4"/>
            <p:cNvPicPr/>
            <p:nvPr/>
          </p:nvPicPr>
          <p:blipFill>
            <a:blip r:embed="rId4" cstate="print"/>
            <a:stretch>
              <a:fillRect/>
            </a:stretch>
          </p:blipFill>
          <p:spPr>
            <a:xfrm>
              <a:off x="5923788" y="1972030"/>
              <a:ext cx="6051803" cy="3777996"/>
            </a:xfrm>
            <a:prstGeom prst="rect">
              <a:avLst/>
            </a:prstGeom>
          </p:spPr>
        </p:pic>
        <p:sp>
          <p:nvSpPr>
            <p:cNvPr id="5" name="object 5"/>
            <p:cNvSpPr/>
            <p:nvPr/>
          </p:nvSpPr>
          <p:spPr>
            <a:xfrm>
              <a:off x="6172200" y="2197607"/>
              <a:ext cx="5568950" cy="3340735"/>
            </a:xfrm>
            <a:custGeom>
              <a:avLst/>
              <a:gdLst/>
              <a:ahLst/>
              <a:cxnLst/>
              <a:rect l="l" t="t" r="r" b="b"/>
              <a:pathLst>
                <a:path w="5568950" h="3340735">
                  <a:moveTo>
                    <a:pt x="5011928" y="0"/>
                  </a:moveTo>
                  <a:lnTo>
                    <a:pt x="556768" y="0"/>
                  </a:lnTo>
                  <a:lnTo>
                    <a:pt x="508731" y="2043"/>
                  </a:lnTo>
                  <a:lnTo>
                    <a:pt x="461829" y="8064"/>
                  </a:lnTo>
                  <a:lnTo>
                    <a:pt x="416228" y="17893"/>
                  </a:lnTo>
                  <a:lnTo>
                    <a:pt x="372095" y="31364"/>
                  </a:lnTo>
                  <a:lnTo>
                    <a:pt x="329598" y="48310"/>
                  </a:lnTo>
                  <a:lnTo>
                    <a:pt x="288904" y="68564"/>
                  </a:lnTo>
                  <a:lnTo>
                    <a:pt x="250179" y="91957"/>
                  </a:lnTo>
                  <a:lnTo>
                    <a:pt x="213592" y="118324"/>
                  </a:lnTo>
                  <a:lnTo>
                    <a:pt x="179309" y="147497"/>
                  </a:lnTo>
                  <a:lnTo>
                    <a:pt x="147497" y="179309"/>
                  </a:lnTo>
                  <a:lnTo>
                    <a:pt x="118324" y="213592"/>
                  </a:lnTo>
                  <a:lnTo>
                    <a:pt x="91957" y="250179"/>
                  </a:lnTo>
                  <a:lnTo>
                    <a:pt x="68564" y="288904"/>
                  </a:lnTo>
                  <a:lnTo>
                    <a:pt x="48310" y="329598"/>
                  </a:lnTo>
                  <a:lnTo>
                    <a:pt x="31364" y="372095"/>
                  </a:lnTo>
                  <a:lnTo>
                    <a:pt x="17893" y="416228"/>
                  </a:lnTo>
                  <a:lnTo>
                    <a:pt x="8064" y="461829"/>
                  </a:lnTo>
                  <a:lnTo>
                    <a:pt x="2043" y="508731"/>
                  </a:lnTo>
                  <a:lnTo>
                    <a:pt x="0" y="556767"/>
                  </a:lnTo>
                  <a:lnTo>
                    <a:pt x="0" y="2783840"/>
                  </a:lnTo>
                  <a:lnTo>
                    <a:pt x="2043" y="2831876"/>
                  </a:lnTo>
                  <a:lnTo>
                    <a:pt x="8064" y="2878778"/>
                  </a:lnTo>
                  <a:lnTo>
                    <a:pt x="17893" y="2924379"/>
                  </a:lnTo>
                  <a:lnTo>
                    <a:pt x="31364" y="2968512"/>
                  </a:lnTo>
                  <a:lnTo>
                    <a:pt x="48310" y="3011009"/>
                  </a:lnTo>
                  <a:lnTo>
                    <a:pt x="68564" y="3051703"/>
                  </a:lnTo>
                  <a:lnTo>
                    <a:pt x="91957" y="3090428"/>
                  </a:lnTo>
                  <a:lnTo>
                    <a:pt x="118324" y="3127015"/>
                  </a:lnTo>
                  <a:lnTo>
                    <a:pt x="147497" y="3161298"/>
                  </a:lnTo>
                  <a:lnTo>
                    <a:pt x="179309" y="3193110"/>
                  </a:lnTo>
                  <a:lnTo>
                    <a:pt x="213592" y="3222283"/>
                  </a:lnTo>
                  <a:lnTo>
                    <a:pt x="250179" y="3248650"/>
                  </a:lnTo>
                  <a:lnTo>
                    <a:pt x="288904" y="3272043"/>
                  </a:lnTo>
                  <a:lnTo>
                    <a:pt x="329598" y="3292297"/>
                  </a:lnTo>
                  <a:lnTo>
                    <a:pt x="372095" y="3309243"/>
                  </a:lnTo>
                  <a:lnTo>
                    <a:pt x="416228" y="3322714"/>
                  </a:lnTo>
                  <a:lnTo>
                    <a:pt x="461829" y="3332543"/>
                  </a:lnTo>
                  <a:lnTo>
                    <a:pt x="508731" y="3338564"/>
                  </a:lnTo>
                  <a:lnTo>
                    <a:pt x="556768" y="3340607"/>
                  </a:lnTo>
                  <a:lnTo>
                    <a:pt x="5011928" y="3340607"/>
                  </a:lnTo>
                  <a:lnTo>
                    <a:pt x="5059964" y="3338564"/>
                  </a:lnTo>
                  <a:lnTo>
                    <a:pt x="5106866" y="3332543"/>
                  </a:lnTo>
                  <a:lnTo>
                    <a:pt x="5152467" y="3322714"/>
                  </a:lnTo>
                  <a:lnTo>
                    <a:pt x="5196600" y="3309243"/>
                  </a:lnTo>
                  <a:lnTo>
                    <a:pt x="5239097" y="3292297"/>
                  </a:lnTo>
                  <a:lnTo>
                    <a:pt x="5279791" y="3272043"/>
                  </a:lnTo>
                  <a:lnTo>
                    <a:pt x="5318516" y="3248650"/>
                  </a:lnTo>
                  <a:lnTo>
                    <a:pt x="5355103" y="3222283"/>
                  </a:lnTo>
                  <a:lnTo>
                    <a:pt x="5389386" y="3193110"/>
                  </a:lnTo>
                  <a:lnTo>
                    <a:pt x="5421198" y="3161298"/>
                  </a:lnTo>
                  <a:lnTo>
                    <a:pt x="5450371" y="3127015"/>
                  </a:lnTo>
                  <a:lnTo>
                    <a:pt x="5476738" y="3090428"/>
                  </a:lnTo>
                  <a:lnTo>
                    <a:pt x="5500131" y="3051703"/>
                  </a:lnTo>
                  <a:lnTo>
                    <a:pt x="5520385" y="3011009"/>
                  </a:lnTo>
                  <a:lnTo>
                    <a:pt x="5537331" y="2968512"/>
                  </a:lnTo>
                  <a:lnTo>
                    <a:pt x="5550802" y="2924379"/>
                  </a:lnTo>
                  <a:lnTo>
                    <a:pt x="5560631" y="2878778"/>
                  </a:lnTo>
                  <a:lnTo>
                    <a:pt x="5566652" y="2831876"/>
                  </a:lnTo>
                  <a:lnTo>
                    <a:pt x="5568696" y="2783840"/>
                  </a:lnTo>
                  <a:lnTo>
                    <a:pt x="5568696" y="556767"/>
                  </a:lnTo>
                  <a:lnTo>
                    <a:pt x="5566652" y="508731"/>
                  </a:lnTo>
                  <a:lnTo>
                    <a:pt x="5560631" y="461829"/>
                  </a:lnTo>
                  <a:lnTo>
                    <a:pt x="5550802" y="416228"/>
                  </a:lnTo>
                  <a:lnTo>
                    <a:pt x="5537331" y="372095"/>
                  </a:lnTo>
                  <a:lnTo>
                    <a:pt x="5520385" y="329598"/>
                  </a:lnTo>
                  <a:lnTo>
                    <a:pt x="5500131" y="288904"/>
                  </a:lnTo>
                  <a:lnTo>
                    <a:pt x="5476738" y="250179"/>
                  </a:lnTo>
                  <a:lnTo>
                    <a:pt x="5450371" y="213592"/>
                  </a:lnTo>
                  <a:lnTo>
                    <a:pt x="5421198" y="179309"/>
                  </a:lnTo>
                  <a:lnTo>
                    <a:pt x="5389386" y="147497"/>
                  </a:lnTo>
                  <a:lnTo>
                    <a:pt x="5355103" y="118324"/>
                  </a:lnTo>
                  <a:lnTo>
                    <a:pt x="5318516" y="91957"/>
                  </a:lnTo>
                  <a:lnTo>
                    <a:pt x="5279791" y="68564"/>
                  </a:lnTo>
                  <a:lnTo>
                    <a:pt x="5239097" y="48310"/>
                  </a:lnTo>
                  <a:lnTo>
                    <a:pt x="5196600" y="31364"/>
                  </a:lnTo>
                  <a:lnTo>
                    <a:pt x="5152467" y="17893"/>
                  </a:lnTo>
                  <a:lnTo>
                    <a:pt x="5106866" y="8064"/>
                  </a:lnTo>
                  <a:lnTo>
                    <a:pt x="5059964" y="2043"/>
                  </a:lnTo>
                  <a:lnTo>
                    <a:pt x="5011928" y="0"/>
                  </a:lnTo>
                  <a:close/>
                </a:path>
              </a:pathLst>
            </a:custGeom>
            <a:solidFill>
              <a:srgbClr val="53D9AA"/>
            </a:solidFill>
          </p:spPr>
          <p:txBody>
            <a:bodyPr wrap="square" lIns="0" tIns="0" rIns="0" bIns="0" rtlCol="0"/>
            <a:lstStyle/>
            <a:p>
              <a:endParaRPr/>
            </a:p>
          </p:txBody>
        </p:sp>
        <p:sp>
          <p:nvSpPr>
            <p:cNvPr id="7" name="object 7"/>
            <p:cNvSpPr/>
            <p:nvPr/>
          </p:nvSpPr>
          <p:spPr>
            <a:xfrm>
              <a:off x="618744" y="2199132"/>
              <a:ext cx="5300980" cy="3319779"/>
            </a:xfrm>
            <a:custGeom>
              <a:avLst/>
              <a:gdLst/>
              <a:ahLst/>
              <a:cxnLst/>
              <a:rect l="l" t="t" r="r" b="b"/>
              <a:pathLst>
                <a:path w="5300980" h="3319779">
                  <a:moveTo>
                    <a:pt x="4747259" y="0"/>
                  </a:moveTo>
                  <a:lnTo>
                    <a:pt x="553224" y="0"/>
                  </a:lnTo>
                  <a:lnTo>
                    <a:pt x="505490" y="2030"/>
                  </a:lnTo>
                  <a:lnTo>
                    <a:pt x="458883" y="8010"/>
                  </a:lnTo>
                  <a:lnTo>
                    <a:pt x="413570" y="17775"/>
                  </a:lnTo>
                  <a:lnTo>
                    <a:pt x="369717" y="31158"/>
                  </a:lnTo>
                  <a:lnTo>
                    <a:pt x="327489" y="47993"/>
                  </a:lnTo>
                  <a:lnTo>
                    <a:pt x="287053" y="68114"/>
                  </a:lnTo>
                  <a:lnTo>
                    <a:pt x="248575" y="91355"/>
                  </a:lnTo>
                  <a:lnTo>
                    <a:pt x="212221" y="117550"/>
                  </a:lnTo>
                  <a:lnTo>
                    <a:pt x="178157" y="146534"/>
                  </a:lnTo>
                  <a:lnTo>
                    <a:pt x="146549" y="178140"/>
                  </a:lnTo>
                  <a:lnTo>
                    <a:pt x="117563" y="212203"/>
                  </a:lnTo>
                  <a:lnTo>
                    <a:pt x="91365" y="248555"/>
                  </a:lnTo>
                  <a:lnTo>
                    <a:pt x="68122" y="287032"/>
                  </a:lnTo>
                  <a:lnTo>
                    <a:pt x="47999" y="327468"/>
                  </a:lnTo>
                  <a:lnTo>
                    <a:pt x="31162" y="369696"/>
                  </a:lnTo>
                  <a:lnTo>
                    <a:pt x="17777" y="413550"/>
                  </a:lnTo>
                  <a:lnTo>
                    <a:pt x="8011" y="458865"/>
                  </a:lnTo>
                  <a:lnTo>
                    <a:pt x="2030" y="505474"/>
                  </a:lnTo>
                  <a:lnTo>
                    <a:pt x="0" y="553212"/>
                  </a:lnTo>
                  <a:lnTo>
                    <a:pt x="0" y="2766060"/>
                  </a:lnTo>
                  <a:lnTo>
                    <a:pt x="2030" y="2813797"/>
                  </a:lnTo>
                  <a:lnTo>
                    <a:pt x="8011" y="2860406"/>
                  </a:lnTo>
                  <a:lnTo>
                    <a:pt x="17777" y="2905721"/>
                  </a:lnTo>
                  <a:lnTo>
                    <a:pt x="31162" y="2949575"/>
                  </a:lnTo>
                  <a:lnTo>
                    <a:pt x="47999" y="2991803"/>
                  </a:lnTo>
                  <a:lnTo>
                    <a:pt x="68122" y="3032239"/>
                  </a:lnTo>
                  <a:lnTo>
                    <a:pt x="91365" y="3070716"/>
                  </a:lnTo>
                  <a:lnTo>
                    <a:pt x="117563" y="3107068"/>
                  </a:lnTo>
                  <a:lnTo>
                    <a:pt x="146549" y="3141131"/>
                  </a:lnTo>
                  <a:lnTo>
                    <a:pt x="178157" y="3172737"/>
                  </a:lnTo>
                  <a:lnTo>
                    <a:pt x="212221" y="3201721"/>
                  </a:lnTo>
                  <a:lnTo>
                    <a:pt x="248575" y="3227916"/>
                  </a:lnTo>
                  <a:lnTo>
                    <a:pt x="287053" y="3251157"/>
                  </a:lnTo>
                  <a:lnTo>
                    <a:pt x="327489" y="3271278"/>
                  </a:lnTo>
                  <a:lnTo>
                    <a:pt x="369717" y="3288113"/>
                  </a:lnTo>
                  <a:lnTo>
                    <a:pt x="413570" y="3301496"/>
                  </a:lnTo>
                  <a:lnTo>
                    <a:pt x="458883" y="3311261"/>
                  </a:lnTo>
                  <a:lnTo>
                    <a:pt x="505490" y="3317241"/>
                  </a:lnTo>
                  <a:lnTo>
                    <a:pt x="553224" y="3319271"/>
                  </a:lnTo>
                  <a:lnTo>
                    <a:pt x="4747259" y="3319271"/>
                  </a:lnTo>
                  <a:lnTo>
                    <a:pt x="4794997" y="3317241"/>
                  </a:lnTo>
                  <a:lnTo>
                    <a:pt x="4841606" y="3311261"/>
                  </a:lnTo>
                  <a:lnTo>
                    <a:pt x="4886921" y="3301496"/>
                  </a:lnTo>
                  <a:lnTo>
                    <a:pt x="4930775" y="3288113"/>
                  </a:lnTo>
                  <a:lnTo>
                    <a:pt x="4973003" y="3271278"/>
                  </a:lnTo>
                  <a:lnTo>
                    <a:pt x="5013439" y="3251157"/>
                  </a:lnTo>
                  <a:lnTo>
                    <a:pt x="5051916" y="3227916"/>
                  </a:lnTo>
                  <a:lnTo>
                    <a:pt x="5088268" y="3201721"/>
                  </a:lnTo>
                  <a:lnTo>
                    <a:pt x="5122331" y="3172737"/>
                  </a:lnTo>
                  <a:lnTo>
                    <a:pt x="5153937" y="3141131"/>
                  </a:lnTo>
                  <a:lnTo>
                    <a:pt x="5182921" y="3107068"/>
                  </a:lnTo>
                  <a:lnTo>
                    <a:pt x="5209116" y="3070716"/>
                  </a:lnTo>
                  <a:lnTo>
                    <a:pt x="5232357" y="3032239"/>
                  </a:lnTo>
                  <a:lnTo>
                    <a:pt x="5252478" y="2991803"/>
                  </a:lnTo>
                  <a:lnTo>
                    <a:pt x="5269313" y="2949575"/>
                  </a:lnTo>
                  <a:lnTo>
                    <a:pt x="5282696" y="2905721"/>
                  </a:lnTo>
                  <a:lnTo>
                    <a:pt x="5292461" y="2860406"/>
                  </a:lnTo>
                  <a:lnTo>
                    <a:pt x="5298441" y="2813797"/>
                  </a:lnTo>
                  <a:lnTo>
                    <a:pt x="5300472" y="2766060"/>
                  </a:lnTo>
                  <a:lnTo>
                    <a:pt x="5300472" y="553212"/>
                  </a:lnTo>
                  <a:lnTo>
                    <a:pt x="5298441" y="505474"/>
                  </a:lnTo>
                  <a:lnTo>
                    <a:pt x="5292461" y="458865"/>
                  </a:lnTo>
                  <a:lnTo>
                    <a:pt x="5282696" y="413550"/>
                  </a:lnTo>
                  <a:lnTo>
                    <a:pt x="5269313" y="369696"/>
                  </a:lnTo>
                  <a:lnTo>
                    <a:pt x="5252478" y="327468"/>
                  </a:lnTo>
                  <a:lnTo>
                    <a:pt x="5232357" y="287032"/>
                  </a:lnTo>
                  <a:lnTo>
                    <a:pt x="5209116" y="248555"/>
                  </a:lnTo>
                  <a:lnTo>
                    <a:pt x="5182921" y="212203"/>
                  </a:lnTo>
                  <a:lnTo>
                    <a:pt x="5153937" y="178140"/>
                  </a:lnTo>
                  <a:lnTo>
                    <a:pt x="5122331" y="146534"/>
                  </a:lnTo>
                  <a:lnTo>
                    <a:pt x="5088268" y="117550"/>
                  </a:lnTo>
                  <a:lnTo>
                    <a:pt x="5051916" y="91355"/>
                  </a:lnTo>
                  <a:lnTo>
                    <a:pt x="5013439" y="68114"/>
                  </a:lnTo>
                  <a:lnTo>
                    <a:pt x="4973003" y="47993"/>
                  </a:lnTo>
                  <a:lnTo>
                    <a:pt x="4930775" y="31158"/>
                  </a:lnTo>
                  <a:lnTo>
                    <a:pt x="4886921" y="17775"/>
                  </a:lnTo>
                  <a:lnTo>
                    <a:pt x="4841606" y="8010"/>
                  </a:lnTo>
                  <a:lnTo>
                    <a:pt x="4794997" y="2030"/>
                  </a:lnTo>
                  <a:lnTo>
                    <a:pt x="4747259" y="0"/>
                  </a:lnTo>
                  <a:close/>
                </a:path>
              </a:pathLst>
            </a:custGeom>
            <a:solidFill>
              <a:srgbClr val="53D9AA"/>
            </a:solidFill>
          </p:spPr>
          <p:txBody>
            <a:bodyPr wrap="square" lIns="0" tIns="0" rIns="0" bIns="0" rtlCol="0"/>
            <a:lstStyle/>
            <a:p>
              <a:endParaRPr dirty="0"/>
            </a:p>
          </p:txBody>
        </p:sp>
      </p:grpSp>
      <p:sp>
        <p:nvSpPr>
          <p:cNvPr id="9" name="object 9"/>
          <p:cNvSpPr txBox="1"/>
          <p:nvPr/>
        </p:nvSpPr>
        <p:spPr>
          <a:xfrm>
            <a:off x="1801114" y="5843422"/>
            <a:ext cx="8590915" cy="751488"/>
          </a:xfrm>
          <a:prstGeom prst="rect">
            <a:avLst/>
          </a:prstGeom>
        </p:spPr>
        <p:txBody>
          <a:bodyPr vert="horz" wrap="square" lIns="0" tIns="12700" rIns="0" bIns="0" rtlCol="0">
            <a:spAutoFit/>
          </a:bodyPr>
          <a:lstStyle/>
          <a:p>
            <a:pPr marL="692150" marR="41910" indent="-649605">
              <a:lnSpc>
                <a:spcPct val="100000"/>
              </a:lnSpc>
              <a:spcBef>
                <a:spcPts val="100"/>
              </a:spcBef>
            </a:pPr>
            <a:r>
              <a:rPr sz="1600" b="1" dirty="0">
                <a:solidFill>
                  <a:schemeClr val="bg1">
                    <a:lumMod val="50000"/>
                  </a:schemeClr>
                </a:solidFill>
                <a:latin typeface="Montserrat" panose="00000500000000000000" pitchFamily="2" charset="0"/>
              </a:rPr>
              <a:t>You can follow our podcast on Apple Podcasts, Spotify, Amazon Music and wherever else you get your podcasts – just search “WUN4ALL”.</a:t>
            </a:r>
          </a:p>
          <a:p>
            <a:pPr marL="12700">
              <a:lnSpc>
                <a:spcPct val="100000"/>
              </a:lnSpc>
            </a:pPr>
            <a:r>
              <a:rPr sz="1600" b="1" dirty="0">
                <a:solidFill>
                  <a:schemeClr val="bg1">
                    <a:lumMod val="50000"/>
                  </a:schemeClr>
                </a:solidFill>
                <a:latin typeface="Montserrat" panose="00000500000000000000" pitchFamily="2" charset="0"/>
              </a:rPr>
              <a:t>Or just click through from the website: </a:t>
            </a:r>
            <a:r>
              <a:rPr sz="1600" b="1" dirty="0">
                <a:solidFill>
                  <a:schemeClr val="bg1">
                    <a:lumMod val="50000"/>
                  </a:schemeClr>
                </a:solidFill>
                <a:latin typeface="Montserrat" panose="00000500000000000000" pitchFamily="2" charset="0"/>
                <a:hlinkClick r:id="rId5">
                  <a:extLst>
                    <a:ext uri="{A12FA001-AC4F-418D-AE19-62706E023703}">
                      <ahyp:hlinkClr xmlns:ahyp="http://schemas.microsoft.com/office/drawing/2018/hyperlinkcolor" val="tx"/>
                    </a:ext>
                  </a:extLst>
                </a:hlinkClick>
              </a:rPr>
              <a:t>https://thewun.co.uk/news-blogs/</a:t>
            </a:r>
            <a:endParaRPr sz="1600" b="1" dirty="0">
              <a:solidFill>
                <a:schemeClr val="bg1">
                  <a:lumMod val="50000"/>
                </a:schemeClr>
              </a:solidFill>
              <a:latin typeface="Montserrat" panose="00000500000000000000" pitchFamily="2" charset="0"/>
            </a:endParaRPr>
          </a:p>
        </p:txBody>
      </p:sp>
      <p:sp>
        <p:nvSpPr>
          <p:cNvPr id="10" name="object 10"/>
          <p:cNvSpPr txBox="1">
            <a:spLocks noGrp="1"/>
          </p:cNvSpPr>
          <p:nvPr>
            <p:ph type="title"/>
          </p:nvPr>
        </p:nvSpPr>
        <p:spPr>
          <a:xfrm>
            <a:off x="3935347" y="333477"/>
            <a:ext cx="4599657" cy="1533753"/>
          </a:xfrm>
          <a:prstGeom prst="rect">
            <a:avLst/>
          </a:prstGeom>
        </p:spPr>
        <p:txBody>
          <a:bodyPr vert="horz" wrap="square" lIns="0" tIns="114300" rIns="0" bIns="0" rtlCol="0">
            <a:spAutoFit/>
          </a:bodyPr>
          <a:lstStyle/>
          <a:p>
            <a:pPr algn="ctr">
              <a:lnSpc>
                <a:spcPct val="100000"/>
              </a:lnSpc>
              <a:spcBef>
                <a:spcPts val="900"/>
              </a:spcBef>
            </a:pPr>
            <a:r>
              <a:rPr lang="en-GB" sz="4000" b="1" cap="none" dirty="0">
                <a:solidFill>
                  <a:schemeClr val="bg1">
                    <a:lumMod val="50000"/>
                  </a:schemeClr>
                </a:solidFill>
                <a:latin typeface="Montserrat" panose="00000500000000000000" pitchFamily="2" charset="0"/>
                <a:ea typeface="+mn-ea"/>
                <a:cs typeface="+mn-cs"/>
              </a:rPr>
              <a:t>WUN Podcasts</a:t>
            </a:r>
            <a:endParaRPr sz="4000" b="1" cap="none" dirty="0">
              <a:solidFill>
                <a:schemeClr val="bg1">
                  <a:lumMod val="50000"/>
                </a:schemeClr>
              </a:solidFill>
              <a:latin typeface="Montserrat" panose="00000500000000000000" pitchFamily="2" charset="0"/>
              <a:ea typeface="+mn-ea"/>
              <a:cs typeface="+mn-cs"/>
            </a:endParaRPr>
          </a:p>
          <a:p>
            <a:pPr marL="12700" marR="5080" algn="ctr">
              <a:lnSpc>
                <a:spcPct val="100000"/>
              </a:lnSpc>
              <a:spcBef>
                <a:spcPts val="484"/>
              </a:spcBef>
            </a:pPr>
            <a:r>
              <a:rPr sz="2400" b="1" cap="none" dirty="0">
                <a:solidFill>
                  <a:schemeClr val="bg1">
                    <a:lumMod val="50000"/>
                  </a:schemeClr>
                </a:solidFill>
                <a:latin typeface="Montserrat" panose="00000500000000000000" pitchFamily="2" charset="0"/>
                <a:ea typeface="+mn-ea"/>
                <a:cs typeface="+mn-cs"/>
              </a:rPr>
              <a:t>Listen to our latest podcasts </a:t>
            </a:r>
            <a:br>
              <a:rPr lang="en-US" sz="2400" b="1" cap="none" dirty="0">
                <a:solidFill>
                  <a:schemeClr val="bg1">
                    <a:lumMod val="50000"/>
                  </a:schemeClr>
                </a:solidFill>
                <a:latin typeface="Montserrat" panose="00000500000000000000" pitchFamily="2" charset="0"/>
                <a:ea typeface="+mn-ea"/>
                <a:cs typeface="+mn-cs"/>
              </a:rPr>
            </a:br>
            <a:r>
              <a:rPr sz="2400" b="1" cap="none" dirty="0">
                <a:solidFill>
                  <a:schemeClr val="bg1">
                    <a:lumMod val="50000"/>
                  </a:schemeClr>
                </a:solidFill>
                <a:latin typeface="Montserrat" panose="00000500000000000000" pitchFamily="2" charset="0"/>
                <a:ea typeface="+mn-ea"/>
                <a:cs typeface="+mn-cs"/>
              </a:rPr>
              <a:t>More coming soon !</a:t>
            </a:r>
          </a:p>
        </p:txBody>
      </p:sp>
      <p:sp>
        <p:nvSpPr>
          <p:cNvPr id="12" name="TextBox 11">
            <a:extLst>
              <a:ext uri="{FF2B5EF4-FFF2-40B4-BE49-F238E27FC236}">
                <a16:creationId xmlns:a16="http://schemas.microsoft.com/office/drawing/2014/main" id="{21321387-C6EF-03CD-B989-B052622F8F3E}"/>
              </a:ext>
            </a:extLst>
          </p:cNvPr>
          <p:cNvSpPr txBox="1"/>
          <p:nvPr/>
        </p:nvSpPr>
        <p:spPr>
          <a:xfrm>
            <a:off x="6394487" y="2410368"/>
            <a:ext cx="5235690" cy="2800767"/>
          </a:xfrm>
          <a:prstGeom prst="rect">
            <a:avLst/>
          </a:prstGeom>
          <a:noFill/>
        </p:spPr>
        <p:txBody>
          <a:bodyPr wrap="square">
            <a:spAutoFit/>
          </a:bodyPr>
          <a:lstStyle/>
          <a:p>
            <a:pPr algn="l" fontAlgn="base"/>
            <a:r>
              <a:rPr lang="en-US" sz="1600" b="1" i="0" dirty="0">
                <a:solidFill>
                  <a:schemeClr val="bg1"/>
                </a:solidFill>
                <a:effectLst/>
                <a:latin typeface="Open Sans" panose="020B0606030504020204" pitchFamily="34" charset="0"/>
              </a:rPr>
              <a:t>Join WUN Water Industry Advocate Gill Edwards </a:t>
            </a:r>
            <a:r>
              <a:rPr lang="en-US" sz="1600" b="0" i="0" dirty="0">
                <a:solidFill>
                  <a:schemeClr val="bg1"/>
                </a:solidFill>
                <a:effectLst/>
                <a:latin typeface="Open Sans" panose="020B0606030504020204" pitchFamily="34" charset="0"/>
              </a:rPr>
              <a:t>as she discusses the amazing achievement of Thames Water,  winning two awards at the Women in Utilities Awards 2024 –   Women’s Network of the Year and Best EDI Initiative .</a:t>
            </a:r>
          </a:p>
          <a:p>
            <a:pPr algn="l" fontAlgn="base"/>
            <a:endParaRPr lang="en-US" sz="1600" b="0" i="0" dirty="0">
              <a:solidFill>
                <a:schemeClr val="bg1"/>
              </a:solidFill>
              <a:effectLst/>
              <a:latin typeface="Open Sans" panose="020B0606030504020204" pitchFamily="34" charset="0"/>
            </a:endParaRPr>
          </a:p>
          <a:p>
            <a:pPr algn="l" fontAlgn="base"/>
            <a:r>
              <a:rPr lang="en-US" sz="1600" b="0" i="0" dirty="0">
                <a:solidFill>
                  <a:schemeClr val="bg1"/>
                </a:solidFill>
                <a:effectLst/>
                <a:latin typeface="Open Sans" panose="020B0606030504020204" pitchFamily="34" charset="0"/>
              </a:rPr>
              <a:t>In this episode, Gill chats with </a:t>
            </a:r>
            <a:r>
              <a:rPr lang="en-US" sz="1600" b="1" i="0" dirty="0">
                <a:solidFill>
                  <a:schemeClr val="bg1"/>
                </a:solidFill>
                <a:effectLst/>
                <a:latin typeface="Open Sans" panose="020B0606030504020204" pitchFamily="34" charset="0"/>
              </a:rPr>
              <a:t>Dina Gillespie, Catchment Manager</a:t>
            </a:r>
            <a:r>
              <a:rPr lang="en-US" sz="1600" b="0" i="0" dirty="0">
                <a:solidFill>
                  <a:schemeClr val="bg1"/>
                </a:solidFill>
                <a:effectLst/>
                <a:latin typeface="Open Sans" panose="020B0606030504020204" pitchFamily="34" charset="0"/>
              </a:rPr>
              <a:t>, and </a:t>
            </a:r>
            <a:r>
              <a:rPr lang="en-US" sz="1600" b="1" i="0" dirty="0">
                <a:solidFill>
                  <a:schemeClr val="bg1"/>
                </a:solidFill>
                <a:effectLst/>
                <a:latin typeface="Open Sans" panose="020B0606030504020204" pitchFamily="34" charset="0"/>
              </a:rPr>
              <a:t>Emma Philogene, Engineering Manager</a:t>
            </a:r>
            <a:r>
              <a:rPr lang="en-US" sz="1600" b="0" i="0" dirty="0">
                <a:solidFill>
                  <a:schemeClr val="bg1"/>
                </a:solidFill>
                <a:effectLst/>
                <a:latin typeface="Open Sans" panose="020B0606030504020204" pitchFamily="34" charset="0"/>
              </a:rPr>
              <a:t> at Thames Water, diving into their award-winning initiatives and the impact they are making in the industry.</a:t>
            </a:r>
          </a:p>
        </p:txBody>
      </p:sp>
      <p:sp>
        <p:nvSpPr>
          <p:cNvPr id="15" name="TextBox 14">
            <a:extLst>
              <a:ext uri="{FF2B5EF4-FFF2-40B4-BE49-F238E27FC236}">
                <a16:creationId xmlns:a16="http://schemas.microsoft.com/office/drawing/2014/main" id="{F0DF69E1-0F23-24F9-D8CB-64D2BAC519AE}"/>
              </a:ext>
            </a:extLst>
          </p:cNvPr>
          <p:cNvSpPr txBox="1"/>
          <p:nvPr/>
        </p:nvSpPr>
        <p:spPr>
          <a:xfrm>
            <a:off x="693131" y="2370627"/>
            <a:ext cx="5243645" cy="3046988"/>
          </a:xfrm>
          <a:prstGeom prst="rect">
            <a:avLst/>
          </a:prstGeom>
          <a:noFill/>
        </p:spPr>
        <p:txBody>
          <a:bodyPr wrap="square" rtlCol="0">
            <a:spAutoFit/>
          </a:bodyPr>
          <a:lstStyle/>
          <a:p>
            <a:pPr algn="l" fontAlgn="base"/>
            <a:r>
              <a:rPr lang="en-US" sz="1600" b="0" i="0" dirty="0">
                <a:solidFill>
                  <a:schemeClr val="bg1"/>
                </a:solidFill>
                <a:effectLst/>
                <a:latin typeface="Open Sans" panose="020B0606030504020204" pitchFamily="34" charset="0"/>
              </a:rPr>
              <a:t>💧 </a:t>
            </a:r>
            <a:r>
              <a:rPr lang="en-US" sz="1600" b="1" i="0" dirty="0">
                <a:solidFill>
                  <a:schemeClr val="bg1"/>
                </a:solidFill>
                <a:effectLst/>
                <a:latin typeface="Open Sans" panose="020B0606030504020204" pitchFamily="34" charset="0"/>
              </a:rPr>
              <a:t>Where next for the water industry?</a:t>
            </a:r>
            <a:r>
              <a:rPr lang="en-US" sz="1600" b="0" i="0" dirty="0">
                <a:solidFill>
                  <a:schemeClr val="bg1"/>
                </a:solidFill>
                <a:effectLst/>
                <a:latin typeface="Open Sans" panose="020B0606030504020204" pitchFamily="34" charset="0"/>
              </a:rPr>
              <a:t> 💧</a:t>
            </a:r>
          </a:p>
          <a:p>
            <a:pPr algn="l" fontAlgn="base"/>
            <a:r>
              <a:rPr lang="en-US" sz="1600" b="0" i="0" dirty="0">
                <a:solidFill>
                  <a:schemeClr val="bg1"/>
                </a:solidFill>
                <a:effectLst/>
                <a:latin typeface="Open Sans" panose="020B0606030504020204" pitchFamily="34" charset="0"/>
              </a:rPr>
              <a:t>With growing challenges around sustainability, resilience, and achieving net zero, the future of the water industry has never been more important.</a:t>
            </a:r>
          </a:p>
          <a:p>
            <a:pPr algn="l" fontAlgn="base"/>
            <a:r>
              <a:rPr lang="en-US" sz="1600" b="0" i="0" dirty="0">
                <a:solidFill>
                  <a:schemeClr val="bg1"/>
                </a:solidFill>
                <a:effectLst/>
                <a:latin typeface="Open Sans" panose="020B0606030504020204" pitchFamily="34" charset="0"/>
              </a:rPr>
              <a:t>In our latest WUN video podcast, we dive into these issues with industry leaders </a:t>
            </a:r>
            <a:r>
              <a:rPr lang="en-US" sz="1600" b="1" i="0" dirty="0">
                <a:solidFill>
                  <a:schemeClr val="bg1"/>
                </a:solidFill>
                <a:effectLst/>
                <a:latin typeface="Open Sans" panose="020B0606030504020204" pitchFamily="34" charset="0"/>
              </a:rPr>
              <a:t>Sarah McMath , WUN Board Director and CEO at MOSL, Stephne Puddy, Talent Partner and Inclusivity Lead at Welsh Water and Robin Price, Director of Quality and Environment at Anglian Water</a:t>
            </a:r>
            <a:r>
              <a:rPr lang="en-US" sz="1600" b="0" i="0" dirty="0">
                <a:solidFill>
                  <a:schemeClr val="bg1"/>
                </a:solidFill>
                <a:effectLst/>
                <a:latin typeface="Open Sans" panose="020B0606030504020204" pitchFamily="34" charset="0"/>
              </a:rPr>
              <a:t>.</a:t>
            </a:r>
          </a:p>
          <a:p>
            <a:pPr algn="l" fontAlgn="base"/>
            <a:r>
              <a:rPr lang="en-US" sz="1600" b="0" i="0" u="none" strike="noStrike" dirty="0">
                <a:solidFill>
                  <a:schemeClr val="bg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Watch</a:t>
            </a:r>
            <a:r>
              <a:rPr lang="en-US" sz="1600" b="0" i="0" dirty="0">
                <a:solidFill>
                  <a:schemeClr val="bg1"/>
                </a:solidFill>
                <a:effectLst/>
                <a:latin typeface="Open Sans" panose="020B0606030504020204" pitchFamily="34" charset="0"/>
              </a:rPr>
              <a:t> as they share their insights on what’s next for the sector and what we need to do to drive progress</a:t>
            </a:r>
            <a:r>
              <a:rPr lang="en-US" sz="1400" b="0" i="0" dirty="0">
                <a:solidFill>
                  <a:schemeClr val="bg1"/>
                </a:solidFill>
                <a:effectLst/>
                <a:latin typeface="Open Sans" panose="020B0606030504020204" pitchFamily="34" charset="0"/>
              </a:rPr>
              <a:t>.</a:t>
            </a:r>
          </a:p>
        </p:txBody>
      </p:sp>
      <p:pic>
        <p:nvPicPr>
          <p:cNvPr id="13" name="Picture 12" descr="A group of people posing for a photo&#10;&#10;AI-generated content may be incorrect.">
            <a:extLst>
              <a:ext uri="{FF2B5EF4-FFF2-40B4-BE49-F238E27FC236}">
                <a16:creationId xmlns:a16="http://schemas.microsoft.com/office/drawing/2014/main" id="{939AA3D0-4CF9-C07E-4068-7F474A229C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9662" y="86952"/>
            <a:ext cx="2220398" cy="2220398"/>
          </a:xfrm>
          <a:prstGeom prst="rect">
            <a:avLst/>
          </a:prstGeom>
        </p:spPr>
      </p:pic>
      <p:pic>
        <p:nvPicPr>
          <p:cNvPr id="17" name="Picture 16" descr="A person and person with microphones&#10;&#10;AI-generated content may be incorrect.">
            <a:extLst>
              <a:ext uri="{FF2B5EF4-FFF2-40B4-BE49-F238E27FC236}">
                <a16:creationId xmlns:a16="http://schemas.microsoft.com/office/drawing/2014/main" id="{332B40B7-2C58-ACD8-C35D-658EB07B0F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660" y="86952"/>
            <a:ext cx="2236977" cy="223697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een sky&#10;&#10;Description automatically generated">
            <a:extLst>
              <a:ext uri="{FF2B5EF4-FFF2-40B4-BE49-F238E27FC236}">
                <a16:creationId xmlns:a16="http://schemas.microsoft.com/office/drawing/2014/main" id="{29A8418D-643D-1872-D84B-568FDD0795EB}"/>
              </a:ext>
            </a:extLst>
          </p:cNvPr>
          <p:cNvPicPr>
            <a:picLocks noChangeAspect="1"/>
          </p:cNvPicPr>
          <p:nvPr/>
        </p:nvPicPr>
        <p:blipFill>
          <a:blip r:embed="rId2"/>
          <a:srcRect b="19"/>
          <a:stretch/>
        </p:blipFill>
        <p:spPr>
          <a:xfrm>
            <a:off x="20" y="0"/>
            <a:ext cx="12191980" cy="6856718"/>
          </a:xfrm>
          <a:prstGeom prst="rect">
            <a:avLst/>
          </a:prstGeom>
        </p:spPr>
      </p:pic>
      <p:sp>
        <p:nvSpPr>
          <p:cNvPr id="4" name="object 4"/>
          <p:cNvSpPr txBox="1">
            <a:spLocks noGrp="1"/>
          </p:cNvSpPr>
          <p:nvPr>
            <p:ph type="title"/>
          </p:nvPr>
        </p:nvSpPr>
        <p:spPr>
          <a:xfrm>
            <a:off x="497840" y="160477"/>
            <a:ext cx="8724137" cy="1243289"/>
          </a:xfrm>
          <a:prstGeom prst="rect">
            <a:avLst/>
          </a:prstGeom>
        </p:spPr>
        <p:txBody>
          <a:bodyPr vert="horz" wrap="square" lIns="0" tIns="12065" rIns="0" bIns="0" rtlCol="0">
            <a:spAutoFit/>
          </a:bodyPr>
          <a:lstStyle/>
          <a:p>
            <a:pPr marL="2341880" marR="5080" indent="617220">
              <a:lnSpc>
                <a:spcPct val="100000"/>
              </a:lnSpc>
              <a:spcBef>
                <a:spcPts val="95"/>
              </a:spcBef>
            </a:pPr>
            <a:r>
              <a:rPr sz="4000" kern="1200" dirty="0">
                <a:solidFill>
                  <a:prstClr val="white">
                    <a:lumMod val="50000"/>
                  </a:prstClr>
                </a:solidFill>
                <a:latin typeface="Montserrat"/>
                <a:ea typeface="+mn-ea"/>
                <a:cs typeface="+mn-cs"/>
              </a:rPr>
              <a:t>Join the free WUN Mentoring Programme</a:t>
            </a:r>
          </a:p>
        </p:txBody>
      </p:sp>
      <p:sp>
        <p:nvSpPr>
          <p:cNvPr id="6" name="TextBox 5">
            <a:extLst>
              <a:ext uri="{FF2B5EF4-FFF2-40B4-BE49-F238E27FC236}">
                <a16:creationId xmlns:a16="http://schemas.microsoft.com/office/drawing/2014/main" id="{52F041E8-526C-1695-C5B5-495D1C41DF40}"/>
              </a:ext>
            </a:extLst>
          </p:cNvPr>
          <p:cNvSpPr txBox="1"/>
          <p:nvPr/>
        </p:nvSpPr>
        <p:spPr>
          <a:xfrm>
            <a:off x="4245466" y="1449115"/>
            <a:ext cx="3200400" cy="42780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dirty="0">
                <a:solidFill>
                  <a:schemeClr val="bg1">
                    <a:lumMod val="50000"/>
                  </a:schemeClr>
                </a:solidFill>
                <a:latin typeface="Montserrat" panose="00000500000000000000" pitchFamily="2" charset="0"/>
              </a:rPr>
              <a:t>WUN offers mentoring to women at any stage of their career in the utilities sectors.</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dirty="0">
              <a:solidFill>
                <a:schemeClr val="bg1">
                  <a:lumMod val="50000"/>
                </a:schemeClr>
              </a:solidFill>
              <a:latin typeface="Montserrat" panose="000005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dirty="0">
                <a:solidFill>
                  <a:schemeClr val="bg1">
                    <a:lumMod val="50000"/>
                  </a:schemeClr>
                </a:solidFill>
                <a:latin typeface="Montserrat" panose="00000500000000000000" pitchFamily="2" charset="0"/>
              </a:rPr>
              <a:t>We are hugely privileged to have over 130+ fantastic experienced mentors within the WUN mentoring Programme.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600" b="1" dirty="0">
              <a:solidFill>
                <a:schemeClr val="bg1">
                  <a:lumMod val="50000"/>
                </a:schemeClr>
              </a:solidFill>
              <a:latin typeface="Montserrat" panose="000005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1" dirty="0">
                <a:solidFill>
                  <a:schemeClr val="bg1">
                    <a:lumMod val="50000"/>
                  </a:schemeClr>
                </a:solidFill>
                <a:latin typeface="Montserrat" panose="00000500000000000000" pitchFamily="2" charset="0"/>
              </a:rPr>
              <a:t>With growing numbers of Mentors and Mentees we are delighted with the community and support fostered within the mentoring programme.</a:t>
            </a:r>
          </a:p>
        </p:txBody>
      </p:sp>
      <p:sp>
        <p:nvSpPr>
          <p:cNvPr id="11" name="object 3">
            <a:extLst>
              <a:ext uri="{FF2B5EF4-FFF2-40B4-BE49-F238E27FC236}">
                <a16:creationId xmlns:a16="http://schemas.microsoft.com/office/drawing/2014/main" id="{5F71B220-5769-F8A4-89E0-766FC21A131F}"/>
              </a:ext>
            </a:extLst>
          </p:cNvPr>
          <p:cNvSpPr txBox="1"/>
          <p:nvPr/>
        </p:nvSpPr>
        <p:spPr>
          <a:xfrm>
            <a:off x="1600200" y="6197914"/>
            <a:ext cx="10591800" cy="505908"/>
          </a:xfrm>
          <a:prstGeom prst="rect">
            <a:avLst/>
          </a:prstGeom>
        </p:spPr>
        <p:txBody>
          <a:bodyPr vert="horz" wrap="square" lIns="0" tIns="13335" rIns="0" bIns="0" rtlCol="0">
            <a:spAutoFit/>
          </a:bodyPr>
          <a:lstStyle/>
          <a:p>
            <a:pPr marL="0" marR="2085975" lvl="0" indent="0" algn="ctr" defTabSz="914400" eaLnBrk="1" fontAlgn="auto" latinLnBrk="0" hangingPunct="1">
              <a:lnSpc>
                <a:spcPct val="100000"/>
              </a:lnSpc>
              <a:spcBef>
                <a:spcPts val="0"/>
              </a:spcBef>
              <a:spcAft>
                <a:spcPts val="0"/>
              </a:spcAft>
              <a:buClrTx/>
              <a:buSzTx/>
              <a:buFontTx/>
              <a:buNone/>
              <a:tabLst/>
              <a:defRPr/>
            </a:pPr>
            <a:r>
              <a:rPr lang="en-US" sz="1600" b="1" dirty="0">
                <a:solidFill>
                  <a:schemeClr val="bg1">
                    <a:lumMod val="50000"/>
                  </a:schemeClr>
                </a:solidFill>
                <a:latin typeface="Montserrat" panose="00000500000000000000" pitchFamily="2" charset="0"/>
              </a:rPr>
              <a:t>I</a:t>
            </a:r>
            <a:r>
              <a:rPr sz="1600" b="1" dirty="0">
                <a:solidFill>
                  <a:schemeClr val="bg1">
                    <a:lumMod val="50000"/>
                  </a:schemeClr>
                </a:solidFill>
                <a:latin typeface="Montserrat" panose="00000500000000000000" pitchFamily="2" charset="0"/>
              </a:rPr>
              <a:t>f you are interested in becoming a Mentor or Mentee,</a:t>
            </a:r>
          </a:p>
          <a:p>
            <a:pPr marL="0" marR="2087245" lvl="0" indent="0" algn="ctr" defTabSz="914400" eaLnBrk="1" fontAlgn="auto" latinLnBrk="0" hangingPunct="1">
              <a:lnSpc>
                <a:spcPct val="100000"/>
              </a:lnSpc>
              <a:spcBef>
                <a:spcPts val="5"/>
              </a:spcBef>
              <a:spcAft>
                <a:spcPts val="0"/>
              </a:spcAft>
              <a:buClrTx/>
              <a:buSzTx/>
              <a:buFontTx/>
              <a:buNone/>
              <a:tabLst/>
              <a:defRPr/>
            </a:pPr>
            <a:r>
              <a:rPr sz="1600" b="1" dirty="0">
                <a:solidFill>
                  <a:schemeClr val="bg1">
                    <a:lumMod val="50000"/>
                  </a:schemeClr>
                </a:solidFill>
                <a:latin typeface="Montserrat" panose="00000500000000000000" pitchFamily="2" charset="0"/>
              </a:rPr>
              <a:t>please visit our website: https://wun.onpld.com</a:t>
            </a:r>
          </a:p>
        </p:txBody>
      </p:sp>
      <p:pic>
        <p:nvPicPr>
          <p:cNvPr id="7" name="Picture 6" descr="A person's picture on a grey background&#10;&#10;AI-generated content may be incorrect.">
            <a:extLst>
              <a:ext uri="{FF2B5EF4-FFF2-40B4-BE49-F238E27FC236}">
                <a16:creationId xmlns:a16="http://schemas.microsoft.com/office/drawing/2014/main" id="{20755DFB-433C-8296-8B76-D78E1914C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57" y="1464575"/>
            <a:ext cx="3990209" cy="3990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text on a piece of paper&#10;&#10;AI-generated content may be incorrect.">
            <a:extLst>
              <a:ext uri="{FF2B5EF4-FFF2-40B4-BE49-F238E27FC236}">
                <a16:creationId xmlns:a16="http://schemas.microsoft.com/office/drawing/2014/main" id="{4F853285-4D5E-2149-85EB-3780812E2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1442804"/>
            <a:ext cx="4161100" cy="4011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8975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ASTERLEFTMARGIN" val="36.36"/>
  <p:tag name="MASTERRIGHTMARGIN" val="36.36"/>
  <p:tag name="MASTERTOPMARGIN" val="122"/>
  <p:tag name="MASTERBOTTOMMARGIN" val="122"/>
  <p:tag name="CUSTMASTERLEFTMARGIN" val="36.36"/>
  <p:tag name="CUSTMASTERRIGHTMARGIN" val="36.36"/>
  <p:tag name="CUSTMASTERTOPMARGIN" val="122"/>
  <p:tag name="CUSTMASTERBOTTOMMARGIN" val="122"/>
  <p:tag name="GUIDESAPPLIEDTO" val="2"/>
  <p:tag name="TITLETOPMARGIN" val="105.8957"/>
  <p:tag name="TITLEBOTTOMMARGIN" val="180.5376"/>
  <p:tag name="FOOTERTOPMARGIN" val="506.393"/>
  <p:tag name="FOOTERBOTTOMMARGIN" val="514.8751"/>
  <p:tag name="MAXCOLS" val="9"/>
  <p:tag name="MAXROWS" val="6"/>
  <p:tag name="MAXGUTTERROW" val="1 cm"/>
  <p:tag name="MAXGUTTERCOL" val="1 cm"/>
  <p:tag name="GUIDEMETRICUNIT" val="cm"/>
</p:tagLst>
</file>

<file path=ppt/tags/tag10.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11.xml><?xml version="1.0" encoding="utf-8"?>
<p:tagLst xmlns:a="http://schemas.openxmlformats.org/drawingml/2006/main" xmlns:r="http://schemas.openxmlformats.org/officeDocument/2006/relationships" xmlns:p="http://schemas.openxmlformats.org/presentationml/2006/main">
  <p:tag name="ORIGINAL_WIDTH" val="431.2358"/>
  <p:tag name="ORIGINAL_HEIGHT" val="98.29063"/>
</p:tagLst>
</file>

<file path=ppt/tags/tag12.xml><?xml version="1.0" encoding="utf-8"?>
<p:tagLst xmlns:a="http://schemas.openxmlformats.org/drawingml/2006/main" xmlns:r="http://schemas.openxmlformats.org/officeDocument/2006/relationships" xmlns:p="http://schemas.openxmlformats.org/presentationml/2006/main">
  <p:tag name="ORIGINAL_WIDTH" val="430.9047"/>
  <p:tag name="ORIGINAL_HEIGHT" val="25.51181"/>
</p:tagLst>
</file>

<file path=ppt/tags/tag13.xml><?xml version="1.0" encoding="utf-8"?>
<p:tagLst xmlns:a="http://schemas.openxmlformats.org/drawingml/2006/main" xmlns:r="http://schemas.openxmlformats.org/officeDocument/2006/relationships" xmlns:p="http://schemas.openxmlformats.org/presentationml/2006/main">
  <p:tag name="ORIGINAL_WIDTH" val="431.8609"/>
  <p:tag name="ORIGINAL_HEIGHT" val="25.51181"/>
</p:tagLst>
</file>

<file path=ppt/tags/tag14.xml><?xml version="1.0" encoding="utf-8"?>
<p:tagLst xmlns:a="http://schemas.openxmlformats.org/drawingml/2006/main" xmlns:r="http://schemas.openxmlformats.org/officeDocument/2006/relationships" xmlns:p="http://schemas.openxmlformats.org/presentationml/2006/main">
  <p:tag name="SLIDELAYOUTNAME" val="Divider"/>
  <p:tag name="SLIDEAUTOMATIONTYPE" val="Divider"/>
  <p:tag name="AUTOMATIONTAG" val="Section Divider"/>
  <p:tag name="SLIDETOCOUTLINELEVEL" val="1"/>
</p:tagLst>
</file>

<file path=ppt/tags/tag15.xml><?xml version="1.0" encoding="utf-8"?>
<p:tagLst xmlns:a="http://schemas.openxmlformats.org/drawingml/2006/main" xmlns:r="http://schemas.openxmlformats.org/officeDocument/2006/relationships" xmlns:p="http://schemas.openxmlformats.org/presentationml/2006/main">
  <p:tag name="ORIGINAL_HEIGHT" val="315.625"/>
  <p:tag name="ORIGINAL_WIDTH" val="439.25"/>
</p:tagLst>
</file>

<file path=ppt/tags/tag16.xml><?xml version="1.0" encoding="utf-8"?>
<p:tagLst xmlns:a="http://schemas.openxmlformats.org/drawingml/2006/main" xmlns:r="http://schemas.openxmlformats.org/officeDocument/2006/relationships" xmlns:p="http://schemas.openxmlformats.org/presentationml/2006/main">
  <p:tag name="ORIGINAL_WIDTH" val="50.75"/>
  <p:tag name="ORIGINAL_HEIGHT" val="8.5"/>
</p:tagLst>
</file>

<file path=ppt/tags/tag17.xml><?xml version="1.0" encoding="utf-8"?>
<p:tagLst xmlns:a="http://schemas.openxmlformats.org/drawingml/2006/main" xmlns:r="http://schemas.openxmlformats.org/officeDocument/2006/relationships" xmlns:p="http://schemas.openxmlformats.org/presentationml/2006/main">
  <p:tag name="ORIGINAL_WIDTH" val="451.375"/>
  <p:tag name="ORIGINAL_HEIGHT" val="8.5"/>
</p:tagLst>
</file>

<file path=ppt/tags/tag18.xml><?xml version="1.0" encoding="utf-8"?>
<p:tagLst xmlns:a="http://schemas.openxmlformats.org/drawingml/2006/main" xmlns:r="http://schemas.openxmlformats.org/officeDocument/2006/relationships" xmlns:p="http://schemas.openxmlformats.org/presentationml/2006/main">
  <p:tag name="SLIDELAYOUTNAME" val="Divider"/>
  <p:tag name="SLIDEAUTOMATIONTYPE" val="Divider"/>
  <p:tag name="AUTOMATIONTAG" val="Section Divider"/>
  <p:tag name="SLIDETOCOUTLINELEVEL" val="1"/>
</p:tagLst>
</file>

<file path=ppt/tags/tag19.xml><?xml version="1.0" encoding="utf-8"?>
<p:tagLst xmlns:a="http://schemas.openxmlformats.org/drawingml/2006/main" xmlns:r="http://schemas.openxmlformats.org/officeDocument/2006/relationships" xmlns:p="http://schemas.openxmlformats.org/presentationml/2006/main">
  <p:tag name="ORIGINAL_HEIGHT" val="315.625"/>
  <p:tag name="ORIGINAL_WIDTH" val="439.25"/>
</p:tagLst>
</file>

<file path=ppt/tags/tag2.xml><?xml version="1.0" encoding="utf-8"?>
<p:tagLst xmlns:a="http://schemas.openxmlformats.org/drawingml/2006/main" xmlns:r="http://schemas.openxmlformats.org/officeDocument/2006/relationships" xmlns:p="http://schemas.openxmlformats.org/presentationml/2006/main">
  <p:tag name="ORIGINAL_WIDTH" val="905.7551"/>
  <p:tag name="ORIGINAL_HEIGHT" val="74.64189"/>
  <p:tag name="GUIDESTITLESHAPE" val="True"/>
</p:tagLst>
</file>

<file path=ppt/tags/tag3.xml><?xml version="1.0" encoding="utf-8"?>
<p:tagLst xmlns:a="http://schemas.openxmlformats.org/drawingml/2006/main" xmlns:r="http://schemas.openxmlformats.org/officeDocument/2006/relationships" xmlns:p="http://schemas.openxmlformats.org/presentationml/2006/main">
  <p:tag name="GUIDESFOOTERSHAPE" val="True"/>
</p:tagLst>
</file>

<file path=ppt/tags/tag4.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5.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6.xml><?xml version="1.0" encoding="utf-8"?>
<p:tagLst xmlns:a="http://schemas.openxmlformats.org/drawingml/2006/main" xmlns:r="http://schemas.openxmlformats.org/officeDocument/2006/relationships" xmlns:p="http://schemas.openxmlformats.org/presentationml/2006/main">
  <p:tag name="ORIGINAL_WIDTH" val="379.4155"/>
  <p:tag name="ORIGINAL_HEIGHT" val="95.56425"/>
</p:tagLst>
</file>

<file path=ppt/tags/tag7.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8.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9.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heme/theme1.xml><?xml version="1.0" encoding="utf-8"?>
<a:theme xmlns:a="http://schemas.openxmlformats.org/drawingml/2006/main" name="Office Theme">
  <a:themeElements>
    <a:clrScheme name="__WSP">
      <a:dk1>
        <a:srgbClr val="000000"/>
      </a:dk1>
      <a:lt1>
        <a:srgbClr val="FFFFFF"/>
      </a:lt1>
      <a:dk2>
        <a:srgbClr val="404040"/>
      </a:dk2>
      <a:lt2>
        <a:srgbClr val="CCCCCC"/>
      </a:lt2>
      <a:accent1>
        <a:srgbClr val="FF372F"/>
      </a:accent1>
      <a:accent2>
        <a:srgbClr val="CC2126"/>
      </a:accent2>
      <a:accent3>
        <a:srgbClr val="680005"/>
      </a:accent3>
      <a:accent4>
        <a:srgbClr val="9A9A9A"/>
      </a:accent4>
      <a:accent5>
        <a:srgbClr val="CCCCCC"/>
      </a:accent5>
      <a:accent6>
        <a:srgbClr val="E1E1E1"/>
      </a:accent6>
      <a:hlink>
        <a:srgbClr val="000000"/>
      </a:hlink>
      <a:folHlink>
        <a:srgbClr val="4040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Blue 1">
      <a:srgbClr val="1594FD"/>
    </a:custClr>
    <a:custClr name="Blue 2">
      <a:srgbClr val="162E76"/>
    </a:custClr>
    <a:custClr name="Orange 1">
      <a:srgbClr val="F35B05"/>
    </a:custClr>
    <a:custClr name="Custom Color 4">
      <a:srgbClr val="C33900"/>
    </a:custClr>
    <a:custClr name="Yellow 1">
      <a:srgbClr val="FFD10A"/>
    </a:custClr>
    <a:custClr name="Yellow 2">
      <a:srgbClr val="FEA513"/>
    </a:custClr>
    <a:custClr name="Green 1">
      <a:srgbClr val="496C1A"/>
    </a:custClr>
    <a:custClr name="Green 2">
      <a:srgbClr val="224807"/>
    </a:custClr>
    <a:custClr name="Brown 1">
      <a:srgbClr val="B16F4F"/>
    </a:custClr>
    <a:custClr name="Brown 2">
      <a:srgbClr val="4C2C00"/>
    </a:custClr>
  </a:custClrLst>
  <a:extLst>
    <a:ext uri="{05A4C25C-085E-4340-85A3-A5531E510DB2}">
      <thm15:themeFamily xmlns:thm15="http://schemas.microsoft.com/office/thememl/2012/main" name="en-gb_Presentation_Simple.potx" id="{8E0DA360-F236-4138-A7BF-0DCFAEA57D26}" vid="{B89A6019-997B-4B43-80FC-AEE9894E20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64CF117915F5448C89056A33A556E4" ma:contentTypeVersion="17" ma:contentTypeDescription="Create a new document." ma:contentTypeScope="" ma:versionID="f90338e9c0c8f6466ba5c72331846d1d">
  <xsd:schema xmlns:xsd="http://www.w3.org/2001/XMLSchema" xmlns:xs="http://www.w3.org/2001/XMLSchema" xmlns:p="http://schemas.microsoft.com/office/2006/metadata/properties" xmlns:ns3="21407e68-b213-4a4a-8b85-c35f0f3aadf0" xmlns:ns4="8386a592-42e4-45ef-971d-31294eb9709f" targetNamespace="http://schemas.microsoft.com/office/2006/metadata/properties" ma:root="true" ma:fieldsID="3305e30b743df9c23a68d153b4b1a75a" ns3:_="" ns4:_="">
    <xsd:import namespace="21407e68-b213-4a4a-8b85-c35f0f3aadf0"/>
    <xsd:import namespace="8386a592-42e4-45ef-971d-31294eb9709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KeyPoints" minOccurs="0"/>
                <xsd:element ref="ns4:MediaServiceKeyPoints" minOccurs="0"/>
                <xsd:element ref="ns4:_activity" minOccurs="0"/>
                <xsd:element ref="ns4:MediaServiceAutoTags" minOccurs="0"/>
                <xsd:element ref="ns4:MediaServiceOCR" minOccurs="0"/>
                <xsd:element ref="ns4:MediaServiceGenerationTime" minOccurs="0"/>
                <xsd:element ref="ns4:MediaServiceEventHashCode"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407e68-b213-4a4a-8b85-c35f0f3aad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86a592-42e4-45ef-971d-31294eb9709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8386a592-42e4-45ef-971d-31294eb9709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D756F5-1889-4E23-A1F4-B348EBC91E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407e68-b213-4a4a-8b85-c35f0f3aadf0"/>
    <ds:schemaRef ds:uri="8386a592-42e4-45ef-971d-31294eb970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FEC830-6D5A-4FF7-8DF0-6BB73E180064}">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1407e68-b213-4a4a-8b85-c35f0f3aadf0"/>
    <ds:schemaRef ds:uri="8386a592-42e4-45ef-971d-31294eb9709f"/>
    <ds:schemaRef ds:uri="http://www.w3.org/XML/1998/namespace"/>
    <ds:schemaRef ds:uri="http://purl.org/dc/dcmitype/"/>
  </ds:schemaRefs>
</ds:datastoreItem>
</file>

<file path=customXml/itemProps3.xml><?xml version="1.0" encoding="utf-8"?>
<ds:datastoreItem xmlns:ds="http://schemas.openxmlformats.org/officeDocument/2006/customXml" ds:itemID="{A14D3C02-1A70-4CED-95F6-0E0E411A8022}">
  <ds:schemaRefs>
    <ds:schemaRef ds:uri="http://schemas.microsoft.com/sharepoint/v3/contenttype/forms"/>
  </ds:schemaRefs>
</ds:datastoreItem>
</file>

<file path=docMetadata/LabelInfo.xml><?xml version="1.0" encoding="utf-8"?>
<clbl:labelList xmlns:clbl="http://schemas.microsoft.com/office/2020/mipLabelMetadata">
  <clbl:label id="{59096ad9-8b60-446a-90b7-017dbb9421a3}" enabled="1" method="Standard" siteId="{3d234255-e20f-4205-88a5-9658a402999b}" contentBits="0" removed="0"/>
</clbl:labelList>
</file>

<file path=docProps/app.xml><?xml version="1.0" encoding="utf-8"?>
<Properties xmlns="http://schemas.openxmlformats.org/officeDocument/2006/extended-properties" xmlns:vt="http://schemas.openxmlformats.org/officeDocument/2006/docPropsVTypes">
  <Template>en-gb_Presentation_Simple</Template>
  <TotalTime>0</TotalTime>
  <Words>2600</Words>
  <Application>Microsoft Office PowerPoint</Application>
  <PresentationFormat>Widescreen</PresentationFormat>
  <Paragraphs>370</Paragraphs>
  <Slides>32</Slides>
  <Notes>28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Calibri</vt:lpstr>
      <vt:lpstr>Gill Sans MT</vt:lpstr>
      <vt:lpstr>Monserrat</vt:lpstr>
      <vt:lpstr>Montserrat</vt:lpstr>
      <vt:lpstr>Montserrat </vt:lpstr>
      <vt:lpstr>Montserrat Black</vt:lpstr>
      <vt:lpstr>Open Sans</vt:lpstr>
      <vt:lpstr>Times New Roman</vt:lpstr>
      <vt:lpstr>Wingdings</vt:lpstr>
      <vt:lpstr>Office Theme</vt:lpstr>
      <vt:lpstr>PowerPoint Presentation</vt:lpstr>
      <vt:lpstr>PowerPoint Presentation</vt:lpstr>
      <vt:lpstr>PowerPoint Presentation</vt:lpstr>
      <vt:lpstr>WUN</vt:lpstr>
      <vt:lpstr>PowerPoint Presentation</vt:lpstr>
      <vt:lpstr>PowerPoint Presentation</vt:lpstr>
      <vt:lpstr>PowerPoint Presentation</vt:lpstr>
      <vt:lpstr>WUN Podcasts Listen to our latest podcasts  More coming soon !</vt:lpstr>
      <vt:lpstr>Join the free WUN Mentoring Programme</vt:lpstr>
      <vt:lpstr>PowerPoint Presentation</vt:lpstr>
      <vt:lpstr>PowerPoint Presentation</vt:lpstr>
      <vt:lpstr>PowerPoint Presentation</vt:lpstr>
      <vt:lpstr>How can water industry achieve net zero?  Dr Katherine Ibbotson</vt:lpstr>
      <vt:lpstr>Net Zero Strategies and Roadmaps</vt:lpstr>
      <vt:lpstr>Water Industry Net Zero</vt:lpstr>
      <vt:lpstr>Net Zero Transition </vt:lpstr>
      <vt:lpstr>Challenges in Balancing Water (and Energy) Needs</vt:lpstr>
      <vt:lpstr>Energy Sector Water Requirements</vt:lpstr>
      <vt:lpstr>Industrial Decarbonization</vt:lpstr>
      <vt:lpstr>Agricultural Adaptation</vt:lpstr>
      <vt:lpstr>Integrated Water Management</vt:lpstr>
      <vt:lpstr>How can water industry achieve net zero?</vt:lpstr>
      <vt:lpstr>Thank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Ibbotson, Kat</dc:creator>
  <cp:keywords>en_gb_v1_0</cp:keywords>
  <cp:lastModifiedBy>Helen Rints</cp:lastModifiedBy>
  <cp:revision>3</cp:revision>
  <dcterms:created xsi:type="dcterms:W3CDTF">2025-02-18T10:49:20Z</dcterms:created>
  <dcterms:modified xsi:type="dcterms:W3CDTF">2025-02-20T12:42:44Z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 Version">
    <vt:lpwstr>1.0.1</vt:lpwstr>
  </property>
  <property fmtid="{D5CDD505-2E9C-101B-9397-08002B2CF9AE}" pid="3" name="ContentTypeId">
    <vt:lpwstr>0x0101000F64CF117915F5448C89056A33A556E4</vt:lpwstr>
  </property>
</Properties>
</file>