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media/image2.jpg" ContentType="image/jpg"/>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9.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4"/>
    <p:sldMasterId id="2147483703" r:id="rId5"/>
    <p:sldMasterId id="2147483715" r:id="rId6"/>
    <p:sldMasterId id="2147483722" r:id="rId7"/>
  </p:sldMasterIdLst>
  <p:notesMasterIdLst>
    <p:notesMasterId r:id="rId42"/>
  </p:notesMasterIdLst>
  <p:sldIdLst>
    <p:sldId id="278" r:id="rId8"/>
    <p:sldId id="2146847912" r:id="rId9"/>
    <p:sldId id="2146847914" r:id="rId10"/>
    <p:sldId id="257" r:id="rId11"/>
    <p:sldId id="2146847907" r:id="rId12"/>
    <p:sldId id="2146847892" r:id="rId13"/>
    <p:sldId id="271" r:id="rId14"/>
    <p:sldId id="2146847837" r:id="rId15"/>
    <p:sldId id="2146847850" r:id="rId16"/>
    <p:sldId id="2146847839" r:id="rId17"/>
    <p:sldId id="2146847917" r:id="rId18"/>
    <p:sldId id="2146847919" r:id="rId19"/>
    <p:sldId id="2146847918" r:id="rId20"/>
    <p:sldId id="2146847920" r:id="rId21"/>
    <p:sldId id="2146847921" r:id="rId22"/>
    <p:sldId id="2146847922" r:id="rId23"/>
    <p:sldId id="273" r:id="rId24"/>
    <p:sldId id="274" r:id="rId25"/>
    <p:sldId id="276" r:id="rId26"/>
    <p:sldId id="275" r:id="rId27"/>
    <p:sldId id="277" r:id="rId28"/>
    <p:sldId id="2146847915" r:id="rId29"/>
    <p:sldId id="279" r:id="rId30"/>
    <p:sldId id="280" r:id="rId31"/>
    <p:sldId id="281" r:id="rId32"/>
    <p:sldId id="282" r:id="rId33"/>
    <p:sldId id="283" r:id="rId34"/>
    <p:sldId id="286" r:id="rId35"/>
    <p:sldId id="285" r:id="rId36"/>
    <p:sldId id="287" r:id="rId37"/>
    <p:sldId id="288" r:id="rId38"/>
    <p:sldId id="284" r:id="rId39"/>
    <p:sldId id="2146847913" r:id="rId40"/>
    <p:sldId id="214684791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213B9F-8343-8406-85B0-DAA6B5964FAB}" name="Guest User" initials="GU" userId="S::urn:spo:anon#f32ee9c6aea2bde1a3d026f012dd32125b3a77d756e9622b8f2d78eff13389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0" autoAdjust="0"/>
    <p:restoredTop sz="75942" autoAdjust="0"/>
  </p:normalViewPr>
  <p:slideViewPr>
    <p:cSldViewPr snapToGrid="0">
      <p:cViewPr varScale="1">
        <p:scale>
          <a:sx n="62" d="100"/>
          <a:sy n="62" d="100"/>
        </p:scale>
        <p:origin x="1238" y="62"/>
      </p:cViewPr>
      <p:guideLst/>
    </p:cSldViewPr>
  </p:slideViewPr>
  <p:notesTextViewPr>
    <p:cViewPr>
      <p:scale>
        <a:sx n="1" d="1"/>
        <a:sy n="1" d="1"/>
      </p:scale>
      <p:origin x="0" y="0"/>
    </p:cViewPr>
  </p:notesTextViewPr>
  <p:notesViewPr>
    <p:cSldViewPr snapToGrid="0">
      <p:cViewPr varScale="1">
        <p:scale>
          <a:sx n="79" d="100"/>
          <a:sy n="79" d="100"/>
        </p:scale>
        <p:origin x="210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Rints" userId="2bb9952e-eb65-40d6-bc3f-c298a8913773" providerId="ADAL" clId="{C77CB4CF-352B-48A4-B91C-FE165EFA9777}"/>
    <pc:docChg chg="modSld">
      <pc:chgData name="Helen Rints" userId="2bb9952e-eb65-40d6-bc3f-c298a8913773" providerId="ADAL" clId="{C77CB4CF-352B-48A4-B91C-FE165EFA9777}" dt="2024-12-11T12:53:14.499" v="5" actId="6549"/>
      <pc:docMkLst>
        <pc:docMk/>
      </pc:docMkLst>
      <pc:sldChg chg="modSp mod">
        <pc:chgData name="Helen Rints" userId="2bb9952e-eb65-40d6-bc3f-c298a8913773" providerId="ADAL" clId="{C77CB4CF-352B-48A4-B91C-FE165EFA9777}" dt="2024-12-11T12:53:14.499" v="5" actId="6549"/>
        <pc:sldMkLst>
          <pc:docMk/>
          <pc:sldMk cId="3302361117" sldId="2146847914"/>
        </pc:sldMkLst>
        <pc:spChg chg="mod">
          <ac:chgData name="Helen Rints" userId="2bb9952e-eb65-40d6-bc3f-c298a8913773" providerId="ADAL" clId="{C77CB4CF-352B-48A4-B91C-FE165EFA9777}" dt="2024-12-11T12:53:14.499" v="5" actId="6549"/>
          <ac:spMkLst>
            <pc:docMk/>
            <pc:sldMk cId="3302361117" sldId="2146847914"/>
            <ac:spMk id="18" creationId="{1C81FFCE-63B7-FA62-FB85-941D2A97A9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AA46-F247-4002-871C-EC4F4E9C1644}"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F746B-B6D6-49C6-8451-288430D314B9}" type="slidenum">
              <a:rPr lang="en-GB" smtClean="0"/>
              <a:t>‹#›</a:t>
            </a:fld>
            <a:endParaRPr lang="en-GB"/>
          </a:p>
        </p:txBody>
      </p:sp>
    </p:spTree>
    <p:extLst>
      <p:ext uri="{BB962C8B-B14F-4D97-AF65-F5344CB8AC3E}">
        <p14:creationId xmlns:p14="http://schemas.microsoft.com/office/powerpoint/2010/main" val="79308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9E5B-CA12-EFAF-E417-4C5D9124D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EA520-F812-6162-A4EC-B9ABB61B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4A611-4792-57DD-326C-8C01489EE4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B64EE7-A3D2-94A7-0C2B-433BCE4CEF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24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8B91A-A39D-1061-D7BF-552CCFFB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428BA-A5AB-A4F6-38E7-203CF93AF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F27AE-9609-0547-36CF-A7E51C4B512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6CD63D-6AE7-0B65-9512-8AF12EAA31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40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641D-699D-3AD2-7199-7D1D7B957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4B8D0-5DB3-D776-ADD7-93A87F091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48C66-CE79-F0AF-4840-D19E625BF0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0CCFFE-314B-7658-31E7-0CD47061ED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5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7D8D1-7F93-ED08-3886-3921BABEC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8C288-38EE-ED66-BB90-D81D61A87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1A0B5-16A5-5112-99B0-728451AEE2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2D003F-33FB-334A-84BA-03C43FAE24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6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CA2E-8B89-5411-624A-777EA8CF2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9C6B0-681E-4A75-ED33-3547DDEA7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88180-111D-723E-0377-875EEF79E9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AF194C-8319-A316-35D4-1E8B343F62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49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2D203-4491-AE54-D6DE-1CF8EFF61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BE2E7-5483-C012-3EF1-963AC3A66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F51EA-798B-8A87-57E8-A3298D10DC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7503D8-CC3A-38C6-54D5-2C3B970776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8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524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B09B5-9E2A-3FFE-4667-1C307C79F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23862-9904-0EA8-DAD2-7E242FF9C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0A115-F4BF-0FB1-EF8A-2733958AB93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76AACF9-7BFB-997D-FE79-1ED14E05BF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38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8CC52-E93E-0E8C-CC7F-672A1D798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809DA-F166-CEC1-D9F7-93EF27C3C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2D161-A653-C00F-45AD-74781CC5A9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11E0249-A16C-9D26-0DC7-97267093CC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65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4FEB-440E-0E56-A884-8430291D1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E9888-A617-0D49-E52E-2BBA03FC29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46230-CE77-7EC1-986F-151E790688B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B6CBFB-76BB-6CDD-8114-DF193782E9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004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860EF-4A62-AAC8-339C-9069A2C9D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4AEA4-412C-04EB-588B-001ED2A33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9B77F-946A-8DC5-2DB6-99CC020D186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D68717-B92C-17A7-36B8-F8DE80920D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01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063D-7221-E2CF-409D-81866DB8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DC051-0382-94E2-074C-EAE363C1D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EFDBB-A735-BDEA-4273-F333B83784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7830A46-3CB1-6AA8-B184-4BDE8B4D35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99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4A46-3E6E-752C-E3D9-616C02D69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779B6-8A1A-1728-955E-9A6F25B92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C655B-3F26-DF53-268F-0EFE8A3201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261223F-3D45-D8D6-850D-FB63123B6A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399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16D1-C1C3-4ADE-38FE-CA771B432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94501-99BD-253B-72F3-7BBDAF034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90D08-DEA7-DA88-F092-959ACC8B80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3C4025-C13F-C8E6-BD74-EF9553C1FAE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750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D0A0E-46EC-F1C4-E737-BF0F937A4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CDD35-E9B0-0B9D-27C6-74ACE3E5D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B6A2D-32EF-2203-79E1-EC23E3591F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31B43E-6E7E-B3E0-08D1-6215A0E5726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062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93733-8A58-AA55-0575-F91EA0C70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91765-935B-2318-E05A-7D44D3038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BAF7-8935-3929-9A40-1CD552C485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57BA19-9C25-29A6-4BF4-2F47F4BEBD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340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3790-4DD9-FA44-3A82-C2EC0DCE5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547E0-6182-9A12-BEEA-ADCE79476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7ECA2-8A6D-9DAA-512E-2BB73DC628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272D14-1AF5-C41E-93ED-578738671A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60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9A00F-D2AA-6C0E-5986-B464446E9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1529C-46BA-E79C-EA89-D24EF542A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D2F90-BE83-585A-A5AF-BA67C59747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D90943-5744-97B8-F30B-582BF3EBEF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67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0785-DC3A-B016-D3E7-62DD1605E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AF1E3-52A0-C765-E31D-7FCED0BE2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25B69-275A-AD1F-89E8-31122D0E68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4AEF61-29B0-DC00-A0F3-EE70A7D632A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836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D74A-8356-10DE-CC89-C7736B662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F46D7-21FD-2B1A-47C3-4F9785E62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E7BC9-848E-A28A-8D95-3A0608F183E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170537-9695-FAE9-57F1-9C75FB7414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251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FE563-1E97-6B08-74A5-CE665C856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7AEC8-BE12-7B45-7CE1-CAD549C45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DBAE5-2897-5272-C3C1-1DB2C59082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720D11-E307-62B4-1D3B-77206588590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524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5BDA3-BAA4-7C01-77FB-B54D322F3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EE9B7-DA0C-27A6-7121-35E2C6F49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ACD21-A36B-E2F7-D5BE-55BB203F2F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D7690D-A679-70A3-4982-CB8C1DF85B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93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7F746B-B6D6-49C6-8451-288430D314B9}" type="slidenum">
              <a:rPr lang="en-GB" smtClean="0"/>
              <a:t>4</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F811A-4C75-2305-6DE3-54E1841E2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2098F-6796-CB8A-4024-3CCAA3A63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4F3D6-EF69-370F-5CBF-989F4A4247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7FA33C0-42D1-2C07-1033-438BD43535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F746B-B6D6-49C6-8451-288430D314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698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1ABE9-D668-9474-2DAE-2051178B8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B40C1-2CC5-0DF9-9FA3-C460C927E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F9B1B-9E89-4B42-7EA0-FEB30FB427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0FC641-B006-6186-0ED0-A57EE257BB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10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9C8C-E640-DCDE-CCF5-83782F110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FF8E-7F62-7280-644C-C641CBA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C19F9-A1F1-D454-EC9A-10C1971382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29FE33-B027-C7E9-F345-7FDF80A1D7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804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8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EA9F-72BE-306A-9ADE-A3FE4601E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E730E-FC58-07E9-5768-63E02C0B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62924-51CF-2A30-D613-441CCE5BFD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C202F44-C838-B661-9BA8-2D69D4F7CC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889871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606302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6386090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12/11/2024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B6F15528-21DE-4FAA-801E-634DDDAF4B2B}"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5417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64167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8388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4476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F15528-21DE-4FAA-801E-634DDDAF4B2B}"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4569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F15528-21DE-4FAA-801E-634DDDAF4B2B}"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9410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996825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6806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476746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D8BD707-D9CF-40AE-B4C6-C98DA3205C09}" type="datetimeFigureOut">
              <a:rPr lang="en-US" smtClean="0"/>
              <a:t>12/11/2024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42328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1016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8704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3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13BE2844-2F76-E644-A845-460A05DF696C}" type="datetime1">
              <a:rPr lang="en-GB" noProof="0" smtClean="0"/>
              <a:t>11/12/2024</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8" name="Content right">
            <a:extLst>
              <a:ext uri="{FF2B5EF4-FFF2-40B4-BE49-F238E27FC236}">
                <a16:creationId xmlns:a16="http://schemas.microsoft.com/office/drawing/2014/main" id="{821C6087-42E8-EF3E-2DB1-006977CF49AC}"/>
              </a:ext>
            </a:extLst>
          </p:cNvPr>
          <p:cNvSpPr>
            <a:spLocks noGrp="1"/>
          </p:cNvSpPr>
          <p:nvPr>
            <p:ph sz="quarter" idx="15" hasCustomPrompt="1"/>
          </p:nvPr>
        </p:nvSpPr>
        <p:spPr>
          <a:xfrm>
            <a:off x="8184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6" name="Content center">
            <a:extLst>
              <a:ext uri="{FF2B5EF4-FFF2-40B4-BE49-F238E27FC236}">
                <a16:creationId xmlns:a16="http://schemas.microsoft.com/office/drawing/2014/main" id="{4DBF2313-467C-EC6E-F064-A45CD68A4D59}"/>
              </a:ext>
            </a:extLst>
          </p:cNvPr>
          <p:cNvSpPr>
            <a:spLocks noGrp="1"/>
          </p:cNvSpPr>
          <p:nvPr>
            <p:ph sz="quarter" idx="14" hasCustomPrompt="1"/>
          </p:nvPr>
        </p:nvSpPr>
        <p:spPr>
          <a:xfrm>
            <a:off x="4332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545564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pos="2525">
          <p15:clr>
            <a:srgbClr val="FBAE40"/>
          </p15:clr>
        </p15:guide>
        <p15:guide id="2" pos="2729">
          <p15:clr>
            <a:srgbClr val="FBAE40"/>
          </p15:clr>
        </p15:guide>
        <p15:guide id="3" pos="5155">
          <p15:clr>
            <a:srgbClr val="FBAE40"/>
          </p15:clr>
        </p15:guide>
        <p15:guide id="4" pos="4951">
          <p15:clr>
            <a:srgbClr val="FBAE40"/>
          </p15:clr>
        </p15:guide>
        <p15:guide id="5" orient="horz" pos="1139">
          <p15:clr>
            <a:srgbClr val="FBAE40"/>
          </p15:clr>
        </p15:guide>
        <p15:guide id="6" orient="horz" pos="372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3022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4853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594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3503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5771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11/12/2024</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7190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24170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12/11/2024</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641734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12/11/2024</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98108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12/11/2024</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590073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12/11/2024</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163550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12/11/2024</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312036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12/11/2024</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898694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12/11/2024</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976214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12/11/2024</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550852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12/11/2024</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80572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12/11/2024</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50524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24670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12/11/2024</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57166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515847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104771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30996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435209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11/12/2024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98839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11/12/2024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32316226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D8BD707-D9CF-40AE-B4C6-C98DA3205C09}" type="datetimeFigureOut">
              <a:rPr lang="en-US" smtClean="0"/>
              <a:t>12/11/2024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6F15528-21DE-4FAA-801E-634DDDAF4B2B}"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97665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02"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518010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12/11/2024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30641928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jpe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9.jpeg"/><Relationship Id="rId2" Type="http://schemas.openxmlformats.org/officeDocument/2006/relationships/image" Target="../media/image4.png"/><Relationship Id="rId16" Type="http://schemas.openxmlformats.org/officeDocument/2006/relationships/image" Target="../media/image18.jpeg"/><Relationship Id="rId29" Type="http://schemas.openxmlformats.org/officeDocument/2006/relationships/image" Target="../media/image31.pn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jpeg"/><Relationship Id="rId53" Type="http://schemas.openxmlformats.org/officeDocument/2006/relationships/image" Target="../media/image55.png"/><Relationship Id="rId5" Type="http://schemas.openxmlformats.org/officeDocument/2006/relationships/image" Target="../media/image7.jpe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png"/><Relationship Id="rId27" Type="http://schemas.openxmlformats.org/officeDocument/2006/relationships/image" Target="../media/image29.jpeg"/><Relationship Id="rId30" Type="http://schemas.openxmlformats.org/officeDocument/2006/relationships/image" Target="../media/image32.png"/><Relationship Id="rId35" Type="http://schemas.openxmlformats.org/officeDocument/2006/relationships/image" Target="../media/image37.jpe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jpg"/><Relationship Id="rId3" Type="http://schemas.openxmlformats.org/officeDocument/2006/relationships/image" Target="../media/image5.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png"/><Relationship Id="rId28" Type="http://schemas.openxmlformats.org/officeDocument/2006/relationships/image" Target="../media/image30.jpeg"/><Relationship Id="rId36" Type="http://schemas.openxmlformats.org/officeDocument/2006/relationships/image" Target="../media/image38.png"/><Relationship Id="rId49"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82.png"/><Relationship Id="rId4" Type="http://schemas.openxmlformats.org/officeDocument/2006/relationships/hyperlink" Target="https://thewun.co.uk/blogs/a-male-perspective-reflecting-on-the-women-in-utilities-awards-202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83.jpeg"/><Relationship Id="rId4" Type="http://schemas.openxmlformats.org/officeDocument/2006/relationships/hyperlink" Target="https://thewun.co.uk/board/jo-butli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58.png"/><Relationship Id="rId7"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6.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1.xml"/><Relationship Id="rId5" Type="http://schemas.openxmlformats.org/officeDocument/2006/relationships/image" Target="../media/image84.png"/><Relationship Id="rId4" Type="http://schemas.openxmlformats.org/officeDocument/2006/relationships/hyperlink" Target="https://thewun.co.uk/advocate/julia-stichl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jpe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9.jpeg"/><Relationship Id="rId2" Type="http://schemas.openxmlformats.org/officeDocument/2006/relationships/image" Target="../media/image4.png"/><Relationship Id="rId16" Type="http://schemas.openxmlformats.org/officeDocument/2006/relationships/image" Target="../media/image18.jpeg"/><Relationship Id="rId29" Type="http://schemas.openxmlformats.org/officeDocument/2006/relationships/image" Target="../media/image31.pn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jpeg"/><Relationship Id="rId53" Type="http://schemas.openxmlformats.org/officeDocument/2006/relationships/image" Target="../media/image55.png"/><Relationship Id="rId5" Type="http://schemas.openxmlformats.org/officeDocument/2006/relationships/image" Target="../media/image7.jpe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png"/><Relationship Id="rId27" Type="http://schemas.openxmlformats.org/officeDocument/2006/relationships/image" Target="../media/image29.jpeg"/><Relationship Id="rId30" Type="http://schemas.openxmlformats.org/officeDocument/2006/relationships/image" Target="../media/image32.png"/><Relationship Id="rId35" Type="http://schemas.openxmlformats.org/officeDocument/2006/relationships/image" Target="../media/image37.jpe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jpg"/><Relationship Id="rId3" Type="http://schemas.openxmlformats.org/officeDocument/2006/relationships/image" Target="../media/image5.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png"/><Relationship Id="rId28" Type="http://schemas.openxmlformats.org/officeDocument/2006/relationships/image" Target="../media/image30.jpeg"/><Relationship Id="rId36" Type="http://schemas.openxmlformats.org/officeDocument/2006/relationships/image" Target="../media/image38.png"/><Relationship Id="rId4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jpe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9.jpeg"/><Relationship Id="rId2" Type="http://schemas.openxmlformats.org/officeDocument/2006/relationships/image" Target="../media/image4.png"/><Relationship Id="rId16" Type="http://schemas.openxmlformats.org/officeDocument/2006/relationships/image" Target="../media/image18.jpeg"/><Relationship Id="rId29" Type="http://schemas.openxmlformats.org/officeDocument/2006/relationships/image" Target="../media/image31.pn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jpeg"/><Relationship Id="rId53" Type="http://schemas.openxmlformats.org/officeDocument/2006/relationships/image" Target="../media/image55.png"/><Relationship Id="rId5" Type="http://schemas.openxmlformats.org/officeDocument/2006/relationships/image" Target="../media/image7.jpe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png"/><Relationship Id="rId27" Type="http://schemas.openxmlformats.org/officeDocument/2006/relationships/image" Target="../media/image29.jpeg"/><Relationship Id="rId30" Type="http://schemas.openxmlformats.org/officeDocument/2006/relationships/image" Target="../media/image32.png"/><Relationship Id="rId35" Type="http://schemas.openxmlformats.org/officeDocument/2006/relationships/image" Target="../media/image37.jpe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jpg"/><Relationship Id="rId3" Type="http://schemas.openxmlformats.org/officeDocument/2006/relationships/image" Target="../media/image5.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png"/><Relationship Id="rId28" Type="http://schemas.openxmlformats.org/officeDocument/2006/relationships/image" Target="../media/image30.jpeg"/><Relationship Id="rId36" Type="http://schemas.openxmlformats.org/officeDocument/2006/relationships/image" Target="../media/image38.png"/><Relationship Id="rId49"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9.jpg"/></Relationships>
</file>

<file path=ppt/slides/_rels/slide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hyperlink" Target="https://thewun.co.uk/news-blog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7262" y="3554003"/>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5063205" y="2829016"/>
            <a:ext cx="1939305" cy="674149"/>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1444" b="15151"/>
          <a:stretch/>
        </p:blipFill>
        <p:spPr bwMode="auto">
          <a:xfrm>
            <a:off x="7452290" y="3986905"/>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104" t="18681" r="4673" b="21327"/>
          <a:stretch/>
        </p:blipFill>
        <p:spPr>
          <a:xfrm>
            <a:off x="3450196" y="350800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5644" t="8734" r="5293" b="10534"/>
          <a:stretch/>
        </p:blipFill>
        <p:spPr>
          <a:xfrm>
            <a:off x="7967949" y="2127747"/>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6957" b="18068"/>
          <a:stretch/>
        </p:blipFill>
        <p:spPr bwMode="auto">
          <a:xfrm>
            <a:off x="5806307" y="1616486"/>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1"/>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939323" y="3147636"/>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39521" y="4557450"/>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76096" y="2997661"/>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7910" y="3953078"/>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65505" y="4703240"/>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461934" y="532926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656073" y="5582001"/>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45186" y="3010814"/>
            <a:ext cx="836371" cy="836371"/>
          </a:xfrm>
          <a:prstGeom prst="rect">
            <a:avLst/>
          </a:prstGeom>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34433" y="851668"/>
            <a:ext cx="1530178" cy="8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67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0" y="1282"/>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71613" y="134180"/>
            <a:ext cx="94515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to receive the WUN newsletter. </a:t>
            </a:r>
          </a:p>
        </p:txBody>
      </p:sp>
      <p:sp>
        <p:nvSpPr>
          <p:cNvPr id="7" name="TextBox 6">
            <a:extLst>
              <a:ext uri="{FF2B5EF4-FFF2-40B4-BE49-F238E27FC236}">
                <a16:creationId xmlns:a16="http://schemas.microsoft.com/office/drawing/2014/main" id="{D1293841-DE3F-4A7A-8FD4-EDF069A54AB2}"/>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CC32B8-DF8B-86F1-E299-F31E5ACD92DA}"/>
              </a:ext>
            </a:extLst>
          </p:cNvPr>
          <p:cNvPicPr>
            <a:picLocks noChangeAspect="1"/>
          </p:cNvPicPr>
          <p:nvPr/>
        </p:nvPicPr>
        <p:blipFill>
          <a:blip r:embed="rId4"/>
          <a:stretch>
            <a:fillRect/>
          </a:stretch>
        </p:blipFill>
        <p:spPr>
          <a:xfrm>
            <a:off x="8241239" y="4250605"/>
            <a:ext cx="3950741" cy="2607395"/>
          </a:xfrm>
          <a:prstGeom prst="rect">
            <a:avLst/>
          </a:prstGeom>
        </p:spPr>
      </p:pic>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29B61-9BEB-E344-BA37-5E91F8549DA1}"/>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39F30D8-1E76-B2C5-9A62-036E1155A691}"/>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7378AAF4-6979-04E4-AEF5-40FA68BCEE81}"/>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sp>
        <p:nvSpPr>
          <p:cNvPr id="4" name="Content Placeholder 2">
            <a:extLst>
              <a:ext uri="{FF2B5EF4-FFF2-40B4-BE49-F238E27FC236}">
                <a16:creationId xmlns:a16="http://schemas.microsoft.com/office/drawing/2014/main" id="{272AC006-E375-B738-4158-2B5AAB40F406}"/>
              </a:ext>
            </a:extLst>
          </p:cNvPr>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GB"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Definition:</a:t>
            </a:r>
            <a:r>
              <a:rPr lang="en-GB"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Networking is the process of building and nurturing professional relationships to exchange information, resources, and opportunities.</a:t>
            </a:r>
          </a:p>
          <a:p>
            <a:pPr marL="0" indent="0">
              <a:buFont typeface="Arial" panose="020B0604020202020204" pitchFamily="34" charset="0"/>
              <a:buNone/>
            </a:pPr>
            <a:r>
              <a:rPr lang="en-GB"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Key Elements:</a:t>
            </a:r>
          </a:p>
          <a:p>
            <a:pPr marL="742950" lvl="1" indent="-285750">
              <a:buClrTx/>
            </a:pPr>
            <a:r>
              <a:rPr lang="en-GB"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Relationship-building: Establishing trust and mutual support</a:t>
            </a:r>
          </a:p>
          <a:p>
            <a:pPr marL="742950" lvl="1" indent="-285750">
              <a:buClrTx/>
            </a:pPr>
            <a:r>
              <a:rPr lang="en-GB"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Exchange: Sharing insights, experiences, and connections</a:t>
            </a:r>
          </a:p>
          <a:p>
            <a:pPr marL="742950" lvl="1" indent="-285750">
              <a:buClrTx/>
            </a:pPr>
            <a:r>
              <a:rPr lang="en-GB"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Long-term benefit: Fostering career growth and collaboration</a:t>
            </a:r>
          </a:p>
          <a:p>
            <a:pPr marL="0" indent="0">
              <a:buFont typeface="Arial" panose="020B0604020202020204" pitchFamily="34" charset="0"/>
              <a:buNone/>
            </a:pPr>
            <a:r>
              <a:rPr lang="en-GB"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Relevance in Utilities Sector:</a:t>
            </a:r>
          </a:p>
          <a:p>
            <a:pPr marL="742950" lvl="1" indent="-285750">
              <a:buClrTx/>
            </a:pPr>
            <a:r>
              <a:rPr lang="en-GB"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traditionally male-dominated field benefits from strong networks for women to amplify their voices, foster inclusion, and open doors to leadership</a:t>
            </a:r>
          </a:p>
          <a:p>
            <a:endParaRPr lang="en-GB" dirty="0"/>
          </a:p>
        </p:txBody>
      </p:sp>
      <p:sp>
        <p:nvSpPr>
          <p:cNvPr id="5" name="Title 1">
            <a:extLst>
              <a:ext uri="{FF2B5EF4-FFF2-40B4-BE49-F238E27FC236}">
                <a16:creationId xmlns:a16="http://schemas.microsoft.com/office/drawing/2014/main" id="{21BF355B-9D6F-A1F3-7248-C3B4490C5FC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spcBef>
                <a:spcPts val="0"/>
              </a:spcBef>
              <a:defRPr/>
            </a:pPr>
            <a:endParaRPr lang="en-GB" sz="4000" b="1" cap="none" dirty="0">
              <a:solidFill>
                <a:schemeClr val="bg1">
                  <a:lumMod val="50000"/>
                </a:schemeClr>
              </a:solidFill>
              <a:latin typeface="Montserrat" panose="00000500000000000000" pitchFamily="2" charset="0"/>
              <a:ea typeface="+mn-ea"/>
              <a:cs typeface="+mn-cs"/>
            </a:endParaRPr>
          </a:p>
          <a:p>
            <a:pPr>
              <a:lnSpc>
                <a:spcPct val="100000"/>
              </a:lnSpc>
              <a:spcBef>
                <a:spcPts val="0"/>
              </a:spcBef>
              <a:defRPr/>
            </a:pPr>
            <a:r>
              <a:rPr lang="en-GB" sz="4000" b="1" cap="none" dirty="0">
                <a:solidFill>
                  <a:schemeClr val="bg1">
                    <a:lumMod val="50000"/>
                  </a:schemeClr>
                </a:solidFill>
                <a:latin typeface="Montserrat" panose="00000500000000000000" pitchFamily="2" charset="0"/>
                <a:ea typeface="+mn-ea"/>
                <a:cs typeface="+mn-cs"/>
              </a:rPr>
              <a:t>Networking – What is it? </a:t>
            </a:r>
          </a:p>
        </p:txBody>
      </p:sp>
    </p:spTree>
    <p:extLst>
      <p:ext uri="{BB962C8B-B14F-4D97-AF65-F5344CB8AC3E}">
        <p14:creationId xmlns:p14="http://schemas.microsoft.com/office/powerpoint/2010/main" val="35500257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2204-591A-5D51-5880-87843B763140}"/>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2AC3FBC-C2EE-92A5-0419-4424CA9FF754}"/>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EB3A1275-C36C-5BCD-C45F-712550E4BD15}"/>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sp>
        <p:nvSpPr>
          <p:cNvPr id="4" name="Content Placeholder 2">
            <a:extLst>
              <a:ext uri="{FF2B5EF4-FFF2-40B4-BE49-F238E27FC236}">
                <a16:creationId xmlns:a16="http://schemas.microsoft.com/office/drawing/2014/main" id="{6506CE29-C8ED-70BA-9E2B-F7FA4910D0E9}"/>
              </a:ext>
            </a:extLst>
          </p:cNvPr>
          <p:cNvSpPr txBox="1">
            <a:spLocks/>
          </p:cNvSpPr>
          <p:nvPr/>
        </p:nvSpPr>
        <p:spPr>
          <a:xfrm>
            <a:off x="838200" y="1825625"/>
            <a:ext cx="10515600" cy="4351338"/>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Professional Growth:</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Gain access to mentorship opportunities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Stay informed on industry trends and technological advancements</a:t>
            </a:r>
          </a:p>
          <a:p>
            <a:pPr marL="0" indent="0">
              <a:buFont typeface="Arial" panose="020B0604020202020204" pitchFamily="34" charset="0"/>
              <a:buNone/>
            </a:pPr>
            <a:r>
              <a:rPr lang="en-US"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Career Advancement:</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Discover job opportunities, promotions, and collaborations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Build a personal brand and reputation within the industry</a:t>
            </a:r>
          </a:p>
          <a:p>
            <a:pPr marL="0" indent="0">
              <a:buFont typeface="Arial" panose="020B0604020202020204" pitchFamily="34" charset="0"/>
              <a:buNone/>
            </a:pPr>
            <a:r>
              <a:rPr lang="en-US"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Community Building:</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Create supportive circles to navigate challenges specific to women in utilities.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Advocate for gender equity and drive cultural change in the workplace</a:t>
            </a:r>
          </a:p>
          <a:p>
            <a:endParaRPr lang="en-GB" dirty="0"/>
          </a:p>
        </p:txBody>
      </p:sp>
      <p:sp>
        <p:nvSpPr>
          <p:cNvPr id="5" name="Title 1">
            <a:extLst>
              <a:ext uri="{FF2B5EF4-FFF2-40B4-BE49-F238E27FC236}">
                <a16:creationId xmlns:a16="http://schemas.microsoft.com/office/drawing/2014/main" id="{9E221CB6-713C-D31D-980D-7D8A9F60942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spcBef>
                <a:spcPts val="0"/>
              </a:spcBef>
              <a:defRPr/>
            </a:pPr>
            <a:endParaRPr lang="en-GB" sz="4000" b="1" cap="none" dirty="0">
              <a:solidFill>
                <a:schemeClr val="bg1">
                  <a:lumMod val="50000"/>
                </a:schemeClr>
              </a:solidFill>
              <a:latin typeface="Montserrat" panose="00000500000000000000" pitchFamily="2" charset="0"/>
              <a:ea typeface="+mn-ea"/>
              <a:cs typeface="+mn-cs"/>
            </a:endParaRPr>
          </a:p>
          <a:p>
            <a:pPr>
              <a:lnSpc>
                <a:spcPct val="100000"/>
              </a:lnSpc>
              <a:spcBef>
                <a:spcPts val="0"/>
              </a:spcBef>
              <a:defRPr/>
            </a:pPr>
            <a:r>
              <a:rPr lang="en-GB" sz="4000" b="1" cap="none" dirty="0">
                <a:solidFill>
                  <a:schemeClr val="bg1">
                    <a:lumMod val="50000"/>
                  </a:schemeClr>
                </a:solidFill>
                <a:latin typeface="Montserrat" panose="00000500000000000000" pitchFamily="2" charset="0"/>
                <a:ea typeface="+mn-ea"/>
                <a:cs typeface="+mn-cs"/>
              </a:rPr>
              <a:t>The Importance of Networking</a:t>
            </a:r>
          </a:p>
        </p:txBody>
      </p:sp>
    </p:spTree>
    <p:extLst>
      <p:ext uri="{BB962C8B-B14F-4D97-AF65-F5344CB8AC3E}">
        <p14:creationId xmlns:p14="http://schemas.microsoft.com/office/powerpoint/2010/main" val="1516277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DE195-3166-44A1-D396-50EC4A9166BD}"/>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011A6C40-111A-3924-64F4-9421672227BC}"/>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FB2EF096-5614-F8CA-8F25-9B52823951CB}"/>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sp>
        <p:nvSpPr>
          <p:cNvPr id="4" name="Content Placeholder 2">
            <a:extLst>
              <a:ext uri="{FF2B5EF4-FFF2-40B4-BE49-F238E27FC236}">
                <a16:creationId xmlns:a16="http://schemas.microsoft.com/office/drawing/2014/main" id="{9FC58CC9-A008-C75F-91F4-72CE9DFA4253}"/>
              </a:ext>
            </a:extLst>
          </p:cNvPr>
          <p:cNvSpPr txBox="1">
            <a:spLocks/>
          </p:cNvSpPr>
          <p:nvPr/>
        </p:nvSpPr>
        <p:spPr>
          <a:xfrm>
            <a:off x="838200" y="1825625"/>
            <a:ext cx="10515600" cy="4351338"/>
          </a:xfrm>
          <a:prstGeom prst="rect">
            <a:avLst/>
          </a:prstGeom>
        </p:spPr>
        <p:txBody>
          <a:bodyPr>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Limited representation: Women often face smaller peer networks in male-dominated fields.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Stereotypes: Overcoming biases that may undervalue women's contributions.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Time constraints: Balancing work and personal responsibilities.</a:t>
            </a:r>
          </a:p>
          <a:p>
            <a:pPr marL="0" indent="0">
              <a:buFont typeface="Arial" panose="020B0604020202020204" pitchFamily="34" charset="0"/>
              <a:buNone/>
            </a:pPr>
            <a:r>
              <a:rPr lang="en-US" sz="2200" b="1"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Opportunities: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Women-specific organisations and events: e.g., WUN – </a:t>
            </a:r>
            <a:r>
              <a:rPr lang="en-US" sz="2200" kern="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Womens</a:t>
            </a: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Utilities Network, Powerful Women – Energy, Women on Water – British Water</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Online platforms: LinkedIn and industry-specific forums for remote connections.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Mentorship programs: Gaining insights from experienced professionals.</a:t>
            </a:r>
          </a:p>
          <a:p>
            <a:endParaRPr lang="en-GB" dirty="0"/>
          </a:p>
        </p:txBody>
      </p:sp>
      <p:sp>
        <p:nvSpPr>
          <p:cNvPr id="5" name="Title 1">
            <a:extLst>
              <a:ext uri="{FF2B5EF4-FFF2-40B4-BE49-F238E27FC236}">
                <a16:creationId xmlns:a16="http://schemas.microsoft.com/office/drawing/2014/main" id="{348A4E11-6FBB-6F9D-C262-F95988F168A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spcBef>
                <a:spcPts val="0"/>
              </a:spcBef>
              <a:defRPr/>
            </a:pPr>
            <a:r>
              <a:rPr lang="en-US" sz="4000" b="1" cap="none" dirty="0">
                <a:solidFill>
                  <a:schemeClr val="bg1">
                    <a:lumMod val="50000"/>
                  </a:schemeClr>
                </a:solidFill>
                <a:latin typeface="Montserrat" panose="00000500000000000000" pitchFamily="2" charset="0"/>
                <a:ea typeface="+mn-ea"/>
                <a:cs typeface="+mn-cs"/>
              </a:rPr>
              <a:t>Challenges and Opportunities for Women Networking in Utilities</a:t>
            </a:r>
            <a:endParaRPr lang="en-GB" sz="4000" b="1" cap="none" dirty="0">
              <a:solidFill>
                <a:schemeClr val="bg1">
                  <a:lumMod val="50000"/>
                </a:schemeClr>
              </a:solidFill>
              <a:latin typeface="Montserrat" panose="00000500000000000000" pitchFamily="2" charset="0"/>
              <a:ea typeface="+mn-ea"/>
              <a:cs typeface="+mn-cs"/>
            </a:endParaRPr>
          </a:p>
        </p:txBody>
      </p:sp>
    </p:spTree>
    <p:extLst>
      <p:ext uri="{BB962C8B-B14F-4D97-AF65-F5344CB8AC3E}">
        <p14:creationId xmlns:p14="http://schemas.microsoft.com/office/powerpoint/2010/main" val="41634655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E4896-033F-D6CD-2ACE-D0E16E7815BD}"/>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8636E2D6-46D7-1CF7-8E37-38C8580B6B75}"/>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B44FF256-A7D4-D343-71F5-C33AA7EDF00A}"/>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sp>
        <p:nvSpPr>
          <p:cNvPr id="4" name="Content Placeholder 2">
            <a:extLst>
              <a:ext uri="{FF2B5EF4-FFF2-40B4-BE49-F238E27FC236}">
                <a16:creationId xmlns:a16="http://schemas.microsoft.com/office/drawing/2014/main" id="{F5F4AFBB-169C-A008-381A-9665DCAB84ED}"/>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Remember that we all attended our first networking event at some point in time so we understand the nerves</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Attend a session with a colleague for moral support</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Remember to Smile!</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Introduce yourself to others that seem to be alone or small groups of people – a great place to start is where the coffee / drinks are being served</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Be honest that it’s your first time – it’s an icebreaker</a:t>
            </a:r>
          </a:p>
          <a:p>
            <a:pPr>
              <a:buClrTx/>
            </a:pPr>
            <a:r>
              <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Introduce yourself to the facilitator of the event – they will want you to connect with new people</a:t>
            </a:r>
          </a:p>
          <a:p>
            <a:endParaRPr lang="en-GB" dirty="0"/>
          </a:p>
        </p:txBody>
      </p:sp>
      <p:sp>
        <p:nvSpPr>
          <p:cNvPr id="5" name="Title 1">
            <a:extLst>
              <a:ext uri="{FF2B5EF4-FFF2-40B4-BE49-F238E27FC236}">
                <a16:creationId xmlns:a16="http://schemas.microsoft.com/office/drawing/2014/main" id="{1076FA5B-88E0-53C5-8076-2BA590B4686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spcBef>
                <a:spcPts val="0"/>
              </a:spcBef>
              <a:defRPr/>
            </a:pPr>
            <a:endParaRPr lang="en-US" sz="4000" b="1" cap="none" dirty="0">
              <a:solidFill>
                <a:schemeClr val="bg1">
                  <a:lumMod val="50000"/>
                </a:schemeClr>
              </a:solidFill>
              <a:latin typeface="Montserrat" panose="00000500000000000000" pitchFamily="2" charset="0"/>
              <a:ea typeface="+mn-ea"/>
              <a:cs typeface="+mn-cs"/>
            </a:endParaRPr>
          </a:p>
          <a:p>
            <a:pPr>
              <a:lnSpc>
                <a:spcPct val="100000"/>
              </a:lnSpc>
              <a:spcBef>
                <a:spcPts val="0"/>
              </a:spcBef>
              <a:defRPr/>
            </a:pPr>
            <a:r>
              <a:rPr lang="en-US" sz="4000" b="1" cap="none" dirty="0">
                <a:solidFill>
                  <a:schemeClr val="bg1">
                    <a:lumMod val="50000"/>
                  </a:schemeClr>
                </a:solidFill>
                <a:latin typeface="Montserrat" panose="00000500000000000000" pitchFamily="2" charset="0"/>
                <a:ea typeface="+mn-ea"/>
                <a:cs typeface="+mn-cs"/>
              </a:rPr>
              <a:t>Attending your first Networking Event</a:t>
            </a:r>
            <a:endParaRPr lang="en-GB" sz="4000" b="1" cap="none" dirty="0">
              <a:solidFill>
                <a:schemeClr val="bg1">
                  <a:lumMod val="50000"/>
                </a:schemeClr>
              </a:solidFill>
              <a:latin typeface="Montserrat" panose="00000500000000000000" pitchFamily="2" charset="0"/>
              <a:ea typeface="+mn-ea"/>
              <a:cs typeface="+mn-cs"/>
            </a:endParaRPr>
          </a:p>
        </p:txBody>
      </p:sp>
    </p:spTree>
    <p:extLst>
      <p:ext uri="{BB962C8B-B14F-4D97-AF65-F5344CB8AC3E}">
        <p14:creationId xmlns:p14="http://schemas.microsoft.com/office/powerpoint/2010/main" val="16380173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FAE51-07B0-E331-6C73-7160A2A27751}"/>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F84196A-DC5C-240C-8726-25C3AA39A6C9}"/>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F4A928BB-CB9C-2416-4985-12BFDDA8C62F}"/>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sp>
        <p:nvSpPr>
          <p:cNvPr id="4" name="Content Placeholder 2">
            <a:extLst>
              <a:ext uri="{FF2B5EF4-FFF2-40B4-BE49-F238E27FC236}">
                <a16:creationId xmlns:a16="http://schemas.microsoft.com/office/drawing/2014/main" id="{28956D8D-2C9A-0E25-4560-BF05A30C1C3F}"/>
              </a:ext>
            </a:extLst>
          </p:cNvPr>
          <p:cNvSpPr txBox="1">
            <a:spLocks/>
          </p:cNvSpPr>
          <p:nvPr/>
        </p:nvSpPr>
        <p:spPr>
          <a:xfrm>
            <a:off x="838200" y="1825625"/>
            <a:ext cx="10515600" cy="4351338"/>
          </a:xfrm>
          <a:prstGeom prst="rect">
            <a:avLst/>
          </a:prstGeom>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Tx/>
              <a:buFont typeface="+mj-lt"/>
              <a:buAutoNum type="arabicPeriod"/>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Leverage Industry Events</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Attend conferences, seminars, and workshops tailored to the utilities sector</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Participate actively by asking questions and joining discussions</a:t>
            </a:r>
          </a:p>
          <a:p>
            <a:pPr>
              <a:buClrTx/>
              <a:buFont typeface="+mj-lt"/>
              <a:buAutoNum type="arabicPeriod"/>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Join Professional Associations</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Engage with groups like WUN or Utilities-focused associations</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Volunteer or take leadership roles to increase visibility</a:t>
            </a:r>
          </a:p>
          <a:p>
            <a:pPr>
              <a:buClrTx/>
              <a:buFont typeface="+mj-lt"/>
              <a:buAutoNum type="arabicPeriod"/>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Utilise Online Platforms</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Build a strong LinkedIn profile</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Share insights, comment on industry trends, and connect with thought leaders</a:t>
            </a:r>
          </a:p>
          <a:p>
            <a:pPr>
              <a:buClrTx/>
              <a:buFont typeface="+mj-lt"/>
              <a:buAutoNum type="arabicPeriod"/>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Develop a Personal Pitch</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Articulate your goals, expertise, and aspirations confidently</a:t>
            </a:r>
          </a:p>
          <a:p>
            <a:pPr marL="742950" lvl="1" indent="-285750">
              <a:buClrTx/>
              <a:buFont typeface="+mj-lt"/>
              <a:buAutoNum type="arabicPeriod"/>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Use this to introduce yourself and create impactful first impressions</a:t>
            </a:r>
          </a:p>
          <a:p>
            <a:endParaRPr lang="en-GB" dirty="0"/>
          </a:p>
        </p:txBody>
      </p:sp>
      <p:sp>
        <p:nvSpPr>
          <p:cNvPr id="5" name="Title 1">
            <a:extLst>
              <a:ext uri="{FF2B5EF4-FFF2-40B4-BE49-F238E27FC236}">
                <a16:creationId xmlns:a16="http://schemas.microsoft.com/office/drawing/2014/main" id="{2233847E-F8A7-7A23-D790-4ED55D53432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spcBef>
                <a:spcPts val="0"/>
              </a:spcBef>
              <a:defRPr/>
            </a:pPr>
            <a:r>
              <a:rPr lang="en-US" sz="4000" b="1" cap="none" dirty="0">
                <a:solidFill>
                  <a:schemeClr val="bg1">
                    <a:lumMod val="50000"/>
                  </a:schemeClr>
                </a:solidFill>
                <a:latin typeface="Montserrat" panose="00000500000000000000" pitchFamily="2" charset="0"/>
                <a:ea typeface="+mn-ea"/>
                <a:cs typeface="+mn-cs"/>
              </a:rPr>
              <a:t>How to Network Effectively as a Woman in Utilities</a:t>
            </a:r>
            <a:endParaRPr lang="en-GB" sz="4000" b="1" cap="none" dirty="0">
              <a:solidFill>
                <a:schemeClr val="bg1">
                  <a:lumMod val="50000"/>
                </a:schemeClr>
              </a:solidFill>
              <a:latin typeface="Montserrat" panose="00000500000000000000" pitchFamily="2" charset="0"/>
              <a:ea typeface="+mn-ea"/>
              <a:cs typeface="+mn-cs"/>
            </a:endParaRPr>
          </a:p>
        </p:txBody>
      </p:sp>
    </p:spTree>
    <p:extLst>
      <p:ext uri="{BB962C8B-B14F-4D97-AF65-F5344CB8AC3E}">
        <p14:creationId xmlns:p14="http://schemas.microsoft.com/office/powerpoint/2010/main" val="38752609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B3EA4-AB9A-ADED-12E2-E6DD11A4D13A}"/>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47197CD7-D6B3-FAD0-3A86-21ADA6FF83D4}"/>
              </a:ext>
            </a:extLst>
          </p:cNvPr>
          <p:cNvPicPr>
            <a:picLocks noChangeAspect="1"/>
          </p:cNvPicPr>
          <p:nvPr/>
        </p:nvPicPr>
        <p:blipFill>
          <a:blip r:embed="rId3"/>
          <a:srcRect b="19"/>
          <a:stretch/>
        </p:blipFill>
        <p:spPr>
          <a:xfrm>
            <a:off x="0" y="0"/>
            <a:ext cx="12191980" cy="6856718"/>
          </a:xfrm>
          <a:prstGeom prst="rect">
            <a:avLst/>
          </a:prstGeom>
        </p:spPr>
      </p:pic>
      <p:sp>
        <p:nvSpPr>
          <p:cNvPr id="7" name="TextBox 6">
            <a:extLst>
              <a:ext uri="{FF2B5EF4-FFF2-40B4-BE49-F238E27FC236}">
                <a16:creationId xmlns:a16="http://schemas.microsoft.com/office/drawing/2014/main" id="{7B5BCE1A-B835-15AC-268C-B698FC2D6F44}"/>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a:t>
            </a:r>
          </a:p>
        </p:txBody>
      </p:sp>
      <p:sp>
        <p:nvSpPr>
          <p:cNvPr id="4" name="Content Placeholder 2">
            <a:extLst>
              <a:ext uri="{FF2B5EF4-FFF2-40B4-BE49-F238E27FC236}">
                <a16:creationId xmlns:a16="http://schemas.microsoft.com/office/drawing/2014/main" id="{6387EBC7-A7EC-455F-F6F5-17BF6A6F3119}"/>
              </a:ext>
            </a:extLst>
          </p:cNvPr>
          <p:cNvSpPr txBox="1">
            <a:spLocks/>
          </p:cNvSpPr>
          <p:nvPr/>
        </p:nvSpPr>
        <p:spPr>
          <a:xfrm>
            <a:off x="838200" y="1825625"/>
            <a:ext cx="10515600" cy="4351338"/>
          </a:xfrm>
          <a:prstGeom prst="rect">
            <a:avLst/>
          </a:prstGeom>
        </p:spPr>
        <p:txBody>
          <a:bodyPr>
            <a:normAutofit fontScale="8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
                <a:schemeClr val="bg1">
                  <a:lumMod val="50000"/>
                </a:schemeClr>
              </a:buClr>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New peer relationships</a:t>
            </a:r>
          </a:p>
          <a:p>
            <a:pPr>
              <a:buClr>
                <a:schemeClr val="bg1">
                  <a:lumMod val="50000"/>
                </a:schemeClr>
              </a:buClr>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Cross industry collaboration</a:t>
            </a:r>
          </a:p>
          <a:p>
            <a:pPr>
              <a:buClr>
                <a:schemeClr val="bg1">
                  <a:lumMod val="50000"/>
                </a:schemeClr>
              </a:buClr>
              <a:buFont typeface="Arial" panose="020B0604020202020204" pitchFamily="34" charset="0"/>
              <a:buChar char="•"/>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Be Intentional</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
                <a:schemeClr val="bg1">
                  <a:lumMod val="50000"/>
                </a:schemeClr>
              </a:buClr>
              <a:buFont typeface="Arial" panose="020B0604020202020204" pitchFamily="34" charset="0"/>
              <a:buChar char="•"/>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Seek diverse perspectives and collaborators who challenge and inspire growth.</a:t>
            </a:r>
          </a:p>
          <a:p>
            <a:pPr>
              <a:buClr>
                <a:schemeClr val="bg1">
                  <a:lumMod val="50000"/>
                </a:schemeClr>
              </a:buClr>
              <a:buFont typeface="Arial" panose="020B0604020202020204" pitchFamily="34" charset="0"/>
              <a:buChar char="•"/>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Support Others</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
                <a:schemeClr val="bg1">
                  <a:lumMod val="50000"/>
                </a:schemeClr>
              </a:buClr>
              <a:buFont typeface="Arial" panose="020B0604020202020204" pitchFamily="34" charset="0"/>
              <a:buChar char="•"/>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Mentor other women entering the field to strengthen the collective network.</a:t>
            </a:r>
          </a:p>
          <a:p>
            <a:pPr>
              <a:buClr>
                <a:schemeClr val="bg1">
                  <a:lumMod val="50000"/>
                </a:schemeClr>
              </a:buClr>
              <a:buFont typeface="Arial" panose="020B0604020202020204" pitchFamily="34" charset="0"/>
              <a:buChar char="•"/>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Advocate for Change</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
                <a:schemeClr val="bg1">
                  <a:lumMod val="50000"/>
                </a:schemeClr>
              </a:buClr>
              <a:buFont typeface="Arial" panose="020B0604020202020204" pitchFamily="34" charset="0"/>
              <a:buChar char="•"/>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Use your network to champion diversity, equity, and inclusion initiatives.</a:t>
            </a:r>
          </a:p>
          <a:p>
            <a:pPr>
              <a:buClr>
                <a:schemeClr val="bg1">
                  <a:lumMod val="50000"/>
                </a:schemeClr>
              </a:buClr>
              <a:buFont typeface="Arial" panose="020B0604020202020204" pitchFamily="34" charset="0"/>
              <a:buChar char="•"/>
            </a:pPr>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Measure Success</a:t>
            </a: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
                <a:schemeClr val="bg1">
                  <a:lumMod val="50000"/>
                </a:schemeClr>
              </a:buClr>
              <a:buFont typeface="Arial" panose="020B0604020202020204" pitchFamily="34" charset="0"/>
              <a:buChar char="•"/>
            </a:pPr>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Regularly assess the value your network brings to your career and personal development.</a:t>
            </a:r>
          </a:p>
          <a:p>
            <a:pPr marL="457200" lvl="1" indent="0">
              <a:buNone/>
            </a:pPr>
            <a:endPar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457200" lvl="1" indent="0">
              <a:buNone/>
            </a:pPr>
            <a:r>
              <a:rPr lang="en-GB" b="1" i="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Networking is not just about connections; it’s about creating meaningful, lasting relationships that empower both you and others in the utilities sector.</a:t>
            </a:r>
          </a:p>
          <a:p>
            <a:endParaRPr lang="en-GB" dirty="0"/>
          </a:p>
        </p:txBody>
      </p:sp>
      <p:sp>
        <p:nvSpPr>
          <p:cNvPr id="5" name="Title 1">
            <a:extLst>
              <a:ext uri="{FF2B5EF4-FFF2-40B4-BE49-F238E27FC236}">
                <a16:creationId xmlns:a16="http://schemas.microsoft.com/office/drawing/2014/main" id="{BD75AD29-E026-3BA2-04C4-8EF30223AA0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nSpc>
                <a:spcPct val="100000"/>
              </a:lnSpc>
              <a:spcBef>
                <a:spcPts val="0"/>
              </a:spcBef>
              <a:defRPr/>
            </a:pPr>
            <a:r>
              <a:rPr lang="en-US" sz="4000" b="1" cap="none" dirty="0">
                <a:solidFill>
                  <a:schemeClr val="bg1">
                    <a:lumMod val="50000"/>
                  </a:schemeClr>
                </a:solidFill>
                <a:latin typeface="Montserrat" panose="00000500000000000000" pitchFamily="2" charset="0"/>
                <a:ea typeface="+mn-ea"/>
                <a:cs typeface="+mn-cs"/>
              </a:rPr>
              <a:t>Building Inclusive and Impactful Networks</a:t>
            </a:r>
            <a:endParaRPr lang="en-GB" sz="4000" b="1" cap="none" dirty="0">
              <a:solidFill>
                <a:schemeClr val="bg1">
                  <a:lumMod val="50000"/>
                </a:schemeClr>
              </a:solidFill>
              <a:latin typeface="Montserrat" panose="00000500000000000000" pitchFamily="2" charset="0"/>
              <a:ea typeface="+mn-ea"/>
              <a:cs typeface="+mn-cs"/>
            </a:endParaRPr>
          </a:p>
        </p:txBody>
      </p:sp>
    </p:spTree>
    <p:extLst>
      <p:ext uri="{BB962C8B-B14F-4D97-AF65-F5344CB8AC3E}">
        <p14:creationId xmlns:p14="http://schemas.microsoft.com/office/powerpoint/2010/main" val="1417667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A6295F4D-B97C-C8CC-9A99-356F0A0DDC4B}"/>
              </a:ext>
            </a:extLst>
          </p:cNvPr>
          <p:cNvSpPr txBox="1">
            <a:spLocks/>
          </p:cNvSpPr>
          <p:nvPr/>
        </p:nvSpPr>
        <p:spPr>
          <a:xfrm>
            <a:off x="3114648" y="1386646"/>
            <a:ext cx="506659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80" normalizeH="0" baseline="0" noProof="0" dirty="0">
                <a:ln>
                  <a:noFill/>
                </a:ln>
                <a:solidFill>
                  <a:prstClr val="white">
                    <a:lumMod val="50000"/>
                  </a:prstClr>
                </a:solidFill>
                <a:effectLst/>
                <a:uLnTx/>
                <a:uFillTx/>
                <a:latin typeface="Monserrat"/>
                <a:ea typeface="+mj-ea"/>
                <a:cs typeface="+mj-cs"/>
              </a:rPr>
              <a:t>WUN Festive Quiz!</a:t>
            </a:r>
            <a:r>
              <a:rPr kumimoji="0" lang="en-US" sz="3200" b="1" i="0" u="none" strike="noStrike" kern="1200" cap="all" spc="0" normalizeH="0" baseline="0" noProof="0" dirty="0">
                <a:ln>
                  <a:noFill/>
                </a:ln>
                <a:solidFill>
                  <a:prstClr val="black"/>
                </a:solidFill>
                <a:effectLst/>
                <a:uLnTx/>
                <a:uFillTx/>
                <a:latin typeface="Gill Sans MT" panose="020B0502020104020203"/>
                <a:ea typeface="+mj-ea"/>
                <a:cs typeface="+mj-cs"/>
              </a:rPr>
              <a:t> </a:t>
            </a:r>
            <a:endParaRPr kumimoji="0" lang="en-GB" sz="3200" b="1" i="0" u="none" strike="noStrike" kern="1200" cap="all" spc="0" normalizeH="0" baseline="0" noProof="0" dirty="0">
              <a:ln>
                <a:noFill/>
              </a:ln>
              <a:solidFill>
                <a:prstClr val="black"/>
              </a:solidFill>
              <a:effectLst/>
              <a:uLnTx/>
              <a:uFillTx/>
              <a:latin typeface="Gill Sans MT" panose="020B0502020104020203"/>
              <a:ea typeface="+mj-ea"/>
              <a:cs typeface="+mj-cs"/>
            </a:endParaRPr>
          </a:p>
        </p:txBody>
      </p:sp>
      <p:sp>
        <p:nvSpPr>
          <p:cNvPr id="21" name="Subtitle 2">
            <a:extLst>
              <a:ext uri="{FF2B5EF4-FFF2-40B4-BE49-F238E27FC236}">
                <a16:creationId xmlns:a16="http://schemas.microsoft.com/office/drawing/2014/main" id="{C18EC018-1792-19FC-2D86-EB9E23C4C8D9}"/>
              </a:ext>
            </a:extLst>
          </p:cNvPr>
          <p:cNvSpPr txBox="1">
            <a:spLocks/>
          </p:cNvSpPr>
          <p:nvPr/>
        </p:nvSpPr>
        <p:spPr>
          <a:xfrm>
            <a:off x="3321022" y="2912795"/>
            <a:ext cx="4653844" cy="196685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None/>
              <a:tabLst/>
              <a:defRPr/>
            </a:pPr>
            <a:r>
              <a:rPr kumimoji="0" lang="en-US" sz="4000" b="0" i="0" u="none" strike="noStrike" kern="1200" cap="all" spc="80" normalizeH="0" baseline="0" noProof="0" dirty="0">
                <a:ln>
                  <a:noFill/>
                </a:ln>
                <a:solidFill>
                  <a:prstClr val="white">
                    <a:lumMod val="50000"/>
                  </a:prstClr>
                </a:solidFill>
                <a:effectLst/>
                <a:uLnTx/>
                <a:uFillTx/>
                <a:latin typeface="Monserrat"/>
                <a:ea typeface="+mn-ea"/>
                <a:cs typeface="+mn-cs"/>
              </a:rPr>
              <a:t>Match the quote to the person who said it….</a:t>
            </a:r>
            <a:endParaRPr kumimoji="0" lang="en-GB" sz="4000" b="0" i="0" u="none" strike="noStrike" kern="1200" cap="all" spc="80" normalizeH="0" baseline="0" noProof="0" dirty="0">
              <a:ln>
                <a:noFill/>
              </a:ln>
              <a:solidFill>
                <a:prstClr val="white">
                  <a:lumMod val="50000"/>
                </a:prstClr>
              </a:solidFill>
              <a:effectLst/>
              <a:uLnTx/>
              <a:uFillTx/>
              <a:latin typeface="Monserrat"/>
              <a:ea typeface="+mn-ea"/>
              <a:cs typeface="+mn-cs"/>
            </a:endParaRPr>
          </a:p>
        </p:txBody>
      </p:sp>
      <p:pic>
        <p:nvPicPr>
          <p:cNvPr id="2" name="Picture 1">
            <a:extLst>
              <a:ext uri="{FF2B5EF4-FFF2-40B4-BE49-F238E27FC236}">
                <a16:creationId xmlns:a16="http://schemas.microsoft.com/office/drawing/2014/main" id="{020EB8F1-DBDD-6FEC-8259-F106DF8601B2}"/>
              </a:ext>
            </a:extLst>
          </p:cNvPr>
          <p:cNvPicPr>
            <a:picLocks noChangeAspect="1"/>
          </p:cNvPicPr>
          <p:nvPr/>
        </p:nvPicPr>
        <p:blipFill>
          <a:blip r:embed="rId4"/>
          <a:stretch>
            <a:fillRect/>
          </a:stretch>
        </p:blipFill>
        <p:spPr>
          <a:xfrm>
            <a:off x="0" y="4113280"/>
            <a:ext cx="2743438" cy="27434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DD7D8-B26C-D1F7-FB2B-61AC9A72C322}"/>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D68059BD-077B-473F-08D9-10F7D4043C46}"/>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82DC9327-06DA-09AE-ED50-EEB45433D7AB}"/>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47979FBF-CF45-2FD9-E31A-1534F3D1993B}"/>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prstClr val="white">
                    <a:lumMod val="50000"/>
                  </a:prstClr>
                </a:solidFill>
                <a:effectLst/>
                <a:uLnTx/>
                <a:uFillTx/>
                <a:latin typeface="Monserrat"/>
                <a:ea typeface="+mj-ea"/>
                <a:cs typeface="+mj-cs"/>
              </a:rPr>
              <a:t>“Democracy is the best revenge”…</a:t>
            </a:r>
            <a:endParaRPr kumimoji="0" lang="en-GB" sz="3200" b="0" i="0" u="none" strike="noStrike" kern="1200" cap="all" spc="0" normalizeH="0" baseline="0" noProof="0" dirty="0">
              <a:ln>
                <a:noFill/>
              </a:ln>
              <a:solidFill>
                <a:prstClr val="black"/>
              </a:solidFill>
              <a:effectLst/>
              <a:uLnTx/>
              <a:uFillTx/>
              <a:latin typeface="Gill Sans MT" panose="020B0502020104020203"/>
              <a:ea typeface="+mj-ea"/>
              <a:cs typeface="+mj-cs"/>
            </a:endParaRPr>
          </a:p>
        </p:txBody>
      </p:sp>
      <p:sp>
        <p:nvSpPr>
          <p:cNvPr id="21" name="Subtitle 2">
            <a:extLst>
              <a:ext uri="{FF2B5EF4-FFF2-40B4-BE49-F238E27FC236}">
                <a16:creationId xmlns:a16="http://schemas.microsoft.com/office/drawing/2014/main" id="{A6BC3F19-EFF1-0469-7E86-AE4736F4A726}"/>
              </a:ext>
            </a:extLst>
          </p:cNvPr>
          <p:cNvSpPr txBox="1">
            <a:spLocks/>
          </p:cNvSpPr>
          <p:nvPr/>
        </p:nvSpPr>
        <p:spPr>
          <a:xfrm>
            <a:off x="3321022" y="2912795"/>
            <a:ext cx="4653844" cy="196685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prstClr val="white">
                    <a:lumMod val="50000"/>
                  </a:prstClr>
                </a:solidFill>
                <a:effectLst/>
                <a:uLnTx/>
                <a:uFillTx/>
                <a:latin typeface="Monserrat"/>
                <a:ea typeface="+mn-ea"/>
                <a:cs typeface="+mn-cs"/>
              </a:rPr>
              <a:t>Benazir Bhutto</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prstClr val="white">
                    <a:lumMod val="50000"/>
                  </a:prstClr>
                </a:solidFill>
                <a:effectLst/>
                <a:uLnTx/>
                <a:uFillTx/>
                <a:latin typeface="Monserrat"/>
                <a:ea typeface="+mn-ea"/>
                <a:cs typeface="+mn-cs"/>
              </a:rPr>
              <a:t>Indira Gandhi</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prstClr val="white">
                    <a:lumMod val="50000"/>
                  </a:prstClr>
                </a:solidFill>
                <a:effectLst/>
                <a:uLnTx/>
                <a:uFillTx/>
                <a:latin typeface="Monserrat"/>
                <a:ea typeface="+mn-ea"/>
                <a:cs typeface="+mn-cs"/>
              </a:rPr>
              <a:t>Michelle Obama</a:t>
            </a:r>
            <a:r>
              <a:rPr kumimoji="0" lang="en-US" sz="2000" b="0" i="0" u="none" strike="noStrike" kern="1200" cap="none" spc="0" normalizeH="0" baseline="0" noProof="0" dirty="0">
                <a:ln>
                  <a:noFill/>
                </a:ln>
                <a:solidFill>
                  <a:srgbClr val="000000"/>
                </a:solidFill>
                <a:effectLst/>
                <a:uLnTx/>
                <a:uFillTx/>
                <a:latin typeface="Avenir Next LT Pro"/>
                <a:ea typeface="+mn-ea"/>
                <a:cs typeface="+mn-cs"/>
              </a:rPr>
              <a:t> </a:t>
            </a:r>
            <a:endParaRPr kumimoji="0" lang="en-GB" sz="20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2246227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2AF2E-ECCC-C991-8AD0-24FC395D841D}"/>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FB4D1785-0DD4-1688-32CC-7A93649E0BE5}"/>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325F1C25-CE5D-D7A9-E657-1AC546E9BD92}"/>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4561BA84-C836-3934-61AF-4FA1CBAEE371}"/>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prstClr val="white">
                    <a:lumMod val="50000"/>
                  </a:prstClr>
                </a:solidFill>
                <a:effectLst/>
                <a:uLnTx/>
                <a:uFillTx/>
                <a:latin typeface="Monserrat"/>
                <a:ea typeface="+mj-ea"/>
                <a:cs typeface="+mj-cs"/>
              </a:rPr>
              <a:t>Answer – A) Benazir Bhutto</a:t>
            </a:r>
            <a:endParaRPr kumimoji="0" lang="en-GB" sz="3200" b="0" i="0" u="none" strike="noStrike" kern="1200" cap="all" spc="0" normalizeH="0" baseline="0" noProof="0" dirty="0">
              <a:ln>
                <a:noFill/>
              </a:ln>
              <a:solidFill>
                <a:prstClr val="black"/>
              </a:solidFill>
              <a:effectLst/>
              <a:uLnTx/>
              <a:uFillTx/>
              <a:latin typeface="Gill Sans MT" panose="020B0502020104020203"/>
              <a:ea typeface="+mj-ea"/>
              <a:cs typeface="+mj-cs"/>
            </a:endParaRPr>
          </a:p>
        </p:txBody>
      </p:sp>
      <p:sp>
        <p:nvSpPr>
          <p:cNvPr id="21" name="Subtitle 2">
            <a:extLst>
              <a:ext uri="{FF2B5EF4-FFF2-40B4-BE49-F238E27FC236}">
                <a16:creationId xmlns:a16="http://schemas.microsoft.com/office/drawing/2014/main" id="{7FDACB7B-2359-BFF7-010B-C20458E99FA8}"/>
              </a:ext>
            </a:extLst>
          </p:cNvPr>
          <p:cNvSpPr txBox="1">
            <a:spLocks/>
          </p:cNvSpPr>
          <p:nvPr/>
        </p:nvSpPr>
        <p:spPr>
          <a:xfrm>
            <a:off x="4662786" y="2375819"/>
            <a:ext cx="5359682" cy="32698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prstClr val="white">
                    <a:lumMod val="50000"/>
                  </a:prstClr>
                </a:solidFill>
                <a:effectLst/>
                <a:uLnTx/>
                <a:uFillTx/>
                <a:latin typeface="Monserrat"/>
                <a:ea typeface="+mn-ea"/>
                <a:cs typeface="+mn-cs"/>
              </a:rPr>
              <a:t>Benazir Bhutto was a Pakistani politician who served as Prime Minister of Pakistan from 1988 to 1990 and again from 1993 to 1996. She was the first woman to head a democratic government in a Muslim majority nation.</a:t>
            </a:r>
          </a:p>
        </p:txBody>
      </p:sp>
      <p:pic>
        <p:nvPicPr>
          <p:cNvPr id="2" name="Picture 1">
            <a:extLst>
              <a:ext uri="{FF2B5EF4-FFF2-40B4-BE49-F238E27FC236}">
                <a16:creationId xmlns:a16="http://schemas.microsoft.com/office/drawing/2014/main" id="{0A697014-BD5C-BA9B-B92A-7C432A7CFB49}"/>
              </a:ext>
            </a:extLst>
          </p:cNvPr>
          <p:cNvPicPr>
            <a:picLocks noChangeAspect="1"/>
          </p:cNvPicPr>
          <p:nvPr/>
        </p:nvPicPr>
        <p:blipFill>
          <a:blip r:embed="rId4"/>
          <a:stretch>
            <a:fillRect/>
          </a:stretch>
        </p:blipFill>
        <p:spPr>
          <a:xfrm>
            <a:off x="370269" y="2088760"/>
            <a:ext cx="3446115" cy="3022735"/>
          </a:xfrm>
          <a:prstGeom prst="rect">
            <a:avLst/>
          </a:prstGeom>
        </p:spPr>
      </p:pic>
    </p:spTree>
    <p:extLst>
      <p:ext uri="{BB962C8B-B14F-4D97-AF65-F5344CB8AC3E}">
        <p14:creationId xmlns:p14="http://schemas.microsoft.com/office/powerpoint/2010/main" val="28194024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18CFB07D-166D-B059-E902-E66D2A272CF5}"/>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277956B-B6CE-3145-FFF9-3B0158C2DD2F}"/>
              </a:ext>
            </a:extLst>
          </p:cNvPr>
          <p:cNvPicPr>
            <a:picLocks noChangeAspect="1"/>
          </p:cNvPicPr>
          <p:nvPr/>
        </p:nvPicPr>
        <p:blipFill>
          <a:blip r:embed="rId3"/>
          <a:srcRect b="19"/>
          <a:stretch/>
        </p:blipFill>
        <p:spPr>
          <a:xfrm>
            <a:off x="-12065" y="1282"/>
            <a:ext cx="12191980" cy="6856718"/>
          </a:xfrm>
          <a:prstGeom prst="rect">
            <a:avLst/>
          </a:prstGeom>
        </p:spPr>
      </p:pic>
      <p:sp>
        <p:nvSpPr>
          <p:cNvPr id="18" name="TextBox 17">
            <a:extLst>
              <a:ext uri="{FF2B5EF4-FFF2-40B4-BE49-F238E27FC236}">
                <a16:creationId xmlns:a16="http://schemas.microsoft.com/office/drawing/2014/main" id="{EA3D7E41-030D-6674-F505-508704EDB93D}"/>
              </a:ext>
            </a:extLst>
          </p:cNvPr>
          <p:cNvSpPr txBox="1"/>
          <p:nvPr/>
        </p:nvSpPr>
        <p:spPr>
          <a:xfrm>
            <a:off x="2595482" y="2155172"/>
            <a:ext cx="7296513" cy="2862322"/>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Welcome</a:t>
            </a:r>
            <a:br>
              <a:rPr lang="en-GB" sz="3600" b="1" dirty="0">
                <a:solidFill>
                  <a:schemeClr val="bg1">
                    <a:lumMod val="50000"/>
                  </a:schemeClr>
                </a:solidFill>
                <a:latin typeface="Montserrat" panose="00000500000000000000" pitchFamily="2" charset="0"/>
              </a:rPr>
            </a:br>
            <a:endParaRPr lang="en-US" sz="3600" b="1" dirty="0">
              <a:solidFill>
                <a:schemeClr val="bg1">
                  <a:lumMod val="50000"/>
                </a:schemeClr>
              </a:solidFill>
              <a:latin typeface="Montserrat" panose="00000500000000000000" pitchFamily="2" charset="0"/>
            </a:endParaRPr>
          </a:p>
          <a:p>
            <a:pPr algn="ctr" defTabSz="914400">
              <a:defRPr/>
            </a:pPr>
            <a:r>
              <a:rPr lang="en-US" sz="3600" b="1" dirty="0">
                <a:solidFill>
                  <a:schemeClr val="bg1">
                    <a:lumMod val="50000"/>
                  </a:schemeClr>
                </a:solidFill>
                <a:latin typeface="Montserrat" panose="00000500000000000000" pitchFamily="2" charset="0"/>
              </a:rPr>
              <a:t>This WUN For ALL Festive networking event will be starting shortly  </a:t>
            </a:r>
            <a:endParaRPr lang="en-GB" sz="36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603CDDF9-8C2D-E976-4AE4-C99F72425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descr="A blue circle with a letter g in it&#10;&#10;Description automatically generated">
            <a:extLst>
              <a:ext uri="{FF2B5EF4-FFF2-40B4-BE49-F238E27FC236}">
                <a16:creationId xmlns:a16="http://schemas.microsoft.com/office/drawing/2014/main" id="{353A08A7-81B7-5DEE-9498-908C00F3B629}"/>
              </a:ext>
            </a:extLst>
          </p:cNvPr>
          <p:cNvPicPr>
            <a:picLocks noChangeAspect="1"/>
          </p:cNvPicPr>
          <p:nvPr/>
        </p:nvPicPr>
        <p:blipFill>
          <a:blip r:embed="rId4"/>
          <a:stretch>
            <a:fillRect/>
          </a:stretch>
        </p:blipFill>
        <p:spPr>
          <a:xfrm>
            <a:off x="-12065" y="5282960"/>
            <a:ext cx="1657171" cy="1657171"/>
          </a:xfrm>
          <a:prstGeom prst="rect">
            <a:avLst/>
          </a:prstGeom>
        </p:spPr>
      </p:pic>
      <p:pic>
        <p:nvPicPr>
          <p:cNvPr id="13" name="Picture 12" descr="A green background with text and images&#10;&#10;Description automatically generated">
            <a:extLst>
              <a:ext uri="{FF2B5EF4-FFF2-40B4-BE49-F238E27FC236}">
                <a16:creationId xmlns:a16="http://schemas.microsoft.com/office/drawing/2014/main" id="{E02B45A5-4E63-B763-4A70-2D4305C31D88}"/>
              </a:ext>
            </a:extLst>
          </p:cNvPr>
          <p:cNvPicPr>
            <a:picLocks noChangeAspect="1"/>
          </p:cNvPicPr>
          <p:nvPr/>
        </p:nvPicPr>
        <p:blipFill>
          <a:blip r:embed="rId5"/>
          <a:stretch>
            <a:fillRect/>
          </a:stretch>
        </p:blipFill>
        <p:spPr>
          <a:xfrm>
            <a:off x="12085" y="0"/>
            <a:ext cx="2743200" cy="2743200"/>
          </a:xfrm>
          <a:prstGeom prst="rect">
            <a:avLst/>
          </a:prstGeom>
        </p:spPr>
      </p:pic>
      <p:pic>
        <p:nvPicPr>
          <p:cNvPr id="14" name="Picture 13">
            <a:extLst>
              <a:ext uri="{FF2B5EF4-FFF2-40B4-BE49-F238E27FC236}">
                <a16:creationId xmlns:a16="http://schemas.microsoft.com/office/drawing/2014/main" id="{6FF24366-E29A-DD60-C927-AA36B5AD71A9}"/>
              </a:ext>
            </a:extLst>
          </p:cNvPr>
          <p:cNvPicPr>
            <a:picLocks noChangeAspect="1"/>
          </p:cNvPicPr>
          <p:nvPr/>
        </p:nvPicPr>
        <p:blipFill>
          <a:blip r:embed="rId6"/>
          <a:stretch>
            <a:fillRect/>
          </a:stretch>
        </p:blipFill>
        <p:spPr>
          <a:xfrm>
            <a:off x="9436477" y="4113280"/>
            <a:ext cx="2743438" cy="2743438"/>
          </a:xfrm>
          <a:prstGeom prst="rect">
            <a:avLst/>
          </a:prstGeom>
        </p:spPr>
      </p:pic>
    </p:spTree>
    <p:extLst>
      <p:ext uri="{BB962C8B-B14F-4D97-AF65-F5344CB8AC3E}">
        <p14:creationId xmlns:p14="http://schemas.microsoft.com/office/powerpoint/2010/main" val="2012030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F6A35-D5EA-E4FF-B652-6D52C666A797}"/>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DE77F414-0186-E533-13A0-1B211D7B770E}"/>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C1147EA9-CC8C-5D6A-1C96-F1E45B1DB366}"/>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0A904E35-0AA0-CE1A-B0A0-42356BA3FB01}"/>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“No one can make you feel inferior without your consent”…</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BD59091C-ECDB-6735-8997-99AFB8817FB8}"/>
              </a:ext>
            </a:extLst>
          </p:cNvPr>
          <p:cNvSpPr txBox="1">
            <a:spLocks/>
          </p:cNvSpPr>
          <p:nvPr/>
        </p:nvSpPr>
        <p:spPr>
          <a:xfrm>
            <a:off x="3321022" y="2912795"/>
            <a:ext cx="4653844" cy="1966859"/>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Mairead Maguire</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Eleanor Roosevelt</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Katharine Hepburn</a:t>
            </a:r>
          </a:p>
        </p:txBody>
      </p:sp>
    </p:spTree>
    <p:extLst>
      <p:ext uri="{BB962C8B-B14F-4D97-AF65-F5344CB8AC3E}">
        <p14:creationId xmlns:p14="http://schemas.microsoft.com/office/powerpoint/2010/main" val="19469127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BCA0D-3F59-56B0-4C74-F3664495CA81}"/>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D7E04792-D6CD-CC4B-B223-05C38C1DBFEA}"/>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196D6B71-E246-B346-B5F9-B6D6EDCB00DF}"/>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727DE8A9-5F8E-D6C9-3780-FA9FD9B5F5EA}"/>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Answer – B) Eleanor Roosevelt </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43CFED07-A58F-EC77-B917-B471540C8D17}"/>
              </a:ext>
            </a:extLst>
          </p:cNvPr>
          <p:cNvSpPr txBox="1">
            <a:spLocks/>
          </p:cNvSpPr>
          <p:nvPr/>
        </p:nvSpPr>
        <p:spPr>
          <a:xfrm>
            <a:off x="5780758" y="2255058"/>
            <a:ext cx="5359682" cy="32698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Anna Eleanor Roosevelt was an American political figure, diplomat and activist. She served as the First Lady of the United States from March 4, 1933 to April 12, 1945 during her husband President Franklin D. Roosevelt's four terms in office, making her the longest serving First Lady of the United States.</a:t>
            </a:r>
          </a:p>
        </p:txBody>
      </p:sp>
      <p:pic>
        <p:nvPicPr>
          <p:cNvPr id="3" name="Content Placeholder 4">
            <a:extLst>
              <a:ext uri="{FF2B5EF4-FFF2-40B4-BE49-F238E27FC236}">
                <a16:creationId xmlns:a16="http://schemas.microsoft.com/office/drawing/2014/main" id="{C7ECA4AE-7CE6-BB5E-A9BE-D1B8F5D35EF2}"/>
              </a:ext>
            </a:extLst>
          </p:cNvPr>
          <p:cNvPicPr>
            <a:picLocks noGrp="1" noChangeAspect="1"/>
          </p:cNvPicPr>
          <p:nvPr>
            <p:ph idx="1"/>
          </p:nvPr>
        </p:nvPicPr>
        <p:blipFill>
          <a:blip r:embed="rId4"/>
          <a:stretch>
            <a:fillRect/>
          </a:stretch>
        </p:blipFill>
        <p:spPr>
          <a:xfrm>
            <a:off x="452972" y="2478938"/>
            <a:ext cx="4675810" cy="2668557"/>
          </a:xfrm>
        </p:spPr>
      </p:pic>
    </p:spTree>
    <p:extLst>
      <p:ext uri="{BB962C8B-B14F-4D97-AF65-F5344CB8AC3E}">
        <p14:creationId xmlns:p14="http://schemas.microsoft.com/office/powerpoint/2010/main" val="2325124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93A5-EDB0-83C4-0CE3-9D7E2953708C}"/>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31215995-C8A4-C547-332D-2EFF64CC80E7}"/>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5CDFE1C3-D20E-D6D9-B560-9B52534DB1F8}"/>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769F8F30-88FC-FCD9-5D4B-F74110BC7FAD}"/>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“When the whole world is silent, even one voice becomes powerful”…</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4F976108-7C19-E9F9-465C-C8B90E5BEBEA}"/>
              </a:ext>
            </a:extLst>
          </p:cNvPr>
          <p:cNvSpPr txBox="1">
            <a:spLocks/>
          </p:cNvSpPr>
          <p:nvPr/>
        </p:nvSpPr>
        <p:spPr>
          <a:xfrm>
            <a:off x="3321022" y="2912795"/>
            <a:ext cx="4653844" cy="1966859"/>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Helena Morrissey </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Harper Lee</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Malala Yousafzai</a:t>
            </a:r>
          </a:p>
        </p:txBody>
      </p:sp>
    </p:spTree>
    <p:extLst>
      <p:ext uri="{BB962C8B-B14F-4D97-AF65-F5344CB8AC3E}">
        <p14:creationId xmlns:p14="http://schemas.microsoft.com/office/powerpoint/2010/main" val="4214951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ACA4-2784-ECB4-164D-A896BEFB2F58}"/>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99539316-4E3C-ED63-05D3-4D16A8236D37}"/>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FE958396-A5E5-A8E4-DCC7-03EA96034E75}"/>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1D6B491C-B734-7D5D-EB3A-F029B3256416}"/>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Answer – C) Malala Yousafzai</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F777C5AC-37AC-ACBE-3AED-7BF6CFB0EA16}"/>
              </a:ext>
            </a:extLst>
          </p:cNvPr>
          <p:cNvSpPr txBox="1">
            <a:spLocks/>
          </p:cNvSpPr>
          <p:nvPr/>
        </p:nvSpPr>
        <p:spPr>
          <a:xfrm>
            <a:off x="5780758" y="3288330"/>
            <a:ext cx="5359682" cy="32698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Malala Yousafzai is a Pakistani activist for female education and the youngest Nobel Prize laureate. </a:t>
            </a:r>
          </a:p>
        </p:txBody>
      </p:sp>
      <p:pic>
        <p:nvPicPr>
          <p:cNvPr id="5" name="Picture 4">
            <a:extLst>
              <a:ext uri="{FF2B5EF4-FFF2-40B4-BE49-F238E27FC236}">
                <a16:creationId xmlns:a16="http://schemas.microsoft.com/office/drawing/2014/main" id="{409E9977-E6FA-E3BE-BA4C-A7F7D6783501}"/>
              </a:ext>
            </a:extLst>
          </p:cNvPr>
          <p:cNvPicPr>
            <a:picLocks noChangeAspect="1"/>
          </p:cNvPicPr>
          <p:nvPr/>
        </p:nvPicPr>
        <p:blipFill>
          <a:blip r:embed="rId4"/>
          <a:stretch>
            <a:fillRect/>
          </a:stretch>
        </p:blipFill>
        <p:spPr>
          <a:xfrm>
            <a:off x="932778" y="2465876"/>
            <a:ext cx="4172532" cy="2629267"/>
          </a:xfrm>
          <a:prstGeom prst="rect">
            <a:avLst/>
          </a:prstGeom>
        </p:spPr>
      </p:pic>
    </p:spTree>
    <p:extLst>
      <p:ext uri="{BB962C8B-B14F-4D97-AF65-F5344CB8AC3E}">
        <p14:creationId xmlns:p14="http://schemas.microsoft.com/office/powerpoint/2010/main" val="31831310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55942-3616-577A-EC8A-9092E0E4F569}"/>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AFB72AA2-CB08-3B47-48A0-63D11E46EAE2}"/>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58BAF157-DEDB-1B70-CB52-128CD5DA19A1}"/>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B210FCAF-4065-A8F2-6BA5-7D0C37193E41}"/>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“It took me quite a long time to develop a voice, and now that I have it, I am not going to be silent”…</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3E1AE9D1-833C-E8A3-CF44-FD4A2ECAF42F}"/>
              </a:ext>
            </a:extLst>
          </p:cNvPr>
          <p:cNvSpPr txBox="1">
            <a:spLocks/>
          </p:cNvSpPr>
          <p:nvPr/>
        </p:nvSpPr>
        <p:spPr>
          <a:xfrm>
            <a:off x="3813274" y="3557714"/>
            <a:ext cx="4653844" cy="196685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Madeleine Albright</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Hillary Clinton</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Angela Merkel</a:t>
            </a:r>
          </a:p>
        </p:txBody>
      </p:sp>
    </p:spTree>
    <p:extLst>
      <p:ext uri="{BB962C8B-B14F-4D97-AF65-F5344CB8AC3E}">
        <p14:creationId xmlns:p14="http://schemas.microsoft.com/office/powerpoint/2010/main" val="2911835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01F9-8B86-A472-44A1-04C8566AE884}"/>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BEDCC7FB-A59A-472F-0733-12AA62E49937}"/>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289BACC2-02BE-EC8F-B355-8A3D927D8AB5}"/>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7CDEC605-54DF-9DF6-1F30-B9B18D04A43D}"/>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Answer – A) Madeleine Albright</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3FDD8A05-9417-9D36-A312-DEA94194091F}"/>
              </a:ext>
            </a:extLst>
          </p:cNvPr>
          <p:cNvSpPr txBox="1">
            <a:spLocks/>
          </p:cNvSpPr>
          <p:nvPr/>
        </p:nvSpPr>
        <p:spPr>
          <a:xfrm>
            <a:off x="5661886" y="2814555"/>
            <a:ext cx="5359682" cy="32698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Madeleine Jana Korbel Albright is an American politician and diplomat. She is the first female United States Secretary of State in U.S. history, having served from 1997 to 2001 under President Bill Clinton</a:t>
            </a:r>
          </a:p>
        </p:txBody>
      </p:sp>
      <p:pic>
        <p:nvPicPr>
          <p:cNvPr id="2" name="Picture 1">
            <a:extLst>
              <a:ext uri="{FF2B5EF4-FFF2-40B4-BE49-F238E27FC236}">
                <a16:creationId xmlns:a16="http://schemas.microsoft.com/office/drawing/2014/main" id="{1EED5CA5-C820-1DEE-B9D3-1A1B72BCABCE}"/>
              </a:ext>
            </a:extLst>
          </p:cNvPr>
          <p:cNvPicPr>
            <a:picLocks noChangeAspect="1"/>
          </p:cNvPicPr>
          <p:nvPr/>
        </p:nvPicPr>
        <p:blipFill>
          <a:blip r:embed="rId4"/>
          <a:stretch>
            <a:fillRect/>
          </a:stretch>
        </p:blipFill>
        <p:spPr>
          <a:xfrm>
            <a:off x="1301607" y="2750548"/>
            <a:ext cx="3922455" cy="2147625"/>
          </a:xfrm>
          <a:prstGeom prst="rect">
            <a:avLst/>
          </a:prstGeom>
        </p:spPr>
      </p:pic>
    </p:spTree>
    <p:extLst>
      <p:ext uri="{BB962C8B-B14F-4D97-AF65-F5344CB8AC3E}">
        <p14:creationId xmlns:p14="http://schemas.microsoft.com/office/powerpoint/2010/main" val="847284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5DF1-C9DE-6E80-2802-6D536603AF91}"/>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8CDAF496-B1AB-BA76-F5C6-39B246FBEE18}"/>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295BEE77-DDB8-9F94-958A-1317E5A5B5DD}"/>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B4065EAF-34B7-02E2-1136-8F201E6A4233}"/>
              </a:ext>
            </a:extLst>
          </p:cNvPr>
          <p:cNvSpPr txBox="1">
            <a:spLocks/>
          </p:cNvSpPr>
          <p:nvPr/>
        </p:nvSpPr>
        <p:spPr>
          <a:xfrm>
            <a:off x="1051560" y="1386646"/>
            <a:ext cx="10177272" cy="2719010"/>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“The Women in Utilities Awards (2024) was more than just an event; it was a celebration of progress and a call to continue striving for greater equality. As a man in the sector, I left feeling inspired”…</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6617A60E-A12E-2F86-47BB-183AE19C1982}"/>
              </a:ext>
            </a:extLst>
          </p:cNvPr>
          <p:cNvSpPr txBox="1">
            <a:spLocks/>
          </p:cNvSpPr>
          <p:nvPr/>
        </p:nvSpPr>
        <p:spPr>
          <a:xfrm>
            <a:off x="3813274" y="4252658"/>
            <a:ext cx="4653844" cy="196685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David Black</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Darren Jeffery</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Mike Keil</a:t>
            </a:r>
          </a:p>
        </p:txBody>
      </p:sp>
    </p:spTree>
    <p:extLst>
      <p:ext uri="{BB962C8B-B14F-4D97-AF65-F5344CB8AC3E}">
        <p14:creationId xmlns:p14="http://schemas.microsoft.com/office/powerpoint/2010/main" val="30969135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48917-1E55-B594-6725-8C832CA8474D}"/>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413F70CD-85D3-26B3-CDE1-4256FA394C33}"/>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5CC4297D-2F79-D87B-639C-6356C35D53AF}"/>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7A225C26-8C4F-234E-33DD-1D4CCF129095}"/>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Answer – B) Darren Jeffery</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EC9C6609-1383-2097-11CD-3A11228D8297}"/>
              </a:ext>
            </a:extLst>
          </p:cNvPr>
          <p:cNvSpPr txBox="1">
            <a:spLocks/>
          </p:cNvSpPr>
          <p:nvPr/>
        </p:nvSpPr>
        <p:spPr>
          <a:xfrm>
            <a:off x="5607022" y="2175891"/>
            <a:ext cx="5359682" cy="3269831"/>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Darren Jeffery is the Head of Operations- Customers, </a:t>
            </a:r>
            <a:r>
              <a:rPr kumimoji="0" lang="en-US" sz="2000" b="0" i="0" u="none" strike="noStrike" kern="1200" cap="all" spc="80" normalizeH="0" baseline="0" noProof="0" dirty="0" err="1">
                <a:ln>
                  <a:noFill/>
                </a:ln>
                <a:solidFill>
                  <a:srgbClr val="FFFFFF">
                    <a:lumMod val="50000"/>
                  </a:srgbClr>
                </a:solidFill>
                <a:effectLst/>
                <a:uLnTx/>
                <a:uFillTx/>
                <a:latin typeface="Monserrat"/>
                <a:ea typeface="+mn-ea"/>
                <a:cs typeface="+mn-cs"/>
              </a:rPr>
              <a:t>SmartestEnergy</a:t>
            </a: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 Business, and a huge advocate of WUN. He recently attended the WUN Awards and followed up with an insight blog to capture a male perspective of the event.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100" b="0" i="0" u="none" strike="noStrike" kern="1200" cap="all" spc="80" normalizeH="0" baseline="0" noProof="0" dirty="0">
                <a:ln>
                  <a:noFill/>
                </a:ln>
                <a:solidFill>
                  <a:srgbClr val="FFFFFF">
                    <a:lumMod val="50000"/>
                  </a:srgbClr>
                </a:solidFill>
                <a:effectLst/>
                <a:uLnTx/>
                <a:uFillTx/>
                <a:latin typeface="Monserrat"/>
                <a:ea typeface="+mn-ea"/>
                <a:cs typeface="+mn-cs"/>
              </a:rPr>
              <a:t>Blog -</a:t>
            </a:r>
            <a:r>
              <a:rPr kumimoji="0" lang="en-US" sz="20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A Male Perspective: Reflecting on the Women in Utilities Awards 2024 - </a:t>
            </a:r>
            <a:r>
              <a:rPr kumimoji="0" lang="en-US" sz="2000" b="0" i="0" u="none" strike="noStrike" kern="1200" cap="none" spc="0" normalizeH="0" baseline="0" noProof="0" dirty="0" err="1">
                <a:ln>
                  <a:noFill/>
                </a:ln>
                <a:solidFill>
                  <a:srgbClr val="000000"/>
                </a:solidFill>
                <a:effectLst/>
                <a:uLnTx/>
                <a:uFillTx/>
                <a:latin typeface="Monserrat"/>
                <a:ea typeface="+mn-ea"/>
                <a:cs typeface="+mn-cs"/>
                <a:hlinkClick r:id="rId4"/>
              </a:rPr>
              <a:t>Womens</a:t>
            </a: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 Utilities Network</a:t>
            </a:r>
            <a:endParaRPr kumimoji="0" lang="en-GB" sz="2000" b="1" i="0" u="none" strike="noStrike" kern="1200" cap="none" spc="0" normalizeH="0" baseline="0" noProof="0" dirty="0">
              <a:ln>
                <a:noFill/>
              </a:ln>
              <a:solidFill>
                <a:srgbClr val="000000"/>
              </a:solidFill>
              <a:effectLst/>
              <a:uLnTx/>
              <a:uFillTx/>
              <a:latin typeface="Monserrat"/>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endParaRPr>
          </a:p>
        </p:txBody>
      </p:sp>
      <p:pic>
        <p:nvPicPr>
          <p:cNvPr id="3" name="Picture 2">
            <a:extLst>
              <a:ext uri="{FF2B5EF4-FFF2-40B4-BE49-F238E27FC236}">
                <a16:creationId xmlns:a16="http://schemas.microsoft.com/office/drawing/2014/main" id="{F851DB55-E2BA-6F2A-636C-4CC31CD7DFC6}"/>
              </a:ext>
            </a:extLst>
          </p:cNvPr>
          <p:cNvPicPr>
            <a:picLocks noChangeAspect="1"/>
          </p:cNvPicPr>
          <p:nvPr/>
        </p:nvPicPr>
        <p:blipFill>
          <a:blip r:embed="rId5"/>
          <a:stretch>
            <a:fillRect/>
          </a:stretch>
        </p:blipFill>
        <p:spPr>
          <a:xfrm>
            <a:off x="1445506" y="2175891"/>
            <a:ext cx="3537513" cy="3420222"/>
          </a:xfrm>
          <a:prstGeom prst="rect">
            <a:avLst/>
          </a:prstGeom>
        </p:spPr>
      </p:pic>
    </p:spTree>
    <p:extLst>
      <p:ext uri="{BB962C8B-B14F-4D97-AF65-F5344CB8AC3E}">
        <p14:creationId xmlns:p14="http://schemas.microsoft.com/office/powerpoint/2010/main" val="3381365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9DC1D-3DA4-3947-B00A-7004FF6A48E6}"/>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8DF170B1-743D-B3DB-7F00-A310CB168E7B}"/>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1C417C49-3C23-DE1C-51D6-DA8A448A938D}"/>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2A4F1D72-4A15-5BAD-1D85-1AF85B7246DD}"/>
              </a:ext>
            </a:extLst>
          </p:cNvPr>
          <p:cNvSpPr txBox="1">
            <a:spLocks/>
          </p:cNvSpPr>
          <p:nvPr/>
        </p:nvSpPr>
        <p:spPr>
          <a:xfrm>
            <a:off x="1051560" y="929446"/>
            <a:ext cx="10177272" cy="2719010"/>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“At WUN we continue to learn a lot about women in the workplace throughout their careers and love to come and talk to Boards about the reality – for those brave enough to invite us in”…</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19F14458-56A6-B307-1615-1F002C1380CD}"/>
              </a:ext>
            </a:extLst>
          </p:cNvPr>
          <p:cNvSpPr txBox="1">
            <a:spLocks/>
          </p:cNvSpPr>
          <p:nvPr/>
        </p:nvSpPr>
        <p:spPr>
          <a:xfrm>
            <a:off x="3813274" y="4252658"/>
            <a:ext cx="4653844" cy="196685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Hayley Monks</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Sarah Hopkins</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Jo </a:t>
            </a:r>
            <a:r>
              <a:rPr kumimoji="0" lang="en-US" sz="4000" b="0" i="0" u="none" strike="noStrike" kern="1200" cap="all" spc="80" normalizeH="0" baseline="0" noProof="0" dirty="0" err="1">
                <a:ln>
                  <a:noFill/>
                </a:ln>
                <a:solidFill>
                  <a:srgbClr val="FFFFFF">
                    <a:lumMod val="50000"/>
                  </a:srgbClr>
                </a:solidFill>
                <a:effectLst/>
                <a:uLnTx/>
                <a:uFillTx/>
                <a:latin typeface="Monserrat"/>
                <a:ea typeface="+mn-ea"/>
                <a:cs typeface="+mn-cs"/>
              </a:rPr>
              <a:t>Butlin</a:t>
            </a:r>
            <a:endPar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endParaRPr>
          </a:p>
        </p:txBody>
      </p:sp>
    </p:spTree>
    <p:extLst>
      <p:ext uri="{BB962C8B-B14F-4D97-AF65-F5344CB8AC3E}">
        <p14:creationId xmlns:p14="http://schemas.microsoft.com/office/powerpoint/2010/main" val="2925962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443A0-FB14-5417-0325-4C77584ED01A}"/>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78BB7210-C32F-527D-2690-B68CD89C5183}"/>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3D67D926-110F-4E24-9C08-3FF62DB5F571}"/>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08799898-926E-C74B-8106-CB8D32412C9C}"/>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Answer – C) Jo </a:t>
            </a:r>
            <a:r>
              <a:rPr kumimoji="0" lang="en-US" sz="4000" b="0" i="0" u="none" strike="noStrike" kern="1200" cap="all" spc="80" normalizeH="0" baseline="0" noProof="0" dirty="0" err="1">
                <a:ln>
                  <a:noFill/>
                </a:ln>
                <a:solidFill>
                  <a:srgbClr val="FFFFFF">
                    <a:lumMod val="50000"/>
                  </a:srgbClr>
                </a:solidFill>
                <a:effectLst/>
                <a:uLnTx/>
                <a:uFillTx/>
                <a:latin typeface="Monserrat"/>
                <a:ea typeface="+mj-ea"/>
                <a:cs typeface="+mj-cs"/>
              </a:rPr>
              <a:t>Butlin</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FA44358F-ABC4-A879-1CB2-0D6984413D50}"/>
              </a:ext>
            </a:extLst>
          </p:cNvPr>
          <p:cNvSpPr txBox="1">
            <a:spLocks/>
          </p:cNvSpPr>
          <p:nvPr/>
        </p:nvSpPr>
        <p:spPr>
          <a:xfrm>
            <a:off x="5607022" y="2175891"/>
            <a:ext cx="5359682" cy="32698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Jo </a:t>
            </a:r>
            <a:r>
              <a:rPr kumimoji="0" lang="en-US" sz="2000" b="0" i="0" u="none" strike="noStrike" kern="1200" cap="all" spc="80" normalizeH="0" baseline="0" noProof="0" dirty="0" err="1">
                <a:ln>
                  <a:noFill/>
                </a:ln>
                <a:solidFill>
                  <a:srgbClr val="FFFFFF">
                    <a:lumMod val="50000"/>
                  </a:srgbClr>
                </a:solidFill>
                <a:effectLst/>
                <a:uLnTx/>
                <a:uFillTx/>
                <a:latin typeface="Monserrat"/>
                <a:ea typeface="+mn-ea"/>
                <a:cs typeface="+mn-cs"/>
              </a:rPr>
              <a:t>Butlin</a:t>
            </a: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 is a WUN Founder and CEO of </a:t>
            </a:r>
            <a:r>
              <a:rPr kumimoji="0" lang="en-US" sz="2000" b="0" i="0" u="none" strike="noStrike" kern="1200" cap="all" spc="80" normalizeH="0" baseline="0" noProof="0" dirty="0" err="1">
                <a:ln>
                  <a:noFill/>
                </a:ln>
                <a:solidFill>
                  <a:srgbClr val="FFFFFF">
                    <a:lumMod val="50000"/>
                  </a:srgbClr>
                </a:solidFill>
                <a:effectLst/>
                <a:uLnTx/>
                <a:uFillTx/>
                <a:latin typeface="Monserrat"/>
                <a:ea typeface="+mn-ea"/>
                <a:cs typeface="+mn-cs"/>
              </a:rPr>
              <a:t>EnergyBridge</a:t>
            </a: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 (UK). Jo has built a portfolio of Non Executive and advisory roles across the market, and plays a significant role in supporting WUN and all of its members.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100" b="0" i="0" u="none" strike="noStrike" kern="1200" cap="all" spc="80" normalizeH="0" baseline="0" noProof="0" dirty="0">
                <a:ln>
                  <a:noFill/>
                </a:ln>
                <a:solidFill>
                  <a:srgbClr val="FFFFFF">
                    <a:lumMod val="50000"/>
                  </a:srgbClr>
                </a:solidFill>
                <a:effectLst/>
                <a:uLnTx/>
                <a:uFillTx/>
                <a:latin typeface="Monserrat"/>
                <a:ea typeface="+mn-ea"/>
                <a:cs typeface="+mn-cs"/>
              </a:rPr>
              <a:t>Meet the board:</a:t>
            </a:r>
            <a:br>
              <a:rPr kumimoji="0" lang="en-US" sz="2100" b="0" i="0" u="none" strike="noStrike" kern="1200" cap="all" spc="80" normalizeH="0" baseline="0" noProof="0" dirty="0">
                <a:ln>
                  <a:noFill/>
                </a:ln>
                <a:solidFill>
                  <a:srgbClr val="FFFFFF">
                    <a:lumMod val="50000"/>
                  </a:srgbClr>
                </a:solidFill>
                <a:effectLst/>
                <a:uLnTx/>
                <a:uFillTx/>
                <a:latin typeface="Monserrat"/>
                <a:ea typeface="+mn-ea"/>
                <a:cs typeface="+mn-cs"/>
              </a:rPr>
            </a:b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Jo </a:t>
            </a:r>
            <a:r>
              <a:rPr kumimoji="0" lang="en-US" sz="2000" b="0" i="0" u="none" strike="noStrike" kern="1200" cap="none" spc="0" normalizeH="0" baseline="0" noProof="0" dirty="0" err="1">
                <a:ln>
                  <a:noFill/>
                </a:ln>
                <a:solidFill>
                  <a:srgbClr val="000000"/>
                </a:solidFill>
                <a:effectLst/>
                <a:uLnTx/>
                <a:uFillTx/>
                <a:latin typeface="Monserrat"/>
                <a:ea typeface="+mn-ea"/>
                <a:cs typeface="+mn-cs"/>
                <a:hlinkClick r:id="rId4"/>
              </a:rPr>
              <a:t>Butlin</a:t>
            </a: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 - </a:t>
            </a:r>
            <a:r>
              <a:rPr kumimoji="0" lang="en-US" sz="2000" b="0" i="0" u="none" strike="noStrike" kern="1200" cap="none" spc="0" normalizeH="0" baseline="0" noProof="0" dirty="0" err="1">
                <a:ln>
                  <a:noFill/>
                </a:ln>
                <a:solidFill>
                  <a:srgbClr val="000000"/>
                </a:solidFill>
                <a:effectLst/>
                <a:uLnTx/>
                <a:uFillTx/>
                <a:latin typeface="Monserrat"/>
                <a:ea typeface="+mn-ea"/>
                <a:cs typeface="+mn-cs"/>
                <a:hlinkClick r:id="rId4"/>
              </a:rPr>
              <a:t>Womens</a:t>
            </a: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 Utilities Network</a:t>
            </a:r>
            <a:endParaRPr kumimoji="0" lang="en-GB" sz="2000" b="0" i="0" u="none" strike="noStrike" kern="1200" cap="none" spc="0" normalizeH="0" baseline="0" noProof="0" dirty="0">
              <a:ln>
                <a:noFill/>
              </a:ln>
              <a:solidFill>
                <a:srgbClr val="000000"/>
              </a:solidFill>
              <a:effectLst/>
              <a:uLnTx/>
              <a:uFillTx/>
              <a:latin typeface="Monserrat"/>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endParaRPr>
          </a:p>
        </p:txBody>
      </p:sp>
      <p:pic>
        <p:nvPicPr>
          <p:cNvPr id="2" name="Picture 2" descr="Jo Butlin - Womens Utilities Network">
            <a:extLst>
              <a:ext uri="{FF2B5EF4-FFF2-40B4-BE49-F238E27FC236}">
                <a16:creationId xmlns:a16="http://schemas.microsoft.com/office/drawing/2014/main" id="{DCC2FFA6-2BD4-0048-DA2E-F6A85200A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621" y="2262911"/>
            <a:ext cx="2582454" cy="291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4853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BA4D2D25-5090-B6EC-79D8-AE166880571C}"/>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4CAC89E-9F95-1CD7-6410-3AA08BBD9EE6}"/>
              </a:ext>
            </a:extLst>
          </p:cNvPr>
          <p:cNvPicPr>
            <a:picLocks noChangeAspect="1"/>
          </p:cNvPicPr>
          <p:nvPr/>
        </p:nvPicPr>
        <p:blipFill>
          <a:blip r:embed="rId3"/>
          <a:srcRect b="19"/>
          <a:stretch/>
        </p:blipFill>
        <p:spPr>
          <a:xfrm>
            <a:off x="15057" y="0"/>
            <a:ext cx="12191980" cy="6856718"/>
          </a:xfrm>
          <a:prstGeom prst="rect">
            <a:avLst/>
          </a:prstGeom>
        </p:spPr>
      </p:pic>
      <p:sp>
        <p:nvSpPr>
          <p:cNvPr id="18" name="TextBox 17">
            <a:extLst>
              <a:ext uri="{FF2B5EF4-FFF2-40B4-BE49-F238E27FC236}">
                <a16:creationId xmlns:a16="http://schemas.microsoft.com/office/drawing/2014/main" id="{1C81FFCE-63B7-FA62-FB85-941D2A97A93F}"/>
              </a:ext>
            </a:extLst>
          </p:cNvPr>
          <p:cNvSpPr txBox="1"/>
          <p:nvPr/>
        </p:nvSpPr>
        <p:spPr>
          <a:xfrm>
            <a:off x="2040048" y="2158637"/>
            <a:ext cx="8141998" cy="1938992"/>
          </a:xfrm>
          <a:prstGeom prst="rect">
            <a:avLst/>
          </a:prstGeom>
          <a:noFill/>
        </p:spPr>
        <p:txBody>
          <a:bodyPr wrap="square" lIns="91440" tIns="45720" rIns="91440" bIns="45720" anchor="t">
            <a:spAutoFit/>
          </a:bodyPr>
          <a:lstStyle/>
          <a:p>
            <a:pPr algn="ctr" defTabSz="914400">
              <a:defRPr/>
            </a:pPr>
            <a:r>
              <a:rPr lang="en-US" sz="2400" b="1" dirty="0">
                <a:solidFill>
                  <a:schemeClr val="bg1">
                    <a:lumMod val="50000"/>
                  </a:schemeClr>
                </a:solidFill>
                <a:latin typeface="Montserrat" panose="00000500000000000000" pitchFamily="2" charset="0"/>
              </a:rPr>
              <a:t>This interactive workshop will be led by WUN advocates:</a:t>
            </a:r>
          </a:p>
          <a:p>
            <a:pPr algn="ctr" defTabSz="914400">
              <a:defRPr/>
            </a:pPr>
            <a:r>
              <a:rPr lang="en-US" sz="2400" b="1" dirty="0">
                <a:solidFill>
                  <a:schemeClr val="bg1">
                    <a:lumMod val="50000"/>
                  </a:schemeClr>
                </a:solidFill>
                <a:latin typeface="Montserrat" panose="00000500000000000000" pitchFamily="2" charset="0"/>
              </a:rPr>
              <a:t>Julia </a:t>
            </a:r>
            <a:r>
              <a:rPr lang="en-US" sz="2400" b="1" dirty="0" err="1">
                <a:solidFill>
                  <a:schemeClr val="bg1">
                    <a:lumMod val="50000"/>
                  </a:schemeClr>
                </a:solidFill>
                <a:latin typeface="Montserrat" panose="00000500000000000000" pitchFamily="2" charset="0"/>
              </a:rPr>
              <a:t>Stichling</a:t>
            </a:r>
            <a:r>
              <a:rPr lang="en-US" sz="2400" b="1" dirty="0">
                <a:solidFill>
                  <a:schemeClr val="bg1">
                    <a:lumMod val="50000"/>
                  </a:schemeClr>
                </a:solidFill>
                <a:latin typeface="Montserrat" panose="00000500000000000000" pitchFamily="2" charset="0"/>
              </a:rPr>
              <a:t>, Holly Beeston &amp; Heidi Knapton</a:t>
            </a:r>
          </a:p>
          <a:p>
            <a:pPr algn="ctr" defTabSz="914400">
              <a:defRPr/>
            </a:pPr>
            <a:r>
              <a:rPr lang="en-US" sz="2400" b="1" dirty="0">
                <a:solidFill>
                  <a:schemeClr val="bg1">
                    <a:lumMod val="50000"/>
                  </a:schemeClr>
                </a:solidFill>
                <a:latin typeface="Montserrat" panose="00000500000000000000" pitchFamily="2" charset="0"/>
              </a:rPr>
              <a:t> </a:t>
            </a:r>
          </a:p>
          <a:p>
            <a:pPr algn="ctr" defTabSz="914400">
              <a:defRPr/>
            </a:pPr>
            <a:r>
              <a:rPr lang="en-US" sz="2400" b="1" dirty="0">
                <a:solidFill>
                  <a:schemeClr val="bg1">
                    <a:lumMod val="50000"/>
                  </a:schemeClr>
                </a:solidFill>
                <a:latin typeface="Montserrat" panose="00000500000000000000" pitchFamily="2" charset="0"/>
              </a:rPr>
              <a:t>Supported by Jenny Barlow, Gentrack</a:t>
            </a: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AF739044-C725-A05A-38F1-D5FA9D7C5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descr="A blue circle with a letter g in it&#10;&#10;Description automatically generated">
            <a:extLst>
              <a:ext uri="{FF2B5EF4-FFF2-40B4-BE49-F238E27FC236}">
                <a16:creationId xmlns:a16="http://schemas.microsoft.com/office/drawing/2014/main" id="{DF3F1776-154D-CD6F-6790-4046175E6F0C}"/>
              </a:ext>
            </a:extLst>
          </p:cNvPr>
          <p:cNvPicPr>
            <a:picLocks noChangeAspect="1"/>
          </p:cNvPicPr>
          <p:nvPr/>
        </p:nvPicPr>
        <p:blipFill>
          <a:blip r:embed="rId4"/>
          <a:stretch>
            <a:fillRect/>
          </a:stretch>
        </p:blipFill>
        <p:spPr>
          <a:xfrm>
            <a:off x="0" y="5197146"/>
            <a:ext cx="1657171" cy="1657171"/>
          </a:xfrm>
          <a:prstGeom prst="rect">
            <a:avLst/>
          </a:prstGeom>
        </p:spPr>
      </p:pic>
      <p:pic>
        <p:nvPicPr>
          <p:cNvPr id="2" name="Picture 1">
            <a:extLst>
              <a:ext uri="{FF2B5EF4-FFF2-40B4-BE49-F238E27FC236}">
                <a16:creationId xmlns:a16="http://schemas.microsoft.com/office/drawing/2014/main" id="{1350953F-B7D8-6D94-53C2-B3DA953F3E75}"/>
              </a:ext>
            </a:extLst>
          </p:cNvPr>
          <p:cNvPicPr>
            <a:picLocks noChangeAspect="1"/>
          </p:cNvPicPr>
          <p:nvPr/>
        </p:nvPicPr>
        <p:blipFill>
          <a:blip r:embed="rId5"/>
          <a:stretch>
            <a:fillRect/>
          </a:stretch>
        </p:blipFill>
        <p:spPr>
          <a:xfrm>
            <a:off x="10330248" y="4934224"/>
            <a:ext cx="1861731" cy="1861731"/>
          </a:xfrm>
          <a:prstGeom prst="rect">
            <a:avLst/>
          </a:prstGeom>
        </p:spPr>
      </p:pic>
      <p:pic>
        <p:nvPicPr>
          <p:cNvPr id="8" name="Picture 7" descr="A person with long red hair smiling&#10;&#10;Description automatically generated">
            <a:extLst>
              <a:ext uri="{FF2B5EF4-FFF2-40B4-BE49-F238E27FC236}">
                <a16:creationId xmlns:a16="http://schemas.microsoft.com/office/drawing/2014/main" id="{CDB6A453-4CF7-9D21-6015-3905CF67E782}"/>
              </a:ext>
            </a:extLst>
          </p:cNvPr>
          <p:cNvPicPr>
            <a:picLocks noChangeAspect="1"/>
          </p:cNvPicPr>
          <p:nvPr/>
        </p:nvPicPr>
        <p:blipFill>
          <a:blip r:embed="rId6"/>
          <a:stretch>
            <a:fillRect/>
          </a:stretch>
        </p:blipFill>
        <p:spPr>
          <a:xfrm>
            <a:off x="10141650" y="2313746"/>
            <a:ext cx="1628775" cy="1628775"/>
          </a:xfrm>
          <a:prstGeom prst="rect">
            <a:avLst/>
          </a:prstGeom>
        </p:spPr>
      </p:pic>
      <p:pic>
        <p:nvPicPr>
          <p:cNvPr id="10" name="Picture 9" descr="A person taking a selfie&#10;&#10;Description automatically generated">
            <a:extLst>
              <a:ext uri="{FF2B5EF4-FFF2-40B4-BE49-F238E27FC236}">
                <a16:creationId xmlns:a16="http://schemas.microsoft.com/office/drawing/2014/main" id="{5C09B01B-CEF1-91FE-7740-C2FF6845D947}"/>
              </a:ext>
            </a:extLst>
          </p:cNvPr>
          <p:cNvPicPr>
            <a:picLocks noChangeAspect="1"/>
          </p:cNvPicPr>
          <p:nvPr/>
        </p:nvPicPr>
        <p:blipFill>
          <a:blip r:embed="rId7"/>
          <a:stretch>
            <a:fillRect/>
          </a:stretch>
        </p:blipFill>
        <p:spPr>
          <a:xfrm>
            <a:off x="644700" y="2228063"/>
            <a:ext cx="1569607" cy="1569607"/>
          </a:xfrm>
          <a:prstGeom prst="rect">
            <a:avLst/>
          </a:prstGeom>
        </p:spPr>
      </p:pic>
      <p:pic>
        <p:nvPicPr>
          <p:cNvPr id="6" name="Picture 5" descr="A person with long hair and yellow shirt&#10;&#10;Description automatically generated">
            <a:extLst>
              <a:ext uri="{FF2B5EF4-FFF2-40B4-BE49-F238E27FC236}">
                <a16:creationId xmlns:a16="http://schemas.microsoft.com/office/drawing/2014/main" id="{1083A932-7EC5-F6C2-D185-70F95413C135}"/>
              </a:ext>
            </a:extLst>
          </p:cNvPr>
          <p:cNvPicPr>
            <a:picLocks noChangeAspect="1"/>
          </p:cNvPicPr>
          <p:nvPr/>
        </p:nvPicPr>
        <p:blipFill>
          <a:blip r:embed="rId8"/>
          <a:stretch>
            <a:fillRect/>
          </a:stretch>
        </p:blipFill>
        <p:spPr>
          <a:xfrm>
            <a:off x="8505540" y="375960"/>
            <a:ext cx="1131587" cy="1697214"/>
          </a:xfrm>
          <a:prstGeom prst="rect">
            <a:avLst/>
          </a:prstGeom>
        </p:spPr>
      </p:pic>
      <p:pic>
        <p:nvPicPr>
          <p:cNvPr id="12" name="Picture 11">
            <a:extLst>
              <a:ext uri="{FF2B5EF4-FFF2-40B4-BE49-F238E27FC236}">
                <a16:creationId xmlns:a16="http://schemas.microsoft.com/office/drawing/2014/main" id="{051D2B1D-1A4E-6485-ED6E-37D6EC97F83D}"/>
              </a:ext>
            </a:extLst>
          </p:cNvPr>
          <p:cNvPicPr>
            <a:picLocks noChangeAspect="1"/>
          </p:cNvPicPr>
          <p:nvPr/>
        </p:nvPicPr>
        <p:blipFill>
          <a:blip r:embed="rId5"/>
          <a:stretch>
            <a:fillRect/>
          </a:stretch>
        </p:blipFill>
        <p:spPr>
          <a:xfrm>
            <a:off x="15057" y="-1"/>
            <a:ext cx="1861731" cy="1861731"/>
          </a:xfrm>
          <a:prstGeom prst="rect">
            <a:avLst/>
          </a:prstGeom>
        </p:spPr>
      </p:pic>
      <p:pic>
        <p:nvPicPr>
          <p:cNvPr id="7" name="Picture 6" descr="A person with long hair smiling&#10;&#10;Description automatically generated">
            <a:extLst>
              <a:ext uri="{FF2B5EF4-FFF2-40B4-BE49-F238E27FC236}">
                <a16:creationId xmlns:a16="http://schemas.microsoft.com/office/drawing/2014/main" id="{F5D37833-FC5E-145E-47AB-80A7A3087442}"/>
              </a:ext>
            </a:extLst>
          </p:cNvPr>
          <p:cNvPicPr>
            <a:picLocks noChangeAspect="1"/>
          </p:cNvPicPr>
          <p:nvPr/>
        </p:nvPicPr>
        <p:blipFill>
          <a:blip r:embed="rId9"/>
          <a:stretch>
            <a:fillRect/>
          </a:stretch>
        </p:blipFill>
        <p:spPr>
          <a:xfrm>
            <a:off x="1952842" y="4288630"/>
            <a:ext cx="1657171" cy="1657171"/>
          </a:xfrm>
          <a:prstGeom prst="rect">
            <a:avLst/>
          </a:prstGeom>
        </p:spPr>
      </p:pic>
    </p:spTree>
    <p:extLst>
      <p:ext uri="{BB962C8B-B14F-4D97-AF65-F5344CB8AC3E}">
        <p14:creationId xmlns:p14="http://schemas.microsoft.com/office/powerpoint/2010/main" val="3302361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70F7-89F8-9C0A-5E91-58C5095189A6}"/>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0B2218A1-9C0F-8E67-E63D-3C50EE2D80D6}"/>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3367A0D5-E933-2140-D241-0D5CAE2C1FBC}"/>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0E7CEE3E-CD8C-DAC9-E9D3-311733948939}"/>
              </a:ext>
            </a:extLst>
          </p:cNvPr>
          <p:cNvSpPr txBox="1">
            <a:spLocks/>
          </p:cNvSpPr>
          <p:nvPr/>
        </p:nvSpPr>
        <p:spPr>
          <a:xfrm>
            <a:off x="1051560" y="929446"/>
            <a:ext cx="10177272" cy="2719010"/>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“We are facing a loss of knowledge in the water industry and a high demand for new talent, and more and more women are becoming attracted to the water industry now, which I feel will help immensely in facing the upcoming challenges”…</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EF9780B4-39BC-96F7-5683-4AB394BA8030}"/>
              </a:ext>
            </a:extLst>
          </p:cNvPr>
          <p:cNvSpPr txBox="1">
            <a:spLocks/>
          </p:cNvSpPr>
          <p:nvPr/>
        </p:nvSpPr>
        <p:spPr>
          <a:xfrm>
            <a:off x="3813274" y="4252658"/>
            <a:ext cx="4653844" cy="196685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Holly Beeston</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Lucy Ritchie </a:t>
            </a:r>
          </a:p>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AutoNum type="alphaUcParenR"/>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Julia </a:t>
            </a:r>
            <a:r>
              <a:rPr kumimoji="0" lang="en-US" sz="4000" b="0" i="0" u="none" strike="noStrike" kern="1200" cap="all" spc="80" normalizeH="0" baseline="0" noProof="0" dirty="0" err="1">
                <a:ln>
                  <a:noFill/>
                </a:ln>
                <a:solidFill>
                  <a:srgbClr val="FFFFFF">
                    <a:lumMod val="50000"/>
                  </a:srgbClr>
                </a:solidFill>
                <a:effectLst/>
                <a:uLnTx/>
                <a:uFillTx/>
                <a:latin typeface="Monserrat"/>
                <a:ea typeface="+mn-ea"/>
                <a:cs typeface="+mn-cs"/>
              </a:rPr>
              <a:t>Stichling</a:t>
            </a:r>
            <a:endPar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endParaRPr>
          </a:p>
        </p:txBody>
      </p:sp>
    </p:spTree>
    <p:extLst>
      <p:ext uri="{BB962C8B-B14F-4D97-AF65-F5344CB8AC3E}">
        <p14:creationId xmlns:p14="http://schemas.microsoft.com/office/powerpoint/2010/main" val="2443367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5E3A-41BA-ACCC-99B7-0A04C3BDD363}"/>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5F299330-8751-44AD-782C-EB586BA66848}"/>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7FD43A97-FCCC-DC9C-CECA-6540C95E8AAC}"/>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F1838762-60D8-730C-1221-63AF58F56C0F}"/>
              </a:ext>
            </a:extLst>
          </p:cNvPr>
          <p:cNvSpPr txBox="1">
            <a:spLocks/>
          </p:cNvSpPr>
          <p:nvPr/>
        </p:nvSpPr>
        <p:spPr>
          <a:xfrm>
            <a:off x="1051560" y="1386646"/>
            <a:ext cx="1017727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Answer – C) Julia </a:t>
            </a:r>
            <a:r>
              <a:rPr kumimoji="0" lang="en-US" sz="4000" b="0" i="0" u="none" strike="noStrike" kern="1200" cap="all" spc="80" normalizeH="0" baseline="0" noProof="0" dirty="0" err="1">
                <a:ln>
                  <a:noFill/>
                </a:ln>
                <a:solidFill>
                  <a:srgbClr val="FFFFFF">
                    <a:lumMod val="50000"/>
                  </a:srgbClr>
                </a:solidFill>
                <a:effectLst/>
                <a:uLnTx/>
                <a:uFillTx/>
                <a:latin typeface="Monserrat"/>
                <a:ea typeface="+mj-ea"/>
                <a:cs typeface="+mj-cs"/>
              </a:rPr>
              <a:t>Stichling</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38337704-4F5B-8FB5-0F6F-499AB74CDB50}"/>
              </a:ext>
            </a:extLst>
          </p:cNvPr>
          <p:cNvSpPr txBox="1">
            <a:spLocks/>
          </p:cNvSpPr>
          <p:nvPr/>
        </p:nvSpPr>
        <p:spPr>
          <a:xfrm>
            <a:off x="5233982" y="2392955"/>
            <a:ext cx="5359682" cy="326983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Julia </a:t>
            </a:r>
            <a:r>
              <a:rPr kumimoji="0" lang="en-US" sz="2000" b="0" i="0" u="none" strike="noStrike" kern="1200" cap="all" spc="80" normalizeH="0" baseline="0" noProof="0" dirty="0" err="1">
                <a:ln>
                  <a:noFill/>
                </a:ln>
                <a:solidFill>
                  <a:srgbClr val="FFFFFF">
                    <a:lumMod val="50000"/>
                  </a:srgbClr>
                </a:solidFill>
                <a:effectLst/>
                <a:uLnTx/>
                <a:uFillTx/>
                <a:latin typeface="Monserrat"/>
                <a:ea typeface="+mn-ea"/>
                <a:cs typeface="+mn-cs"/>
              </a:rPr>
              <a:t>Stichling</a:t>
            </a:r>
            <a: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t> is the Managing Director at R2M Ltd., a supplier to all of the UK’s water utilities and their contractors. As well as being responsible for the Operations of the business, Julia has a wealth of experience in marketing, and is also a significant contributor to the WUN.</a:t>
            </a:r>
            <a:b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br>
            <a:br>
              <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rPr>
            </a:br>
            <a:r>
              <a:rPr kumimoji="0" lang="en-US" sz="2100" b="0" i="0" u="none" strike="noStrike" kern="1200" cap="all" spc="80" normalizeH="0" baseline="0" noProof="0" dirty="0">
                <a:ln>
                  <a:noFill/>
                </a:ln>
                <a:solidFill>
                  <a:srgbClr val="FFFFFF">
                    <a:lumMod val="50000"/>
                  </a:srgbClr>
                </a:solidFill>
                <a:effectLst/>
                <a:uLnTx/>
                <a:uFillTx/>
                <a:latin typeface="Monserrat"/>
                <a:ea typeface="+mn-ea"/>
                <a:cs typeface="+mn-cs"/>
              </a:rPr>
              <a:t>Meet the advocates:</a:t>
            </a:r>
            <a:br>
              <a:rPr kumimoji="0" lang="en-US" sz="2100" b="0" i="0" u="none" strike="noStrike" kern="1200" cap="all" spc="80" normalizeH="0" baseline="0" noProof="0" dirty="0">
                <a:ln>
                  <a:noFill/>
                </a:ln>
                <a:solidFill>
                  <a:srgbClr val="FFFFFF">
                    <a:lumMod val="50000"/>
                  </a:srgbClr>
                </a:solidFill>
                <a:effectLst/>
                <a:uLnTx/>
                <a:uFillTx/>
                <a:latin typeface="Monserrat"/>
                <a:ea typeface="+mn-ea"/>
                <a:cs typeface="+mn-cs"/>
              </a:rPr>
            </a:b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Julia </a:t>
            </a:r>
            <a:r>
              <a:rPr kumimoji="0" lang="en-US" sz="2000" b="0" i="0" u="none" strike="noStrike" kern="1200" cap="none" spc="0" normalizeH="0" baseline="0" noProof="0" dirty="0" err="1">
                <a:ln>
                  <a:noFill/>
                </a:ln>
                <a:solidFill>
                  <a:srgbClr val="000000"/>
                </a:solidFill>
                <a:effectLst/>
                <a:uLnTx/>
                <a:uFillTx/>
                <a:latin typeface="Monserrat"/>
                <a:ea typeface="+mn-ea"/>
                <a:cs typeface="+mn-cs"/>
                <a:hlinkClick r:id="rId4"/>
              </a:rPr>
              <a:t>Stichling</a:t>
            </a: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 - </a:t>
            </a:r>
            <a:r>
              <a:rPr kumimoji="0" lang="en-US" sz="2000" b="0" i="0" u="none" strike="noStrike" kern="1200" cap="none" spc="0" normalizeH="0" baseline="0" noProof="0" dirty="0" err="1">
                <a:ln>
                  <a:noFill/>
                </a:ln>
                <a:solidFill>
                  <a:srgbClr val="000000"/>
                </a:solidFill>
                <a:effectLst/>
                <a:uLnTx/>
                <a:uFillTx/>
                <a:latin typeface="Monserrat"/>
                <a:ea typeface="+mn-ea"/>
                <a:cs typeface="+mn-cs"/>
                <a:hlinkClick r:id="rId4"/>
              </a:rPr>
              <a:t>Womens</a:t>
            </a:r>
            <a:r>
              <a:rPr kumimoji="0" lang="en-US" sz="2000" b="0" i="0" u="none" strike="noStrike" kern="1200" cap="none" spc="0" normalizeH="0" baseline="0" noProof="0" dirty="0">
                <a:ln>
                  <a:noFill/>
                </a:ln>
                <a:solidFill>
                  <a:srgbClr val="000000"/>
                </a:solidFill>
                <a:effectLst/>
                <a:uLnTx/>
                <a:uFillTx/>
                <a:latin typeface="Monserrat"/>
                <a:ea typeface="+mn-ea"/>
                <a:cs typeface="+mn-cs"/>
                <a:hlinkClick r:id="rId4"/>
              </a:rPr>
              <a:t> Utilities Network</a:t>
            </a:r>
            <a:endParaRPr kumimoji="0" lang="en-GB" sz="2000" b="0" i="0" u="none" strike="noStrike" kern="1200" cap="none" spc="0" normalizeH="0" baseline="0" noProof="0" dirty="0">
              <a:ln>
                <a:noFill/>
              </a:ln>
              <a:solidFill>
                <a:srgbClr val="000000"/>
              </a:solidFill>
              <a:effectLst/>
              <a:uLnTx/>
              <a:uFillTx/>
              <a:latin typeface="Monserrat"/>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all" spc="80" normalizeH="0" baseline="0" noProof="0" dirty="0">
              <a:ln>
                <a:noFill/>
              </a:ln>
              <a:solidFill>
                <a:srgbClr val="FFFFFF">
                  <a:lumMod val="50000"/>
                </a:srgbClr>
              </a:solidFill>
              <a:effectLst/>
              <a:uLnTx/>
              <a:uFillTx/>
              <a:latin typeface="Monserrat"/>
              <a:ea typeface="+mn-ea"/>
              <a:cs typeface="+mn-cs"/>
            </a:endParaRPr>
          </a:p>
        </p:txBody>
      </p:sp>
      <p:pic>
        <p:nvPicPr>
          <p:cNvPr id="3" name="Picture 2">
            <a:extLst>
              <a:ext uri="{FF2B5EF4-FFF2-40B4-BE49-F238E27FC236}">
                <a16:creationId xmlns:a16="http://schemas.microsoft.com/office/drawing/2014/main" id="{40DA2C06-555E-A3A4-16DC-A8918156ACD3}"/>
              </a:ext>
            </a:extLst>
          </p:cNvPr>
          <p:cNvPicPr>
            <a:picLocks noChangeAspect="1"/>
          </p:cNvPicPr>
          <p:nvPr/>
        </p:nvPicPr>
        <p:blipFill>
          <a:blip r:embed="rId5"/>
          <a:stretch>
            <a:fillRect/>
          </a:stretch>
        </p:blipFill>
        <p:spPr>
          <a:xfrm>
            <a:off x="1671518" y="2056058"/>
            <a:ext cx="2606661" cy="3943626"/>
          </a:xfrm>
          <a:prstGeom prst="rect">
            <a:avLst/>
          </a:prstGeom>
        </p:spPr>
      </p:pic>
    </p:spTree>
    <p:extLst>
      <p:ext uri="{BB962C8B-B14F-4D97-AF65-F5344CB8AC3E}">
        <p14:creationId xmlns:p14="http://schemas.microsoft.com/office/powerpoint/2010/main" val="3213263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73854-5C4B-62A2-0A5B-355546C0B7B6}"/>
            </a:ext>
          </a:extLst>
        </p:cNvPr>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16D3B6DC-98A0-749F-A9E2-2B0E9B3262F7}"/>
              </a:ext>
            </a:extLst>
          </p:cNvPr>
          <p:cNvPicPr>
            <a:picLocks noChangeAspect="1"/>
          </p:cNvPicPr>
          <p:nvPr/>
        </p:nvPicPr>
        <p:blipFill>
          <a:blip r:embed="rId3"/>
          <a:srcRect b="19"/>
          <a:stretch/>
        </p:blipFill>
        <p:spPr>
          <a:xfrm>
            <a:off x="0" y="1282"/>
            <a:ext cx="12191980" cy="6856718"/>
          </a:xfrm>
          <a:prstGeom prst="rect">
            <a:avLst/>
          </a:prstGeom>
        </p:spPr>
      </p:pic>
      <p:sp>
        <p:nvSpPr>
          <p:cNvPr id="13" name="object 13">
            <a:extLst>
              <a:ext uri="{FF2B5EF4-FFF2-40B4-BE49-F238E27FC236}">
                <a16:creationId xmlns:a16="http://schemas.microsoft.com/office/drawing/2014/main" id="{EBC09B34-F76A-E36A-C235-BBEBDEF762C9}"/>
              </a:ext>
            </a:extLst>
          </p:cNvPr>
          <p:cNvSpPr txBox="1"/>
          <p:nvPr/>
        </p:nvSpPr>
        <p:spPr>
          <a:xfrm>
            <a:off x="720989" y="5087595"/>
            <a:ext cx="1772285" cy="873957"/>
          </a:xfrm>
          <a:prstGeom prst="rect">
            <a:avLst/>
          </a:prstGeom>
        </p:spPr>
        <p:txBody>
          <a:bodyPr vert="horz" wrap="square" lIns="0" tIns="12065" rIns="0" bIns="0" rtlCol="0">
            <a:spAutoFit/>
          </a:bodyPr>
          <a:lstStyle/>
          <a:p>
            <a:pPr marL="0" marR="0" lvl="0" indent="0" algn="ctr" defTabSz="457200" rtl="0" eaLnBrk="1" fontAlgn="auto" latinLnBrk="0" hangingPunct="1">
              <a:lnSpc>
                <a:spcPct val="100000"/>
              </a:lnSpc>
              <a:spcBef>
                <a:spcPts val="95"/>
              </a:spcBef>
              <a:spcAft>
                <a:spcPts val="0"/>
              </a:spcAft>
              <a:buClrTx/>
              <a:buSzTx/>
              <a:buFontTx/>
              <a:buNone/>
              <a:tabLst/>
              <a:defRPr/>
            </a:pPr>
            <a:r>
              <a:rPr kumimoji="0" lang="de-AT" sz="2800" b="1" i="0" u="none" strike="noStrike" kern="1200" cap="none" spc="330" normalizeH="0" baseline="0" noProof="0" dirty="0">
                <a:ln>
                  <a:noFill/>
                </a:ln>
                <a:solidFill>
                  <a:srgbClr val="FFFFFF"/>
                </a:solidFill>
                <a:effectLst/>
                <a:uLnTx/>
                <a:uFillTx/>
                <a:latin typeface="Calibri"/>
                <a:ea typeface="+mn-ea"/>
                <a:cs typeface="Calibri"/>
              </a:rPr>
              <a:t>7750</a:t>
            </a:r>
            <a:r>
              <a:rPr kumimoji="0" sz="2800" b="1" i="0" u="none" strike="noStrike" kern="1200" cap="none" spc="33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355" normalizeH="0" baseline="0" noProof="0" dirty="0">
                <a:ln>
                  <a:noFill/>
                </a:ln>
                <a:solidFill>
                  <a:srgbClr val="FFFFFF"/>
                </a:solidFill>
                <a:effectLst/>
                <a:uLnTx/>
                <a:uFillTx/>
                <a:latin typeface="Calibri"/>
                <a:ea typeface="+mn-ea"/>
                <a:cs typeface="Calibri"/>
              </a:rPr>
              <a:t>Members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Title 1">
            <a:extLst>
              <a:ext uri="{FF2B5EF4-FFF2-40B4-BE49-F238E27FC236}">
                <a16:creationId xmlns:a16="http://schemas.microsoft.com/office/drawing/2014/main" id="{753A6AE8-FBD0-6DF0-0AD1-33DD9CC3B741}"/>
              </a:ext>
            </a:extLst>
          </p:cNvPr>
          <p:cNvSpPr txBox="1">
            <a:spLocks/>
          </p:cNvSpPr>
          <p:nvPr/>
        </p:nvSpPr>
        <p:spPr>
          <a:xfrm>
            <a:off x="3114648" y="1386646"/>
            <a:ext cx="5066592" cy="19783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j-ea"/>
                <a:cs typeface="+mj-cs"/>
              </a:rPr>
              <a:t>It’s all to play for!!! </a:t>
            </a:r>
            <a:endParaRPr kumimoji="0" lang="en-GB" sz="3200" b="0" i="0" u="none" strike="noStrike" kern="1200" cap="all" spc="0" normalizeH="0" baseline="0" noProof="0" dirty="0">
              <a:ln>
                <a:noFill/>
              </a:ln>
              <a:solidFill>
                <a:srgbClr val="000000"/>
              </a:solidFill>
              <a:effectLst/>
              <a:uLnTx/>
              <a:uFillTx/>
              <a:latin typeface="Georgia Pro Semibold"/>
              <a:ea typeface="+mj-ea"/>
              <a:cs typeface="+mj-cs"/>
            </a:endParaRPr>
          </a:p>
        </p:txBody>
      </p:sp>
      <p:sp>
        <p:nvSpPr>
          <p:cNvPr id="21" name="Subtitle 2">
            <a:extLst>
              <a:ext uri="{FF2B5EF4-FFF2-40B4-BE49-F238E27FC236}">
                <a16:creationId xmlns:a16="http://schemas.microsoft.com/office/drawing/2014/main" id="{EA921FCF-D7FB-D8D4-E288-7DF0EE4F1CD3}"/>
              </a:ext>
            </a:extLst>
          </p:cNvPr>
          <p:cNvSpPr txBox="1">
            <a:spLocks/>
          </p:cNvSpPr>
          <p:nvPr/>
        </p:nvSpPr>
        <p:spPr>
          <a:xfrm>
            <a:off x="3321022" y="3031667"/>
            <a:ext cx="4653844" cy="196685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93A94E"/>
              </a:buClr>
              <a:buSzPct val="100000"/>
              <a:buFont typeface="Arial" panose="020B0604020202020204" pitchFamily="34" charset="0"/>
              <a:buNone/>
              <a:tabLst/>
              <a:defRPr/>
            </a:pPr>
            <a:r>
              <a:rPr kumimoji="0" lang="en-US" sz="4000" b="0" i="0" u="none" strike="noStrike" kern="1200" cap="all" spc="80" normalizeH="0" baseline="0" noProof="0" dirty="0">
                <a:ln>
                  <a:noFill/>
                </a:ln>
                <a:solidFill>
                  <a:srgbClr val="FFFFFF">
                    <a:lumMod val="50000"/>
                  </a:srgbClr>
                </a:solidFill>
                <a:effectLst/>
                <a:uLnTx/>
                <a:uFillTx/>
                <a:latin typeface="Monserrat"/>
                <a:ea typeface="+mn-ea"/>
                <a:cs typeface="+mn-cs"/>
              </a:rPr>
              <a:t>At this exact moment, how many members does the WUN have?</a:t>
            </a:r>
          </a:p>
        </p:txBody>
      </p:sp>
    </p:spTree>
    <p:extLst>
      <p:ext uri="{BB962C8B-B14F-4D97-AF65-F5344CB8AC3E}">
        <p14:creationId xmlns:p14="http://schemas.microsoft.com/office/powerpoint/2010/main" val="3382048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7B4D354A-CD57-CA85-F6B9-A0860A2CF64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534F6CBD-58B5-9739-A8BC-812B3C5F1084}"/>
              </a:ext>
            </a:extLst>
          </p:cNvPr>
          <p:cNvPicPr>
            <a:picLocks noChangeAspect="1"/>
          </p:cNvPicPr>
          <p:nvPr/>
        </p:nvPicPr>
        <p:blipFill>
          <a:blip r:embed="rId3"/>
          <a:srcRect b="19"/>
          <a:stretch/>
        </p:blipFill>
        <p:spPr>
          <a:xfrm>
            <a:off x="0" y="0"/>
            <a:ext cx="12191980" cy="6856718"/>
          </a:xfrm>
          <a:prstGeom prst="rect">
            <a:avLst/>
          </a:prstGeom>
        </p:spPr>
      </p:pic>
      <p:sp>
        <p:nvSpPr>
          <p:cNvPr id="18" name="TextBox 17">
            <a:extLst>
              <a:ext uri="{FF2B5EF4-FFF2-40B4-BE49-F238E27FC236}">
                <a16:creationId xmlns:a16="http://schemas.microsoft.com/office/drawing/2014/main" id="{5F311AB9-03D8-274B-5F20-77DD0735626B}"/>
              </a:ext>
            </a:extLst>
          </p:cNvPr>
          <p:cNvSpPr txBox="1"/>
          <p:nvPr/>
        </p:nvSpPr>
        <p:spPr>
          <a:xfrm>
            <a:off x="1380802" y="1419855"/>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
            <a:extLst>
              <a:ext uri="{FF2B5EF4-FFF2-40B4-BE49-F238E27FC236}">
                <a16:creationId xmlns:a16="http://schemas.microsoft.com/office/drawing/2014/main" id="{3FCEA53F-4333-B201-2CD5-BEDC53C180E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descr="A blue circle with a letter g in it&#10;&#10;Description automatically generated">
            <a:extLst>
              <a:ext uri="{FF2B5EF4-FFF2-40B4-BE49-F238E27FC236}">
                <a16:creationId xmlns:a16="http://schemas.microsoft.com/office/drawing/2014/main" id="{508741A0-910B-3DDA-FE21-3C76F85A631E}"/>
              </a:ext>
            </a:extLst>
          </p:cNvPr>
          <p:cNvPicPr>
            <a:picLocks noChangeAspect="1"/>
          </p:cNvPicPr>
          <p:nvPr/>
        </p:nvPicPr>
        <p:blipFill>
          <a:blip r:embed="rId4"/>
          <a:stretch>
            <a:fillRect/>
          </a:stretch>
        </p:blipFill>
        <p:spPr>
          <a:xfrm>
            <a:off x="256065" y="5080889"/>
            <a:ext cx="1657171" cy="1657171"/>
          </a:xfrm>
          <a:prstGeom prst="rect">
            <a:avLst/>
          </a:prstGeom>
        </p:spPr>
      </p:pic>
      <p:sp>
        <p:nvSpPr>
          <p:cNvPr id="2" name="TextBox 1">
            <a:extLst>
              <a:ext uri="{FF2B5EF4-FFF2-40B4-BE49-F238E27FC236}">
                <a16:creationId xmlns:a16="http://schemas.microsoft.com/office/drawing/2014/main" id="{13DA28AF-2031-8915-241B-A59CA853E608}"/>
              </a:ext>
            </a:extLst>
          </p:cNvPr>
          <p:cNvSpPr txBox="1"/>
          <p:nvPr/>
        </p:nvSpPr>
        <p:spPr>
          <a:xfrm>
            <a:off x="256065" y="603493"/>
            <a:ext cx="9575522" cy="3323987"/>
          </a:xfrm>
          <a:prstGeom prst="rect">
            <a:avLst/>
          </a:prstGeom>
          <a:noFill/>
        </p:spPr>
        <p:txBody>
          <a:bodyPr wrap="square" rtlCol="0">
            <a:spAutoFit/>
          </a:bodyPr>
          <a:lstStyle/>
          <a:p>
            <a:pPr algn="ctr"/>
            <a:r>
              <a:rPr lang="en-US" sz="3200" dirty="0">
                <a:solidFill>
                  <a:schemeClr val="bg1">
                    <a:lumMod val="50000"/>
                  </a:schemeClr>
                </a:solidFill>
              </a:rPr>
              <a:t>Thank you to our WUN advocates Julia, Holly &amp; Heidi and to Jenny Barlow from Gentrack for leading this event . </a:t>
            </a:r>
          </a:p>
          <a:p>
            <a:pPr algn="ctr"/>
            <a:r>
              <a:rPr lang="en-US" sz="3200" dirty="0">
                <a:solidFill>
                  <a:schemeClr val="bg1">
                    <a:lumMod val="50000"/>
                  </a:schemeClr>
                </a:solidFill>
              </a:rPr>
              <a:t> </a:t>
            </a:r>
          </a:p>
          <a:p>
            <a:pPr algn="ctr"/>
            <a:r>
              <a:rPr lang="en-US" sz="3200" dirty="0">
                <a:solidFill>
                  <a:schemeClr val="bg1">
                    <a:lumMod val="50000"/>
                  </a:schemeClr>
                </a:solidFill>
              </a:rPr>
              <a:t>We do really appreciate the feedback to help shape future WUN events.</a:t>
            </a:r>
          </a:p>
          <a:p>
            <a:endParaRPr lang="en-GB" dirty="0">
              <a:highlight>
                <a:srgbClr val="FFFF00"/>
              </a:highlight>
            </a:endParaRPr>
          </a:p>
        </p:txBody>
      </p:sp>
      <p:pic>
        <p:nvPicPr>
          <p:cNvPr id="1027" name="Picture 3">
            <a:extLst>
              <a:ext uri="{FF2B5EF4-FFF2-40B4-BE49-F238E27FC236}">
                <a16:creationId xmlns:a16="http://schemas.microsoft.com/office/drawing/2014/main" id="{EF214E0B-7C81-6117-046A-E609CAF1D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3983" y="3590434"/>
            <a:ext cx="2827337"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2537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B462-7022-59DA-2E24-7BD3A760F97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F99C9F0-2561-819D-6342-69BB1DDCE5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DC5F58A-1505-628B-556C-66C54039DD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6EF6E88-AEA4-0757-7608-70D4157544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C05B9FD-0EA3-9FE5-E2DB-835E935B0D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BE36561-9C8B-1688-E7BA-85B7259E09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17573831-1B25-7198-348B-5EA9134AC1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D1C56DD9-79BF-0CFD-4081-39C17D303F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3CA0AC83-0C3A-68D1-F347-15A6043EFC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DEABC331-4103-21F4-0494-8CFD9A2F0E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3D9FF4E-5EE5-BDA9-832E-0E3C6431CC9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17AC9A3B-C627-8BBF-162F-A6646D71E6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7262" y="3554003"/>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82F7C8F4-8C1E-668E-B6FD-EC7037811A2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5A9D858F-F420-FBA8-3273-96DC6B32CE7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2224BDD-6312-E957-1E85-13A0DFAB76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683E2DFE-5C2E-A1E7-3351-52437427165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056CED9B-9148-E1B2-5961-B022844FFE4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F8F7C4EF-61F7-88C8-3D03-7FAFE79934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CF269796-E4D2-AA7C-3D21-37853C1D1C2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EBC66C43-B47F-157D-4FC1-D42FBDF6D86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5063205" y="2829016"/>
            <a:ext cx="1939305" cy="674149"/>
          </a:xfrm>
          <a:prstGeom prst="rect">
            <a:avLst/>
          </a:prstGeom>
        </p:spPr>
      </p:pic>
      <p:pic>
        <p:nvPicPr>
          <p:cNvPr id="1028" name="Picture 4">
            <a:extLst>
              <a:ext uri="{FF2B5EF4-FFF2-40B4-BE49-F238E27FC236}">
                <a16:creationId xmlns:a16="http://schemas.microsoft.com/office/drawing/2014/main" id="{0A32FDC2-4713-ACD6-4209-E4F6CCF933E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29B6CB05-5B42-F316-AFC1-7B8D870A782C}"/>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684DA7D3-B529-1B04-A207-2C8D02004B9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1444" b="15151"/>
          <a:stretch/>
        </p:blipFill>
        <p:spPr bwMode="auto">
          <a:xfrm>
            <a:off x="7452290" y="3986905"/>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FF1ED37B-5949-791F-9002-390D85645AD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2FC2FFB3-DF55-CB85-648A-106E85229CB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9453D70D-2928-D892-70A3-E05D7C26F84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4E17799A-96CC-E0C9-59E6-0889046F048C}"/>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104" t="18681" r="4673" b="21327"/>
          <a:stretch/>
        </p:blipFill>
        <p:spPr>
          <a:xfrm>
            <a:off x="3450196" y="350800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77C8708-4E70-E4CF-EF42-314F071818D2}"/>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5644" t="8734" r="5293" b="10534"/>
          <a:stretch/>
        </p:blipFill>
        <p:spPr>
          <a:xfrm>
            <a:off x="7967949" y="2127747"/>
            <a:ext cx="2161722" cy="783808"/>
          </a:xfrm>
          <a:prstGeom prst="rect">
            <a:avLst/>
          </a:prstGeom>
        </p:spPr>
      </p:pic>
      <p:pic>
        <p:nvPicPr>
          <p:cNvPr id="1048" name="Picture 24">
            <a:extLst>
              <a:ext uri="{FF2B5EF4-FFF2-40B4-BE49-F238E27FC236}">
                <a16:creationId xmlns:a16="http://schemas.microsoft.com/office/drawing/2014/main" id="{AD11F871-0B0C-C4BC-DE3C-6FE5780BC0AF}"/>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6957" b="18068"/>
          <a:stretch/>
        </p:blipFill>
        <p:spPr bwMode="auto">
          <a:xfrm>
            <a:off x="5806307" y="1616486"/>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CA35CAAB-42C3-1525-80D9-7522CB6A087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B4BEDEE1-3868-1540-F9D5-467AB187E402}"/>
              </a:ext>
            </a:extLst>
          </p:cNvPr>
          <p:cNvPicPr>
            <a:picLocks noChangeAspect="1"/>
          </p:cNvPicPr>
          <p:nvPr/>
        </p:nvPicPr>
        <p:blipFill rotWithShape="1">
          <a:blip r:embed="rId31"/>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B6CDEF18-30B8-CC8A-0440-7009B6610B2E}"/>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368DA9FE-94DA-76B7-076F-DDEA63D7EB20}"/>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E58C8562-ABED-E4BD-86F2-6560741DF14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5A3413B7-C926-6ADD-EE16-2EE2C266CD98}"/>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939323" y="3147636"/>
            <a:ext cx="1465520" cy="765219"/>
          </a:xfrm>
          <a:prstGeom prst="rect">
            <a:avLst/>
          </a:prstGeom>
        </p:spPr>
      </p:pic>
      <p:pic>
        <p:nvPicPr>
          <p:cNvPr id="1042" name="Picture 18">
            <a:extLst>
              <a:ext uri="{FF2B5EF4-FFF2-40B4-BE49-F238E27FC236}">
                <a16:creationId xmlns:a16="http://schemas.microsoft.com/office/drawing/2014/main" id="{F1E45744-F57D-5912-E42D-62F3C6220FD2}"/>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39521" y="4557450"/>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D96AE646-2F48-F5D9-D472-739AFAB7B9E4}"/>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76096" y="2997661"/>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4407A27C-67B7-D08F-7DAE-FAAC40A1AE4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7F915C26-0659-4B2B-8A5B-CD0F89D80E9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7910" y="3953078"/>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29C2CEA0-BA83-8144-BDBF-63CBACA99E37}"/>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65505" y="4703240"/>
            <a:ext cx="1341715" cy="649277"/>
          </a:xfrm>
          <a:prstGeom prst="rect">
            <a:avLst/>
          </a:prstGeom>
        </p:spPr>
      </p:pic>
      <p:pic>
        <p:nvPicPr>
          <p:cNvPr id="26" name="Picture 2">
            <a:extLst>
              <a:ext uri="{FF2B5EF4-FFF2-40B4-BE49-F238E27FC236}">
                <a16:creationId xmlns:a16="http://schemas.microsoft.com/office/drawing/2014/main" id="{CB8F02C8-CD62-3B49-5B2C-9783662944BD}"/>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D33A703-52A0-25ED-A6CE-CE4311B3D8D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79EC1C35-80E6-E564-9499-02C67ACD4B6D}"/>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94D19695-F314-0791-FD80-43E1CB3E6948}"/>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310FFFFB-ADFD-079B-60C1-2BD26C287CBA}"/>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461934" y="532926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58002229-4F26-13F9-9529-0DA6B173E5F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46F5CB99-42F2-FA0F-FAC3-D523234A7F4D}"/>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9288FCC8-1799-315A-ED97-1AAEBF118A03}"/>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CB5C354F-BFE6-E011-F325-42B3096E202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3158C1DE-BEDF-F318-8913-3A4E77C23D87}"/>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656073" y="5582001"/>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B3F96D05-825B-ABC1-740A-F2CA5145CC4E}"/>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0C0CAA6E-AA8C-1AF1-97D5-FDB5A029F71F}"/>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54F23C5-64C7-B6E4-CCE3-F6C9E9E80F7F}"/>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2B30BCE0-88A8-D788-0D1D-AF4A0A810B46}"/>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45186" y="3010814"/>
            <a:ext cx="836371" cy="836371"/>
          </a:xfrm>
          <a:prstGeom prst="rect">
            <a:avLst/>
          </a:prstGeom>
        </p:spPr>
      </p:pic>
      <p:pic>
        <p:nvPicPr>
          <p:cNvPr id="1072" name="Picture 48">
            <a:extLst>
              <a:ext uri="{FF2B5EF4-FFF2-40B4-BE49-F238E27FC236}">
                <a16:creationId xmlns:a16="http://schemas.microsoft.com/office/drawing/2014/main" id="{2E75C91A-CAFF-0DD2-7C89-437333A1808D}"/>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34433" y="851668"/>
            <a:ext cx="1530178" cy="8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60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5243575" y="373760"/>
            <a:ext cx="2318759" cy="756920"/>
          </a:xfrm>
          <a:prstGeom prst="rect">
            <a:avLst/>
          </a:prstGeom>
        </p:spPr>
        <p:txBody>
          <a:bodyPr vert="horz" wrap="square" lIns="0" tIns="12700" rIns="0" bIns="0" rtlCol="0">
            <a:spAutoFit/>
          </a:bodyPr>
          <a:lstStyle/>
          <a:p>
            <a:pPr marL="12700">
              <a:lnSpc>
                <a:spcPct val="100000"/>
              </a:lnSpc>
              <a:spcBef>
                <a:spcPts val="100"/>
              </a:spcBef>
            </a:pPr>
            <a:r>
              <a:rPr sz="4800" spc="825" dirty="0">
                <a:solidFill>
                  <a:schemeClr val="bg1">
                    <a:lumMod val="50000"/>
                  </a:schemeClr>
                </a:solidFill>
              </a:rPr>
              <a:t>WUN</a:t>
            </a:r>
            <a:endParaRPr sz="4800" dirty="0">
              <a:solidFill>
                <a:schemeClr val="bg1">
                  <a:lumMod val="50000"/>
                </a:schemeClr>
              </a:solidFill>
            </a:endParaRPr>
          </a:p>
        </p:txBody>
      </p:sp>
      <p:sp>
        <p:nvSpPr>
          <p:cNvPr id="4" name="object 4"/>
          <p:cNvSpPr txBox="1"/>
          <p:nvPr/>
        </p:nvSpPr>
        <p:spPr>
          <a:xfrm>
            <a:off x="579526" y="1298828"/>
            <a:ext cx="11029315" cy="3272691"/>
          </a:xfrm>
          <a:prstGeom prst="rect">
            <a:avLst/>
          </a:prstGeom>
        </p:spPr>
        <p:txBody>
          <a:bodyPr vert="horz" wrap="square" lIns="0" tIns="12700" rIns="0" bIns="0" rtlCol="0">
            <a:spAutoFit/>
          </a:bodyPr>
          <a:lstStyle/>
          <a:p>
            <a:pPr marL="539750" marR="532765" algn="ctr">
              <a:lnSpc>
                <a:spcPct val="100000"/>
              </a:lnSpc>
              <a:spcBef>
                <a:spcPts val="100"/>
              </a:spcBef>
            </a:pPr>
            <a:r>
              <a:rPr sz="2800" spc="130" dirty="0">
                <a:solidFill>
                  <a:schemeClr val="bg1">
                    <a:lumMod val="50000"/>
                  </a:schemeClr>
                </a:solidFill>
                <a:latin typeface="Monserrat"/>
                <a:cs typeface="Century Gothic"/>
              </a:rPr>
              <a:t>The</a:t>
            </a:r>
            <a:r>
              <a:rPr sz="2800" spc="35"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utilities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sector</a:t>
            </a:r>
            <a:r>
              <a:rPr sz="2800" spc="30" dirty="0">
                <a:solidFill>
                  <a:schemeClr val="bg1">
                    <a:lumMod val="50000"/>
                  </a:schemeClr>
                </a:solidFill>
                <a:latin typeface="Monserrat"/>
                <a:cs typeface="Century Gothic"/>
              </a:rPr>
              <a:t> </a:t>
            </a:r>
            <a:r>
              <a:rPr sz="2800" spc="195" dirty="0">
                <a:solidFill>
                  <a:schemeClr val="bg1">
                    <a:lumMod val="50000"/>
                  </a:schemeClr>
                </a:solidFill>
                <a:latin typeface="Monserrat"/>
                <a:cs typeface="Century Gothic"/>
              </a:rPr>
              <a:t>is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lacking</a:t>
            </a:r>
            <a:r>
              <a:rPr sz="2800" spc="3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3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diversity</a:t>
            </a:r>
            <a:r>
              <a:rPr sz="2800" spc="30" dirty="0">
                <a:solidFill>
                  <a:schemeClr val="bg1">
                    <a:lumMod val="50000"/>
                  </a:schemeClr>
                </a:solidFill>
                <a:latin typeface="Monserrat"/>
                <a:cs typeface="Century Gothic"/>
              </a:rPr>
              <a:t> </a:t>
            </a:r>
            <a:r>
              <a:rPr sz="2800" spc="140" dirty="0">
                <a:solidFill>
                  <a:schemeClr val="bg1">
                    <a:lumMod val="50000"/>
                  </a:schemeClr>
                </a:solidFill>
                <a:latin typeface="Monserrat"/>
                <a:cs typeface="Century Gothic"/>
              </a:rPr>
              <a:t>with</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many</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women</a:t>
            </a:r>
            <a:r>
              <a:rPr sz="2800" spc="35"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being </a:t>
            </a:r>
            <a:r>
              <a:rPr sz="2800" dirty="0">
                <a:solidFill>
                  <a:schemeClr val="bg1">
                    <a:lumMod val="50000"/>
                  </a:schemeClr>
                </a:solidFill>
                <a:latin typeface="Monserrat"/>
                <a:cs typeface="Century Gothic"/>
              </a:rPr>
              <a:t>generally</a:t>
            </a:r>
            <a:r>
              <a:rPr sz="2800" spc="95"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under-</a:t>
            </a:r>
            <a:r>
              <a:rPr sz="2800" dirty="0">
                <a:solidFill>
                  <a:schemeClr val="bg1">
                    <a:lumMod val="50000"/>
                  </a:schemeClr>
                </a:solidFill>
                <a:latin typeface="Monserrat"/>
                <a:cs typeface="Century Gothic"/>
              </a:rPr>
              <a:t>represented,</a:t>
            </a:r>
            <a:r>
              <a:rPr sz="2800" spc="100"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particularly</a:t>
            </a:r>
            <a:r>
              <a:rPr sz="2800" spc="7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90" dirty="0">
                <a:solidFill>
                  <a:schemeClr val="bg1">
                    <a:lumMod val="50000"/>
                  </a:schemeClr>
                </a:solidFill>
                <a:latin typeface="Monserrat"/>
                <a:cs typeface="Century Gothic"/>
              </a:rPr>
              <a:t> </a:t>
            </a:r>
            <a:r>
              <a:rPr sz="2800" spc="95" dirty="0">
                <a:solidFill>
                  <a:schemeClr val="bg1">
                    <a:lumMod val="50000"/>
                  </a:schemeClr>
                </a:solidFill>
                <a:latin typeface="Monserrat"/>
                <a:cs typeface="Century Gothic"/>
              </a:rPr>
              <a:t>senior</a:t>
            </a:r>
            <a:r>
              <a:rPr sz="2800" spc="10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roles.</a:t>
            </a:r>
            <a:endParaRPr sz="2800" dirty="0">
              <a:solidFill>
                <a:schemeClr val="bg1">
                  <a:lumMod val="50000"/>
                </a:schemeClr>
              </a:solidFill>
              <a:latin typeface="Monserrat"/>
              <a:cs typeface="Century Gothic"/>
            </a:endParaRPr>
          </a:p>
          <a:p>
            <a:pPr marL="12065" marR="5080" algn="ctr">
              <a:lnSpc>
                <a:spcPct val="100000"/>
              </a:lnSpc>
              <a:spcBef>
                <a:spcPts val="1920"/>
              </a:spcBef>
            </a:pPr>
            <a:r>
              <a:rPr sz="2800" spc="280" dirty="0">
                <a:solidFill>
                  <a:schemeClr val="bg1">
                    <a:lumMod val="50000"/>
                  </a:schemeClr>
                </a:solidFill>
                <a:latin typeface="Monserrat"/>
                <a:cs typeface="Century Gothic"/>
              </a:rPr>
              <a:t>WUN</a:t>
            </a:r>
            <a:r>
              <a:rPr sz="2800" spc="-1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was</a:t>
            </a:r>
            <a:r>
              <a:rPr sz="2800" spc="-1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started</a:t>
            </a:r>
            <a:r>
              <a:rPr sz="2800" spc="-2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2018</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when</a:t>
            </a:r>
            <a:r>
              <a:rPr sz="2800" spc="-5"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group</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of</a:t>
            </a:r>
            <a:r>
              <a:rPr sz="2800" spc="-1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likeminded</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women,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working </a:t>
            </a:r>
            <a:r>
              <a:rPr sz="2800" spc="155" dirty="0">
                <a:solidFill>
                  <a:schemeClr val="bg1">
                    <a:lumMod val="50000"/>
                  </a:schemeClr>
                </a:solidFill>
                <a:latin typeface="Monserrat"/>
                <a:cs typeface="Century Gothic"/>
              </a:rPr>
              <a:t>in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utilities,</a:t>
            </a:r>
            <a:r>
              <a:rPr sz="2800" spc="-10" dirty="0">
                <a:solidFill>
                  <a:schemeClr val="bg1">
                    <a:lumMod val="50000"/>
                  </a:schemeClr>
                </a:solidFill>
                <a:latin typeface="Monserrat"/>
                <a:cs typeface="Century Gothic"/>
              </a:rPr>
              <a:t> </a:t>
            </a:r>
            <a:r>
              <a:rPr sz="2800" spc="70" dirty="0">
                <a:solidFill>
                  <a:schemeClr val="bg1">
                    <a:lumMod val="50000"/>
                  </a:schemeClr>
                </a:solidFill>
                <a:latin typeface="Monserrat"/>
                <a:cs typeface="Century Gothic"/>
              </a:rPr>
              <a:t>united</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around</a:t>
            </a:r>
            <a:r>
              <a:rPr sz="2800" spc="-10"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3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common</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cause.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The</a:t>
            </a:r>
            <a:r>
              <a:rPr sz="2800" spc="-15"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founders</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10"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not</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only </a:t>
            </a:r>
            <a:r>
              <a:rPr sz="2800" dirty="0">
                <a:solidFill>
                  <a:schemeClr val="bg1">
                    <a:lumMod val="50000"/>
                  </a:schemeClr>
                </a:solidFill>
                <a:latin typeface="Monserrat"/>
                <a:cs typeface="Century Gothic"/>
              </a:rPr>
              <a:t>passionate</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about</a:t>
            </a:r>
            <a:r>
              <a:rPr sz="2800" spc="3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the </a:t>
            </a:r>
            <a:r>
              <a:rPr sz="2800" spc="135" dirty="0">
                <a:solidFill>
                  <a:schemeClr val="bg1">
                    <a:lumMod val="50000"/>
                  </a:schemeClr>
                </a:solidFill>
                <a:latin typeface="Monserrat"/>
                <a:cs typeface="Century Gothic"/>
              </a:rPr>
              <a:t>industry</a:t>
            </a:r>
            <a:r>
              <a:rPr sz="2800" spc="4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they</a:t>
            </a:r>
            <a:r>
              <a:rPr sz="2800" spc="4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worked</a:t>
            </a:r>
            <a:r>
              <a:rPr sz="2800" spc="3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in,</a:t>
            </a:r>
            <a:r>
              <a:rPr sz="2800" spc="60" dirty="0">
                <a:solidFill>
                  <a:schemeClr val="bg1">
                    <a:lumMod val="50000"/>
                  </a:schemeClr>
                </a:solidFill>
                <a:latin typeface="Monserrat"/>
                <a:cs typeface="Century Gothic"/>
              </a:rPr>
              <a:t> </a:t>
            </a:r>
            <a:r>
              <a:rPr sz="2800" spc="90" dirty="0">
                <a:solidFill>
                  <a:schemeClr val="bg1">
                    <a:lumMod val="50000"/>
                  </a:schemeClr>
                </a:solidFill>
                <a:latin typeface="Monserrat"/>
                <a:cs typeface="Century Gothic"/>
              </a:rPr>
              <a:t>but</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also</a:t>
            </a:r>
            <a:r>
              <a:rPr sz="2800" spc="4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passionate</a:t>
            </a:r>
            <a:r>
              <a:rPr sz="2800" spc="3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about </a:t>
            </a:r>
            <a:r>
              <a:rPr sz="2800" spc="65" dirty="0">
                <a:solidFill>
                  <a:schemeClr val="bg1">
                    <a:lumMod val="50000"/>
                  </a:schemeClr>
                </a:solidFill>
                <a:latin typeface="Monserrat"/>
                <a:cs typeface="Century Gothic"/>
              </a:rPr>
              <a:t>the</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contribution</a:t>
            </a:r>
            <a:r>
              <a:rPr sz="2800" spc="15"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women</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20"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making</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and</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could continue</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to</a:t>
            </a:r>
            <a:r>
              <a:rPr sz="2800" spc="1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make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in </a:t>
            </a:r>
            <a:r>
              <a:rPr sz="2800" spc="60" dirty="0">
                <a:solidFill>
                  <a:schemeClr val="bg1">
                    <a:lumMod val="50000"/>
                  </a:schemeClr>
                </a:solidFill>
                <a:latin typeface="Monserrat"/>
                <a:cs typeface="Century Gothic"/>
              </a:rPr>
              <a:t>the</a:t>
            </a:r>
            <a:r>
              <a:rPr sz="2800" spc="-30"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future.</a:t>
            </a:r>
            <a:r>
              <a:rPr sz="2800" spc="-55" dirty="0">
                <a:solidFill>
                  <a:schemeClr val="bg1">
                    <a:lumMod val="50000"/>
                  </a:schemeClr>
                </a:solidFill>
                <a:latin typeface="Monserrat"/>
                <a:cs typeface="Century Gothic"/>
              </a:rPr>
              <a:t> </a:t>
            </a:r>
            <a:r>
              <a:rPr sz="2800" spc="114" dirty="0">
                <a:solidFill>
                  <a:schemeClr val="bg1">
                    <a:lumMod val="50000"/>
                  </a:schemeClr>
                </a:solidFill>
                <a:latin typeface="Monserrat"/>
                <a:cs typeface="Century Gothic"/>
              </a:rPr>
              <a:t>We</a:t>
            </a:r>
            <a:r>
              <a:rPr sz="2800" spc="-4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now</a:t>
            </a:r>
            <a:r>
              <a:rPr sz="2800" spc="-4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have</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over</a:t>
            </a:r>
            <a:r>
              <a:rPr sz="2800" spc="-30" dirty="0">
                <a:solidFill>
                  <a:schemeClr val="bg1">
                    <a:lumMod val="50000"/>
                  </a:schemeClr>
                </a:solidFill>
                <a:latin typeface="Monserrat"/>
                <a:cs typeface="Century Gothic"/>
              </a:rPr>
              <a:t> </a:t>
            </a:r>
            <a:r>
              <a:rPr lang="de-AT" sz="2800" spc="-30" dirty="0">
                <a:solidFill>
                  <a:schemeClr val="bg1">
                    <a:lumMod val="50000"/>
                  </a:schemeClr>
                </a:solidFill>
                <a:latin typeface="Monserrat"/>
                <a:cs typeface="Century Gothic"/>
              </a:rPr>
              <a:t>7900</a:t>
            </a:r>
            <a:r>
              <a:rPr sz="2800" spc="-2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members</a:t>
            </a:r>
            <a:r>
              <a:rPr sz="2800" spc="-40" dirty="0">
                <a:solidFill>
                  <a:schemeClr val="bg1">
                    <a:lumMod val="50000"/>
                  </a:schemeClr>
                </a:solidFill>
                <a:latin typeface="Monserrat"/>
                <a:cs typeface="Century Gothic"/>
              </a:rPr>
              <a:t> </a:t>
            </a:r>
            <a:r>
              <a:rPr sz="2800" spc="-225" dirty="0">
                <a:solidFill>
                  <a:schemeClr val="bg1">
                    <a:lumMod val="50000"/>
                  </a:schemeClr>
                </a:solidFill>
                <a:latin typeface="Monserrat"/>
                <a:cs typeface="Century Gothic"/>
              </a:rPr>
              <a:t>&amp;</a:t>
            </a:r>
            <a:r>
              <a:rPr sz="2800" spc="-40" dirty="0">
                <a:solidFill>
                  <a:schemeClr val="bg1">
                    <a:lumMod val="50000"/>
                  </a:schemeClr>
                </a:solidFill>
                <a:latin typeface="Monserrat"/>
                <a:cs typeface="Century Gothic"/>
              </a:rPr>
              <a:t> </a:t>
            </a:r>
            <a:r>
              <a:rPr lang="de-AT" sz="2800" spc="-40" dirty="0">
                <a:solidFill>
                  <a:schemeClr val="bg1">
                    <a:lumMod val="50000"/>
                  </a:schemeClr>
                </a:solidFill>
                <a:latin typeface="Monserrat"/>
                <a:cs typeface="Century Gothic"/>
              </a:rPr>
              <a:t>60</a:t>
            </a:r>
            <a:r>
              <a:rPr sz="2800" spc="-40"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plus</a:t>
            </a:r>
            <a:r>
              <a:rPr sz="2800" spc="-50" dirty="0">
                <a:solidFill>
                  <a:schemeClr val="bg1">
                    <a:lumMod val="50000"/>
                  </a:schemeClr>
                </a:solidFill>
                <a:latin typeface="Monserrat"/>
                <a:cs typeface="Century Gothic"/>
              </a:rPr>
              <a:t> </a:t>
            </a:r>
            <a:r>
              <a:rPr sz="2800" spc="45" dirty="0">
                <a:solidFill>
                  <a:schemeClr val="bg1">
                    <a:lumMod val="50000"/>
                  </a:schemeClr>
                </a:solidFill>
                <a:latin typeface="Monserrat"/>
                <a:cs typeface="Century Gothic"/>
              </a:rPr>
              <a:t>partners.</a:t>
            </a:r>
            <a:endParaRPr sz="28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720989" y="5087595"/>
            <a:ext cx="1772285" cy="873957"/>
          </a:xfrm>
          <a:prstGeom prst="rect">
            <a:avLst/>
          </a:prstGeom>
        </p:spPr>
        <p:txBody>
          <a:bodyPr vert="horz" wrap="square" lIns="0" tIns="12065" rIns="0" bIns="0" rtlCol="0">
            <a:spAutoFit/>
          </a:bodyPr>
          <a:lstStyle/>
          <a:p>
            <a:pPr algn="ctr">
              <a:lnSpc>
                <a:spcPct val="100000"/>
              </a:lnSpc>
              <a:spcBef>
                <a:spcPts val="95"/>
              </a:spcBef>
            </a:pPr>
            <a:r>
              <a:rPr lang="de-AT" sz="2800" b="1" spc="330" dirty="0">
                <a:solidFill>
                  <a:srgbClr val="FFFFFF"/>
                </a:solidFill>
                <a:latin typeface="Calibri"/>
                <a:cs typeface="Calibri"/>
              </a:rPr>
              <a:t>7900</a:t>
            </a:r>
            <a:r>
              <a:rPr sz="2800" b="1" spc="330" dirty="0">
                <a:solidFill>
                  <a:srgbClr val="FFFFFF"/>
                </a:solidFill>
                <a:latin typeface="Calibri"/>
                <a:cs typeface="Calibri"/>
              </a:rPr>
              <a:t>+</a:t>
            </a:r>
            <a:endParaRPr sz="2800" dirty="0">
              <a:latin typeface="Calibri"/>
              <a:cs typeface="Calibri"/>
            </a:endParaRPr>
          </a:p>
          <a:p>
            <a:pPr algn="ctr">
              <a:lnSpc>
                <a:spcPct val="100000"/>
              </a:lnSpc>
            </a:pPr>
            <a:r>
              <a:rPr sz="2800" b="1" spc="355" dirty="0">
                <a:solidFill>
                  <a:srgbClr val="FFFFFF"/>
                </a:solidFill>
                <a:latin typeface="Calibri"/>
                <a:cs typeface="Calibri"/>
              </a:rPr>
              <a:t>Members</a:t>
            </a:r>
            <a:endParaRPr sz="2800" dirty="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dirty="0">
                <a:solidFill>
                  <a:srgbClr val="FFFFFF"/>
                </a:solidFill>
                <a:latin typeface="Calibri"/>
                <a:cs typeface="Calibri"/>
              </a:rPr>
              <a:t>Regular </a:t>
            </a:r>
            <a:r>
              <a:rPr sz="2800" b="1" spc="370" dirty="0">
                <a:solidFill>
                  <a:srgbClr val="FFFFFF"/>
                </a:solidFill>
                <a:latin typeface="Calibri"/>
                <a:cs typeface="Calibri"/>
              </a:rPr>
              <a:t>Events</a:t>
            </a:r>
            <a:r>
              <a:rPr sz="2800" b="1" spc="165" dirty="0">
                <a:solidFill>
                  <a:srgbClr val="FFFFFF"/>
                </a:solidFill>
                <a:latin typeface="Calibri"/>
                <a:cs typeface="Calibri"/>
              </a:rPr>
              <a:t> </a:t>
            </a:r>
            <a:r>
              <a:rPr sz="2800" b="1" spc="5" dirty="0">
                <a:solidFill>
                  <a:srgbClr val="FFFFFF"/>
                </a:solidFill>
                <a:latin typeface="Calibri"/>
                <a:cs typeface="Calibri"/>
              </a:rPr>
              <a:t>&amp; </a:t>
            </a:r>
            <a:r>
              <a:rPr sz="2800" b="1" spc="350" dirty="0">
                <a:solidFill>
                  <a:srgbClr val="FFFFFF"/>
                </a:solidFill>
                <a:latin typeface="Calibri"/>
                <a:cs typeface="Calibri"/>
              </a:rPr>
              <a:t>Content</a:t>
            </a:r>
            <a:endParaRPr sz="2800" dirty="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dirty="0">
                <a:solidFill>
                  <a:srgbClr val="FFFFFF"/>
                </a:solidFill>
                <a:latin typeface="Calibri"/>
                <a:cs typeface="Calibri"/>
              </a:rPr>
              <a:t>Mentoring </a:t>
            </a:r>
            <a:r>
              <a:rPr sz="2800" b="1" spc="415" dirty="0">
                <a:solidFill>
                  <a:srgbClr val="FFFFFF"/>
                </a:solidFill>
                <a:latin typeface="Calibri"/>
                <a:cs typeface="Calibri"/>
              </a:rPr>
              <a:t>Programme </a:t>
            </a:r>
            <a:r>
              <a:rPr sz="2800" b="1" spc="55" dirty="0">
                <a:solidFill>
                  <a:srgbClr val="FFFFFF"/>
                </a:solidFill>
                <a:latin typeface="Calibri"/>
                <a:cs typeface="Calibri"/>
              </a:rPr>
              <a:t>&amp;</a:t>
            </a:r>
            <a:r>
              <a:rPr sz="2800" b="1" spc="155" dirty="0">
                <a:solidFill>
                  <a:srgbClr val="FFFFFF"/>
                </a:solidFill>
                <a:latin typeface="Calibri"/>
                <a:cs typeface="Calibri"/>
              </a:rPr>
              <a:t> </a:t>
            </a:r>
            <a:r>
              <a:rPr sz="2800" b="1" spc="345" dirty="0">
                <a:solidFill>
                  <a:srgbClr val="FFFFFF"/>
                </a:solidFill>
                <a:latin typeface="Calibri"/>
                <a:cs typeface="Calibri"/>
              </a:rPr>
              <a:t>Network</a:t>
            </a:r>
            <a:endParaRPr sz="2800" dirty="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825228" y="5112621"/>
            <a:ext cx="1623060" cy="878840"/>
          </a:xfrm>
          <a:prstGeom prst="rect">
            <a:avLst/>
          </a:prstGeom>
        </p:spPr>
        <p:txBody>
          <a:bodyPr vert="horz" wrap="square" lIns="0" tIns="12065" rIns="0" bIns="0" rtlCol="0">
            <a:spAutoFit/>
          </a:bodyPr>
          <a:lstStyle/>
          <a:p>
            <a:pPr algn="ctr">
              <a:lnSpc>
                <a:spcPct val="100000"/>
              </a:lnSpc>
              <a:spcBef>
                <a:spcPts val="95"/>
              </a:spcBef>
            </a:pPr>
            <a:r>
              <a:rPr lang="de-AT" sz="2800" b="1" spc="225" dirty="0">
                <a:solidFill>
                  <a:srgbClr val="FFFFFF"/>
                </a:solidFill>
                <a:latin typeface="Calibri"/>
                <a:cs typeface="Calibri"/>
              </a:rPr>
              <a:t>60</a:t>
            </a:r>
            <a:r>
              <a:rPr sz="2800" b="1" spc="160" dirty="0">
                <a:solidFill>
                  <a:srgbClr val="FFFFFF"/>
                </a:solidFill>
                <a:latin typeface="Calibri"/>
                <a:cs typeface="Calibri"/>
              </a:rPr>
              <a:t> </a:t>
            </a:r>
            <a:r>
              <a:rPr sz="2800" b="1" spc="225" dirty="0">
                <a:solidFill>
                  <a:srgbClr val="FFFFFF"/>
                </a:solidFill>
                <a:latin typeface="Calibri"/>
                <a:cs typeface="Calibri"/>
              </a:rPr>
              <a:t>+</a:t>
            </a:r>
            <a:endParaRPr sz="2800" dirty="0">
              <a:latin typeface="Calibri"/>
              <a:cs typeface="Calibri"/>
            </a:endParaRPr>
          </a:p>
          <a:p>
            <a:pPr algn="ctr">
              <a:lnSpc>
                <a:spcPct val="100000"/>
              </a:lnSpc>
            </a:pPr>
            <a:r>
              <a:rPr sz="2800" b="1" spc="320" dirty="0">
                <a:solidFill>
                  <a:srgbClr val="FFFFFF"/>
                </a:solidFill>
                <a:latin typeface="Calibri"/>
                <a:cs typeface="Calibri"/>
              </a:rPr>
              <a:t>Partners</a:t>
            </a:r>
            <a:endParaRPr sz="28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7262" y="3554003"/>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5063205" y="2829016"/>
            <a:ext cx="1939305" cy="674149"/>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1444" b="15151"/>
          <a:stretch/>
        </p:blipFill>
        <p:spPr bwMode="auto">
          <a:xfrm>
            <a:off x="7452290" y="3986905"/>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104" t="18681" r="4673" b="21327"/>
          <a:stretch/>
        </p:blipFill>
        <p:spPr>
          <a:xfrm>
            <a:off x="3450196" y="350800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5644" t="8734" r="5293" b="10534"/>
          <a:stretch/>
        </p:blipFill>
        <p:spPr>
          <a:xfrm>
            <a:off x="7967949" y="2127747"/>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6957" b="18068"/>
          <a:stretch/>
        </p:blipFill>
        <p:spPr bwMode="auto">
          <a:xfrm>
            <a:off x="5806307" y="1616486"/>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1"/>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939323" y="3147636"/>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439521" y="4557450"/>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76096" y="2997661"/>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7910" y="3953078"/>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65505" y="4703240"/>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461934" y="532926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656073" y="5582001"/>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45186" y="3010814"/>
            <a:ext cx="836371" cy="836371"/>
          </a:xfrm>
          <a:prstGeom prst="rect">
            <a:avLst/>
          </a:prstGeom>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834433" y="851668"/>
            <a:ext cx="1530178" cy="80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387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40278A8A-7018-4334-42AD-C3DD7FA5A761}"/>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9F628D2-05A9-431D-18AB-ED89E89A8810}"/>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827F5AEF-45AF-0DC3-AD6D-839B0C2E879D}"/>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76483700-1172-B4E9-7EEE-A340B89B3A0C}"/>
              </a:ext>
            </a:extLst>
          </p:cNvPr>
          <p:cNvSpPr txBox="1"/>
          <p:nvPr/>
        </p:nvSpPr>
        <p:spPr>
          <a:xfrm>
            <a:off x="3072811" y="348482"/>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69AA58A2-8FAE-135E-9418-6B5A6EA40A1D}"/>
              </a:ext>
            </a:extLst>
          </p:cNvPr>
          <p:cNvSpPr txBox="1"/>
          <p:nvPr/>
        </p:nvSpPr>
        <p:spPr>
          <a:xfrm>
            <a:off x="457200" y="1660913"/>
            <a:ext cx="11833654" cy="49688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R="0" lvl="0" defTabSz="914400" eaLnBrk="1" fontAlgn="auto" latinLnBrk="0" hangingPunct="1">
              <a:lnSpc>
                <a:spcPct val="100000"/>
              </a:lnSpc>
              <a:spcBef>
                <a:spcPts val="0"/>
              </a:spcBef>
              <a:spcAft>
                <a:spcPts val="0"/>
              </a:spcAft>
              <a:buClrTx/>
              <a:buSzTx/>
              <a:tabLst/>
              <a:defRPr/>
            </a:pPr>
            <a:endPar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January 2025 12.00 – 1.30pm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(Fully booked)</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February 2025 12.30  – 2.00pm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indent="-342900" defTabSz="914400">
              <a:buFont typeface="Arial" panose="020B0604020202020204" pitchFamily="34" charset="0"/>
              <a:buChar char="•"/>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18</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Feb 2025 5:30 -8:30 pm  </a:t>
            </a:r>
            <a:r>
              <a:rPr kumimoji="0" lang="en-GB" sz="22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2050 Net Zero How we get there: Water – Birmingham </a:t>
            </a:r>
            <a:endParaRPr kumimoji="0" lang="en-GB" sz="220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14</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March 2025 11.30 – 1.00pm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6</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May 2025 11.00 – 12.30pm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27</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June 2025 Lunchtime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Women in Utilities Awards 2025-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dirty="0">
                <a:solidFill>
                  <a:schemeClr val="bg1">
                    <a:lumMod val="50000"/>
                  </a:schemeClr>
                </a:solidFill>
                <a:effectLst/>
                <a:latin typeface="Open Sans" panose="020B0606030504020204" pitchFamily="34" charset="0"/>
              </a:rPr>
              <a:t>Call for entries January 2025</a:t>
            </a:r>
            <a:endParaRPr kumimoji="0" lang="en-GB" sz="20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914400">
              <a:defRPr/>
            </a:pP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Further events for 2025 will be announced shortly.</a:t>
            </a:r>
          </a:p>
          <a:p>
            <a:pPr>
              <a:lnSpc>
                <a:spcPct val="107000"/>
              </a:lnSpc>
              <a:spcAft>
                <a:spcPts val="800"/>
              </a:spcAft>
            </a:pPr>
            <a:endParaRPr kumimoji="0" lang="en-US" sz="2400" b="0" i="0" u="none" strike="noStrike" kern="1200" cap="none" spc="0" normalizeH="0" baseline="0" noProof="0" dirty="0">
              <a:ln>
                <a:noFill/>
              </a:ln>
              <a:solidFill>
                <a:schemeClr val="bg1">
                  <a:lumMod val="50000"/>
                </a:schemeClr>
              </a:solidFill>
              <a:effectLst/>
              <a:uLnTx/>
              <a:uFillTx/>
              <a:latin typeface="Monserrat"/>
              <a:ea typeface="+mn-ea"/>
              <a:cs typeface="+mn-cs"/>
            </a:endParaRPr>
          </a:p>
          <a:p>
            <a:pPr algn="r">
              <a:lnSpc>
                <a:spcPct val="107000"/>
              </a:lnSpc>
              <a:spcAft>
                <a:spcPts val="800"/>
              </a:spcAft>
            </a:pPr>
            <a:r>
              <a:rPr kumimoji="0" lang="en-US" sz="2400" b="0" i="0" u="none" strike="noStrike" kern="1200" cap="none" spc="0" normalizeH="0" baseline="0" noProof="0" dirty="0">
                <a:ln>
                  <a:noFill/>
                </a:ln>
                <a:solidFill>
                  <a:schemeClr val="bg1">
                    <a:lumMod val="50000"/>
                  </a:schemeClr>
                </a:solidFill>
                <a:effectLst/>
                <a:uLnTx/>
                <a:uFillTx/>
                <a:latin typeface="Monserrat"/>
                <a:ea typeface="+mn-ea"/>
                <a:cs typeface="+mn-cs"/>
              </a:rPr>
              <a:t>Free tickets available - visit our Events page! </a:t>
            </a:r>
          </a:p>
        </p:txBody>
      </p:sp>
      <p:pic>
        <p:nvPicPr>
          <p:cNvPr id="4" name="object 8">
            <a:extLst>
              <a:ext uri="{FF2B5EF4-FFF2-40B4-BE49-F238E27FC236}">
                <a16:creationId xmlns:a16="http://schemas.microsoft.com/office/drawing/2014/main" id="{0271035E-C610-744D-58BA-2B4DEEEC7968}"/>
              </a:ext>
            </a:extLst>
          </p:cNvPr>
          <p:cNvPicPr/>
          <p:nvPr/>
        </p:nvPicPr>
        <p:blipFill>
          <a:blip r:embed="rId4" cstate="print"/>
          <a:stretch>
            <a:fillRect/>
          </a:stretch>
        </p:blipFill>
        <p:spPr>
          <a:xfrm>
            <a:off x="0" y="0"/>
            <a:ext cx="2863595" cy="1517903"/>
          </a:xfrm>
          <a:prstGeom prst="rect">
            <a:avLst/>
          </a:prstGeom>
        </p:spPr>
      </p:pic>
    </p:spTree>
    <p:extLst>
      <p:ext uri="{BB962C8B-B14F-4D97-AF65-F5344CB8AC3E}">
        <p14:creationId xmlns:p14="http://schemas.microsoft.com/office/powerpoint/2010/main" val="3839020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151025" y="0"/>
            <a:ext cx="11850623" cy="5750026"/>
            <a:chOff x="124968" y="0"/>
            <a:chExt cx="11850623" cy="575002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124968" y="0"/>
              <a:ext cx="1789176" cy="1255776"/>
            </a:xfrm>
            <a:prstGeom prst="rect">
              <a:avLst/>
            </a:prstGeom>
          </p:spPr>
        </p:pic>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55" normalizeH="0" baseline="0" noProof="0" dirty="0">
                <a:ln>
                  <a:noFill/>
                </a:ln>
                <a:solidFill>
                  <a:srgbClr val="FFFFFF"/>
                </a:solidFill>
                <a:effectLst/>
                <a:uLnTx/>
                <a:uFillTx/>
                <a:latin typeface="Century Gothic"/>
                <a:cs typeface="Century Gothic"/>
              </a:rPr>
              <a:t> </a:t>
            </a:r>
            <a:r>
              <a:rPr kumimoji="0" sz="1800" b="0" i="0" u="none" strike="noStrike" kern="0" cap="none" spc="-65" normalizeH="0" baseline="0" noProof="0" dirty="0">
                <a:ln>
                  <a:noFill/>
                </a:ln>
                <a:solidFill>
                  <a:srgbClr val="FFFFFF"/>
                </a:solidFill>
                <a:effectLst/>
                <a:uLnTx/>
                <a:uFillTx/>
                <a:latin typeface="Century Gothic"/>
                <a:cs typeface="Century Gothic"/>
              </a:rPr>
              <a:t>can</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follow</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75" normalizeH="0" baseline="0" noProof="0" dirty="0">
                <a:ln>
                  <a:noFill/>
                </a:ln>
                <a:solidFill>
                  <a:srgbClr val="FFFFFF"/>
                </a:solidFill>
                <a:effectLst/>
                <a:uLnTx/>
                <a:uFillTx/>
                <a:latin typeface="Century Gothic"/>
                <a:cs typeface="Century Gothic"/>
              </a:rPr>
              <a:t>our</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10" normalizeH="0" baseline="0" noProof="0" dirty="0">
                <a:ln>
                  <a:noFill/>
                </a:ln>
                <a:solidFill>
                  <a:srgbClr val="FFFFFF"/>
                </a:solidFill>
                <a:effectLst/>
                <a:uLnTx/>
                <a:uFillTx/>
                <a:latin typeface="Century Gothic"/>
                <a:cs typeface="Century Gothic"/>
              </a:rPr>
              <a:t>podcast</a:t>
            </a:r>
            <a:r>
              <a:rPr kumimoji="0" sz="1800" b="0" i="0" u="none" strike="noStrike" kern="0" cap="none" spc="6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on</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Apple</a:t>
            </a:r>
            <a:r>
              <a:rPr kumimoji="0" sz="1800" b="0" i="0" u="none" strike="noStrike" kern="0" cap="none" spc="8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Spotify,</a:t>
            </a:r>
            <a:r>
              <a:rPr kumimoji="0" sz="1800" b="0" i="0" u="none" strike="noStrike" kern="0" cap="none" spc="8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Amazon</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60" normalizeH="0" baseline="0" noProof="0" dirty="0">
                <a:ln>
                  <a:noFill/>
                </a:ln>
                <a:solidFill>
                  <a:srgbClr val="FFFFFF"/>
                </a:solidFill>
                <a:effectLst/>
                <a:uLnTx/>
                <a:uFillTx/>
                <a:latin typeface="Century Gothic"/>
                <a:cs typeface="Century Gothic"/>
              </a:rPr>
              <a:t>Music</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25" normalizeH="0" baseline="0" noProof="0" dirty="0">
                <a:ln>
                  <a:noFill/>
                </a:ln>
                <a:solidFill>
                  <a:srgbClr val="FFFFFF"/>
                </a:solidFill>
                <a:effectLst/>
                <a:uLnTx/>
                <a:uFillTx/>
                <a:latin typeface="Century Gothic"/>
                <a:cs typeface="Century Gothic"/>
              </a:rPr>
              <a:t>and </a:t>
            </a:r>
            <a:r>
              <a:rPr kumimoji="0" sz="1800" b="0" i="0" u="none" strike="noStrike" kern="0" cap="none" spc="0" normalizeH="0" baseline="0" noProof="0" dirty="0">
                <a:ln>
                  <a:noFill/>
                </a:ln>
                <a:solidFill>
                  <a:srgbClr val="FFFFFF"/>
                </a:solidFill>
                <a:effectLst/>
                <a:uLnTx/>
                <a:uFillTx/>
                <a:latin typeface="Century Gothic"/>
                <a:cs typeface="Century Gothic"/>
              </a:rPr>
              <a:t>wherever</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else</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get</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your</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search</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cs typeface="Century Gothic"/>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rgbClr val="FFFFFF"/>
                </a:solidFill>
                <a:effectLst/>
                <a:uLnTx/>
                <a:uFillTx/>
                <a:latin typeface="Century Gothic"/>
                <a:cs typeface="Century Gothic"/>
              </a:rPr>
              <a:t>Or</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1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click</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through</a:t>
            </a:r>
            <a:r>
              <a:rPr kumimoji="0" sz="1800" b="0" i="0" u="none" strike="noStrike" kern="0" cap="none" spc="-15"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from</a:t>
            </a:r>
            <a:r>
              <a:rPr kumimoji="0" sz="1800" b="0" i="0" u="none" strike="noStrike" kern="0" cap="none" spc="20" normalizeH="0" baseline="0" noProof="0" dirty="0">
                <a:ln>
                  <a:noFill/>
                </a:ln>
                <a:solidFill>
                  <a:srgbClr val="FFFFFF"/>
                </a:solidFill>
                <a:effectLst/>
                <a:uLnTx/>
                <a:uFillTx/>
                <a:latin typeface="Century Gothic"/>
                <a:cs typeface="Century Gothic"/>
              </a:rPr>
              <a:t> </a:t>
            </a:r>
            <a:r>
              <a:rPr kumimoji="0" sz="1800" b="0" i="0" u="none" strike="noStrike" kern="0" cap="none" spc="50" normalizeH="0" baseline="0" noProof="0" dirty="0">
                <a:ln>
                  <a:noFill/>
                </a:ln>
                <a:solidFill>
                  <a:srgbClr val="FFFFFF"/>
                </a:solidFill>
                <a:effectLst/>
                <a:uLnTx/>
                <a:uFillTx/>
                <a:latin typeface="Century Gothic"/>
                <a:cs typeface="Century Gothic"/>
              </a:rPr>
              <a:t>the</a:t>
            </a:r>
            <a:r>
              <a:rPr kumimoji="0" sz="1800" b="0" i="0" u="none" strike="noStrike" kern="0" cap="none" spc="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website:</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1" i="0" u="heavy" strike="noStrike" kern="0" cap="none" spc="180" normalizeH="0" baseline="0" noProof="0" dirty="0">
                <a:ln>
                  <a:noFill/>
                </a:ln>
                <a:solidFill>
                  <a:srgbClr val="FFFFFF"/>
                </a:solidFill>
                <a:effectLst/>
                <a:uLnTx/>
                <a:uFill>
                  <a:solidFill>
                    <a:srgbClr val="FFFFFF"/>
                  </a:solidFill>
                </a:uFill>
                <a:latin typeface="Calibri"/>
                <a:cs typeface="Calibri"/>
                <a:hlinkClick r:id="rId6"/>
              </a:rPr>
              <a:t>https://thewun.co.uk/news-blogs/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dirty="0">
                <a:latin typeface="Monserrat"/>
              </a:rPr>
              <a:t>WUN</a:t>
            </a:r>
            <a:r>
              <a:rPr lang="en-GB" sz="4000" spc="254" dirty="0">
                <a:latin typeface="Monserrat"/>
              </a:rPr>
              <a:t> </a:t>
            </a:r>
            <a:r>
              <a:rPr lang="en-GB" sz="4000" spc="535" dirty="0">
                <a:latin typeface="Monserrat"/>
              </a:rPr>
              <a:t>Podcasts</a:t>
            </a:r>
            <a:endParaRPr sz="4000" dirty="0">
              <a:latin typeface="Monserrat"/>
            </a:endParaRPr>
          </a:p>
          <a:p>
            <a:pPr marL="12700" marR="5080" algn="ctr">
              <a:lnSpc>
                <a:spcPct val="100000"/>
              </a:lnSpc>
              <a:spcBef>
                <a:spcPts val="484"/>
              </a:spcBef>
            </a:pPr>
            <a:r>
              <a:rPr sz="2400" b="0" spc="145" dirty="0">
                <a:latin typeface="Century Gothic"/>
                <a:cs typeface="Century Gothic"/>
              </a:rPr>
              <a:t>Listen</a:t>
            </a:r>
            <a:r>
              <a:rPr sz="2400" b="0" spc="-20" dirty="0">
                <a:latin typeface="Century Gothic"/>
                <a:cs typeface="Century Gothic"/>
              </a:rPr>
              <a:t> </a:t>
            </a:r>
            <a:r>
              <a:rPr sz="2400" b="0" dirty="0">
                <a:latin typeface="Century Gothic"/>
                <a:cs typeface="Century Gothic"/>
              </a:rPr>
              <a:t>to</a:t>
            </a:r>
            <a:r>
              <a:rPr sz="2400" b="0" spc="-15" dirty="0">
                <a:latin typeface="Century Gothic"/>
                <a:cs typeface="Century Gothic"/>
              </a:rPr>
              <a:t> </a:t>
            </a:r>
            <a:r>
              <a:rPr sz="2400" b="0" spc="95" dirty="0">
                <a:latin typeface="Century Gothic"/>
                <a:cs typeface="Century Gothic"/>
              </a:rPr>
              <a:t>our</a:t>
            </a:r>
            <a:r>
              <a:rPr sz="2400" b="0" spc="-25" dirty="0">
                <a:latin typeface="Century Gothic"/>
                <a:cs typeface="Century Gothic"/>
              </a:rPr>
              <a:t> </a:t>
            </a:r>
            <a:r>
              <a:rPr sz="2400" b="0" spc="60" dirty="0">
                <a:latin typeface="Century Gothic"/>
                <a:cs typeface="Century Gothic"/>
              </a:rPr>
              <a:t>latest</a:t>
            </a:r>
            <a:r>
              <a:rPr sz="2400" b="0" spc="5" dirty="0">
                <a:latin typeface="Century Gothic"/>
                <a:cs typeface="Century Gothic"/>
              </a:rPr>
              <a:t> </a:t>
            </a:r>
            <a:r>
              <a:rPr sz="2400" b="0" spc="-10" dirty="0">
                <a:latin typeface="Century Gothic"/>
                <a:cs typeface="Century Gothic"/>
              </a:rPr>
              <a:t>podcasts </a:t>
            </a:r>
            <a:r>
              <a:rPr sz="2400" b="0" dirty="0">
                <a:latin typeface="Century Gothic"/>
                <a:cs typeface="Century Gothic"/>
              </a:rPr>
              <a:t>More </a:t>
            </a:r>
            <a:r>
              <a:rPr sz="2400" b="0" spc="55" dirty="0">
                <a:latin typeface="Century Gothic"/>
                <a:cs typeface="Century Gothic"/>
              </a:rPr>
              <a:t>coming</a:t>
            </a:r>
            <a:r>
              <a:rPr sz="2400" b="0" spc="-5" dirty="0">
                <a:latin typeface="Century Gothic"/>
                <a:cs typeface="Century Gothic"/>
              </a:rPr>
              <a:t> </a:t>
            </a:r>
            <a:r>
              <a:rPr sz="2400" b="0" spc="55" dirty="0">
                <a:latin typeface="Century Gothic"/>
                <a:cs typeface="Century Gothic"/>
              </a:rPr>
              <a:t>soon</a:t>
            </a:r>
            <a:r>
              <a:rPr sz="2400" b="0" spc="-10" dirty="0">
                <a:latin typeface="Century Gothic"/>
                <a:cs typeface="Century Gothic"/>
              </a:rPr>
              <a:t> </a:t>
            </a:r>
            <a:r>
              <a:rPr sz="2400" b="0" spc="-50" dirty="0">
                <a:latin typeface="Century Gothic"/>
                <a:cs typeface="Century Gothic"/>
              </a:rPr>
              <a:t>!</a:t>
            </a:r>
            <a:endParaRPr sz="2400" dirty="0">
              <a:latin typeface="Century Gothic"/>
              <a:cs typeface="Century Gothic"/>
            </a:endParaRPr>
          </a:p>
        </p:txBody>
      </p:sp>
      <p:pic>
        <p:nvPicPr>
          <p:cNvPr id="12" name="Picture 11" descr="A collage of women posing for a photo&#10;&#10;Description automatically generated">
            <a:extLst>
              <a:ext uri="{FF2B5EF4-FFF2-40B4-BE49-F238E27FC236}">
                <a16:creationId xmlns:a16="http://schemas.microsoft.com/office/drawing/2014/main" id="{3471F6D6-AFC2-F987-160D-02646B5CFE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711" y="663257"/>
            <a:ext cx="2070496" cy="1836560"/>
          </a:xfrm>
          <a:prstGeom prst="rect">
            <a:avLst/>
          </a:prstGeom>
          <a:ln>
            <a:noFill/>
          </a:ln>
          <a:effectLst>
            <a:softEdge rad="112500"/>
          </a:effectLst>
        </p:spPr>
      </p:pic>
      <p:sp>
        <p:nvSpPr>
          <p:cNvPr id="17" name="TextBox 16">
            <a:extLst>
              <a:ext uri="{FF2B5EF4-FFF2-40B4-BE49-F238E27FC236}">
                <a16:creationId xmlns:a16="http://schemas.microsoft.com/office/drawing/2014/main" id="{63F69963-0798-FBF0-9B96-BB05FA0E7194}"/>
              </a:ext>
            </a:extLst>
          </p:cNvPr>
          <p:cNvSpPr txBox="1"/>
          <p:nvPr/>
        </p:nvSpPr>
        <p:spPr>
          <a:xfrm>
            <a:off x="6422285" y="2593213"/>
            <a:ext cx="4802781" cy="2677656"/>
          </a:xfrm>
          <a:prstGeom prst="rect">
            <a:avLst/>
          </a:prstGeom>
          <a:noFill/>
        </p:spPr>
        <p:txBody>
          <a:bodyPr wrap="square" rtlCol="0">
            <a:spAutoFit/>
          </a:bodyPr>
          <a:lstStyle/>
          <a:p>
            <a:pPr marL="0" marR="0" lvl="0" indent="0" algn="l" defTabSz="914400" eaLnBrk="1" fontAlgn="base"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Open Sans" panose="020B0606030504020204" pitchFamily="34" charset="0"/>
              </a:rPr>
              <a:t>Join Lillian Philip, WUN Advocate  in this latest WUN Podcast as she chats to Nina Moger, Transformation Director at Kraken Technologies and the 2024 Rising Star Award winner at the Women in Utilities Awards.</a:t>
            </a:r>
          </a:p>
          <a:p>
            <a:pPr marL="0" marR="0" lvl="0" indent="0" algn="l" defTabSz="914400" eaLnBrk="1" fontAlgn="base"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Open Sans" panose="020B0606030504020204" pitchFamily="34" charset="0"/>
            </a:endParaRPr>
          </a:p>
          <a:p>
            <a:pPr marL="0" marR="0" lvl="0" indent="0" algn="l"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Open Sans" panose="020B0606030504020204" pitchFamily="34" charset="0"/>
              </a:rPr>
              <a:t>Nina shares insights from her inspiring career journey, her passion for climate action, building expertise in energy, and fostering trust and innovation in utilities. Discover her leadership philosophies, strategies for driving cultural transformation, and how she champions women in the industry.</a:t>
            </a:r>
          </a:p>
        </p:txBody>
      </p:sp>
      <p:sp>
        <p:nvSpPr>
          <p:cNvPr id="15" name="TextBox 14">
            <a:extLst>
              <a:ext uri="{FF2B5EF4-FFF2-40B4-BE49-F238E27FC236}">
                <a16:creationId xmlns:a16="http://schemas.microsoft.com/office/drawing/2014/main" id="{81B1FE97-6E5B-16EE-9A64-256A8A197D23}"/>
              </a:ext>
            </a:extLst>
          </p:cNvPr>
          <p:cNvSpPr txBox="1"/>
          <p:nvPr/>
        </p:nvSpPr>
        <p:spPr>
          <a:xfrm>
            <a:off x="809813" y="2572452"/>
            <a:ext cx="5286187" cy="289310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#WUN Making Site More Accessible – Inclusivity in the Utility Industry with Meg Ginsberg, South West Water and Julia Stichling, WUN Advocate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Meg Ginsberg is an assistant project manager at South West Water who has forged an inspiring career in the wastewater industry after facing significant personal and professional challenges. Born in Guildford and now based in Devon, Meg became a mother during the pandemic and navigated multiple surgeries that left her a wheelchair user by the age of 18. Originally pursuing a career in nursing, she shifted to project management, completing an apprenticeship and soon to start a degree apprenticeship at Exeter.</a:t>
            </a:r>
          </a:p>
        </p:txBody>
      </p:sp>
      <p:pic>
        <p:nvPicPr>
          <p:cNvPr id="21" name="Picture 20" descr="A person and child in a wheelchair&#10;&#10;Description automatically generated">
            <a:extLst>
              <a:ext uri="{FF2B5EF4-FFF2-40B4-BE49-F238E27FC236}">
                <a16:creationId xmlns:a16="http://schemas.microsoft.com/office/drawing/2014/main" id="{443DC9E8-E6B1-8B8D-89D8-7716E8E2EAB7}"/>
              </a:ext>
            </a:extLst>
          </p:cNvPr>
          <p:cNvPicPr>
            <a:picLocks noChangeAspect="1"/>
          </p:cNvPicPr>
          <p:nvPr/>
        </p:nvPicPr>
        <p:blipFill>
          <a:blip r:embed="rId8" cstate="print">
            <a:extLst>
              <a:ext uri="{28A0092B-C50C-407E-A947-70E740481C1C}">
                <a14:useLocalDpi xmlns:a14="http://schemas.microsoft.com/office/drawing/2010/main" val="0"/>
              </a:ext>
            </a:extLst>
          </a:blip>
          <a:srcRect l="18546" t="36507" r="7554" b="9232"/>
          <a:stretch/>
        </p:blipFill>
        <p:spPr>
          <a:xfrm>
            <a:off x="597143" y="1012220"/>
            <a:ext cx="1616389" cy="1580993"/>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3886DD6-2D69-7151-52F4-82EE3EF8EC8D}"/>
              </a:ext>
            </a:extLst>
          </p:cNvPr>
          <p:cNvPicPr>
            <a:picLocks noChangeAspect="1"/>
          </p:cNvPicPr>
          <p:nvPr/>
        </p:nvPicPr>
        <p:blipFill>
          <a:blip r:embed="rId3"/>
          <a:srcRect b="19"/>
          <a:stretch/>
        </p:blipFill>
        <p:spPr>
          <a:xfrm>
            <a:off x="20" y="0"/>
            <a:ext cx="12191980" cy="6856718"/>
          </a:xfrm>
          <a:prstGeom prst="rect">
            <a:avLst/>
          </a:prstGeom>
        </p:spPr>
      </p:pic>
      <p:sp>
        <p:nvSpPr>
          <p:cNvPr id="18" name="TextBox 17">
            <a:extLst>
              <a:ext uri="{FF2B5EF4-FFF2-40B4-BE49-F238E27FC236}">
                <a16:creationId xmlns:a16="http://schemas.microsoft.com/office/drawing/2014/main" id="{23A0982B-D5E7-4577-8B82-39A574D653B7}"/>
              </a:ext>
            </a:extLst>
          </p:cNvPr>
          <p:cNvSpPr txBox="1"/>
          <p:nvPr/>
        </p:nvSpPr>
        <p:spPr>
          <a:xfrm>
            <a:off x="1380802" y="1419855"/>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595661" y="2130991"/>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rPr>
              <a:t>We are hugely privileged to have over 130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2133813" y="6168887"/>
            <a:ext cx="7924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50000"/>
                  </a:schemeClr>
                </a:solidFill>
                <a:effectLst/>
                <a:uLnTx/>
                <a:uFillTx/>
                <a:latin typeface="Montserrat "/>
                <a:ea typeface="+mn-ea"/>
                <a:cs typeface="Calibri"/>
              </a:rPr>
              <a:t>If you are interested in becoming a Mentor or Mentee, please visit our website: </a:t>
            </a:r>
            <a:r>
              <a:rPr kumimoji="0" lang="en-GB" sz="1600" b="1" i="0" u="none" strike="noStrike" kern="1200" cap="none" spc="0" normalizeH="0" baseline="0" noProof="0" dirty="0">
                <a:ln>
                  <a:noFill/>
                </a:ln>
                <a:solidFill>
                  <a:schemeClr val="bg1">
                    <a:lumMod val="50000"/>
                  </a:schemeClr>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1795632" y="505167"/>
            <a:ext cx="82625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15" y="1974553"/>
            <a:ext cx="3688397" cy="3688397"/>
          </a:xfrm>
          <a:prstGeom prst="rect">
            <a:avLst/>
          </a:prstGeom>
        </p:spPr>
      </p:pic>
    </p:spTree>
    <p:extLst>
      <p:ext uri="{BB962C8B-B14F-4D97-AF65-F5344CB8AC3E}">
        <p14:creationId xmlns:p14="http://schemas.microsoft.com/office/powerpoint/2010/main" val="39611615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B660E9-DE2D-B870-2DD9-6982A0875476}"/>
              </a:ext>
            </a:extLst>
          </p:cNvPr>
          <p:cNvSpPr txBox="1"/>
          <p:nvPr/>
        </p:nvSpPr>
        <p:spPr>
          <a:xfrm>
            <a:off x="244238" y="848314"/>
            <a:ext cx="11538734" cy="2739211"/>
          </a:xfrm>
          <a:prstGeom prst="rect">
            <a:avLst/>
          </a:prstGeom>
          <a:noFill/>
        </p:spPr>
        <p:txBody>
          <a:bodyPr wrap="square" rtlCol="0">
            <a:spAutoFit/>
          </a:bodyPr>
          <a:lstStyle/>
          <a:p>
            <a:pPr>
              <a:defRPr/>
            </a:pPr>
            <a:r>
              <a:rPr lang="en-GB" sz="32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The Womens Utilities Network – Development Framework:</a:t>
            </a:r>
          </a:p>
          <a:p>
            <a:pPr marL="285750" indent="-285750">
              <a:buFont typeface="Arial" panose="020B0604020202020204" pitchFamily="34" charset="0"/>
              <a:buChar char="•"/>
              <a:defRPr/>
            </a:pPr>
            <a:r>
              <a:rPr lang="en-US" altLang="en-US" sz="2000" dirty="0">
                <a:solidFill>
                  <a:schemeClr val="bg1">
                    <a:lumMod val="50000"/>
                  </a:schemeClr>
                </a:solidFill>
                <a:latin typeface="Open Sans" panose="020B0606030504020204" pitchFamily="34" charset="0"/>
                <a:cs typeface="Open Sans" panose="020B0606030504020204" pitchFamily="34" charset="0"/>
              </a:rPr>
              <a:t>A suite of targeted and bespoke </a:t>
            </a: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development journeys designed to empower women working in utilities</a:t>
            </a:r>
            <a:endParaRPr lang="en-US" altLang="en-US" sz="2000" dirty="0">
              <a:solidFill>
                <a:schemeClr val="bg1">
                  <a:lumMod val="50000"/>
                </a:schemeClr>
              </a:solidFill>
              <a:latin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2000" dirty="0">
                <a:solidFill>
                  <a:schemeClr val="bg1">
                    <a:lumMod val="50000"/>
                  </a:schemeClr>
                </a:solidFill>
                <a:latin typeface="Open Sans" panose="020B0606030504020204" pitchFamily="34" charset="0"/>
              </a:rPr>
              <a:t>WUN </a:t>
            </a:r>
            <a:r>
              <a:rPr lang="en-US" sz="2000" b="0" i="0" dirty="0" err="1">
                <a:solidFill>
                  <a:schemeClr val="bg1">
                    <a:lumMod val="50000"/>
                  </a:schemeClr>
                </a:solidFill>
                <a:effectLst/>
                <a:latin typeface="Open Sans" panose="020B0606030504020204" pitchFamily="34" charset="0"/>
              </a:rPr>
              <a:t>programmes</a:t>
            </a:r>
            <a:r>
              <a:rPr lang="en-US" sz="2000" b="0" i="0" dirty="0">
                <a:solidFill>
                  <a:schemeClr val="bg1">
                    <a:lumMod val="50000"/>
                  </a:schemeClr>
                </a:solidFill>
                <a:effectLst/>
                <a:latin typeface="Open Sans" panose="020B0606030504020204" pitchFamily="34" charset="0"/>
              </a:rPr>
              <a:t> have been designed by women in the sector, specifically for women in the sector </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A safe space to really discuss challenges honestly and create solutions together</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Building a supportive network of peers across the sector</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Sector relevant with insight and examples that are rooted in the reality for women in </a:t>
            </a:r>
            <a:r>
              <a:rPr lang="en-US" altLang="en-US" sz="2000" dirty="0">
                <a:solidFill>
                  <a:schemeClr val="bg1">
                    <a:lumMod val="50000"/>
                  </a:schemeClr>
                </a:solidFill>
                <a:latin typeface="Open Sans" panose="020B0606030504020204" pitchFamily="34" charset="0"/>
                <a:cs typeface="Open Sans" panose="020B0606030504020204" pitchFamily="34" charset="0"/>
              </a:rPr>
              <a:t>utilities</a:t>
            </a:r>
            <a:endPar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71988D2-1D58-CE8A-9C50-D4DA7CE2985F}"/>
              </a:ext>
            </a:extLst>
          </p:cNvPr>
          <p:cNvSpPr txBox="1"/>
          <p:nvPr/>
        </p:nvSpPr>
        <p:spPr>
          <a:xfrm>
            <a:off x="6362833" y="3535017"/>
            <a:ext cx="5420139" cy="3170099"/>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Second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cohort starting in March 25.  </a:t>
            </a:r>
          </a:p>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skills development programme for women seeking or in initial management roles. Available to 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available now for registration –start  March 25. A development programme for women already in or seeing senior leadership roles.</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0B56009-6695-AFE2-B500-3917A7F52EBE}"/>
              </a:ext>
            </a:extLst>
          </p:cNvPr>
          <p:cNvSpPr txBox="1"/>
          <p:nvPr/>
        </p:nvSpPr>
        <p:spPr>
          <a:xfrm>
            <a:off x="506627" y="5038317"/>
            <a:ext cx="1899275" cy="1189487"/>
          </a:xfrm>
          <a:prstGeom prst="rect">
            <a:avLst/>
          </a:prstGeom>
          <a:noFill/>
        </p:spPr>
        <p:txBody>
          <a:bodyPr wrap="square" rtlCol="0">
            <a:spAutoFit/>
          </a:bodyPr>
          <a:lstStyle/>
          <a:p>
            <a:endParaRPr lang="en-GB" dirty="0"/>
          </a:p>
        </p:txBody>
      </p:sp>
      <p:pic>
        <p:nvPicPr>
          <p:cNvPr id="1028" name="Picture 4">
            <a:extLst>
              <a:ext uri="{FF2B5EF4-FFF2-40B4-BE49-F238E27FC236}">
                <a16:creationId xmlns:a16="http://schemas.microsoft.com/office/drawing/2014/main" id="{9D9C7366-7301-26E2-4E2C-6BC20BBDF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4210"/>
            <a:ext cx="5385578" cy="269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696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oca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1378CFEA90F4E9E7592A51837E73F" ma:contentTypeVersion="11" ma:contentTypeDescription="Create a new document." ma:contentTypeScope="" ma:versionID="82ea3152508d04e45a64e3c861487fe3">
  <xsd:schema xmlns:xsd="http://www.w3.org/2001/XMLSchema" xmlns:xs="http://www.w3.org/2001/XMLSchema" xmlns:p="http://schemas.microsoft.com/office/2006/metadata/properties" xmlns:ns2="e2215168-83d6-4acb-9ca9-51d9063d84b7" xmlns:ns3="2bd1f061-722f-45f3-ba4e-535a9b2ca3f9" targetNamespace="http://schemas.microsoft.com/office/2006/metadata/properties" ma:root="true" ma:fieldsID="8b0944ce7e6997fb4375c6ab96905922" ns2:_="" ns3:_="">
    <xsd:import namespace="e2215168-83d6-4acb-9ca9-51d9063d84b7"/>
    <xsd:import namespace="2bd1f061-722f-45f3-ba4e-535a9b2ca3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15168-83d6-4acb-9ca9-51d9063d8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d1f061-722f-45f3-ba4e-535a9b2ca3f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ec677a2-764a-4904-a948-2d9b13b9a438}" ma:internalName="TaxCatchAll" ma:showField="CatchAllData" ma:web="2bd1f061-722f-45f3-ba4e-535a9b2ca3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d1f061-722f-45f3-ba4e-535a9b2ca3f9" xsi:nil="true"/>
    <lcf76f155ced4ddcb4097134ff3c332f xmlns="e2215168-83d6-4acb-9ca9-51d9063d84b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6D3C84-C192-4DE7-A278-9C747D5E7F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215168-83d6-4acb-9ca9-51d9063d84b7"/>
    <ds:schemaRef ds:uri="2bd1f061-722f-45f3-ba4e-535a9b2ca3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FB40F3-7108-49AE-AFA0-67558ACB7621}">
  <ds:schemaRefs>
    <ds:schemaRef ds:uri="http://schemas.microsoft.com/sharepoint/v3/contenttype/forms"/>
  </ds:schemaRefs>
</ds:datastoreItem>
</file>

<file path=customXml/itemProps3.xml><?xml version="1.0" encoding="utf-8"?>
<ds:datastoreItem xmlns:ds="http://schemas.openxmlformats.org/officeDocument/2006/customXml" ds:itemID="{46742D6A-5405-4027-A588-A470DB8C8FF8}">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2bd1f061-722f-45f3-ba4e-535a9b2ca3f9"/>
    <ds:schemaRef ds:uri="e2215168-83d6-4acb-9ca9-51d9063d84b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2090</Words>
  <Application>Microsoft Office PowerPoint</Application>
  <PresentationFormat>Widescreen</PresentationFormat>
  <Paragraphs>249</Paragraphs>
  <Slides>34</Slides>
  <Notes>31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34</vt:i4>
      </vt:variant>
    </vt:vector>
  </HeadingPairs>
  <TitlesOfParts>
    <vt:vector size="50" baseType="lpstr">
      <vt:lpstr>Arial</vt:lpstr>
      <vt:lpstr>Avenir Next LT Pro</vt:lpstr>
      <vt:lpstr>Avenir Next LT Pro Light</vt:lpstr>
      <vt:lpstr>Calibri</vt:lpstr>
      <vt:lpstr>Calibri Light</vt:lpstr>
      <vt:lpstr>Century Gothic</vt:lpstr>
      <vt:lpstr>Georgia Pro Semibold</vt:lpstr>
      <vt:lpstr>Gill Sans MT</vt:lpstr>
      <vt:lpstr>Monserrat</vt:lpstr>
      <vt:lpstr>Montserrat</vt:lpstr>
      <vt:lpstr>Montserrat </vt:lpstr>
      <vt:lpstr>Open Sans</vt:lpstr>
      <vt:lpstr>Office Theme</vt:lpstr>
      <vt:lpstr>Gallery</vt:lpstr>
      <vt:lpstr>1_Office Theme</vt:lpstr>
      <vt:lpstr>RocaVTI</vt:lpstr>
      <vt:lpstr>PowerPoint Presentation</vt:lpstr>
      <vt:lpstr>PowerPoint Presentation</vt:lpstr>
      <vt:lpstr>PowerPoint Presentation</vt:lpstr>
      <vt:lpstr>WUN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Bishop</dc:creator>
  <cp:lastModifiedBy>Helen Rints</cp:lastModifiedBy>
  <cp:revision>304</cp:revision>
  <dcterms:created xsi:type="dcterms:W3CDTF">2021-02-07T17:39:36Z</dcterms:created>
  <dcterms:modified xsi:type="dcterms:W3CDTF">2024-12-11T12:53:20Z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0x01010028D1378CFEA90F4E9E7592A51837E73F</vt:lpwstr>
  </property>
  <property fmtid="{D5CDD505-2E9C-101B-9397-08002B2CF9AE}" pid="3" name="MediaServiceImageTags">
    <vt:lpwstr/>
  </property>
</Properties>
</file>