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media/image8.jpg" ContentType="image/jpeg"/>
  <Override PartName="/ppt/media/image9.jpg" ContentType="image/jpeg"/>
  <Override PartName="/ppt/notesSlides/notesSlide3.xml" ContentType="application/vnd.openxmlformats-officedocument.presentationml.notesSlide+xml"/>
  <Override PartName="/ppt/media/image69.jpg" ContentType="image/jpeg"/>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82" r:id="rId4"/>
    <p:sldMasterId id="2147483689" r:id="rId5"/>
  </p:sldMasterIdLst>
  <p:notesMasterIdLst>
    <p:notesMasterId r:id="rId35"/>
  </p:notesMasterIdLst>
  <p:sldIdLst>
    <p:sldId id="2146847778" r:id="rId6"/>
    <p:sldId id="2146847840" r:id="rId7"/>
    <p:sldId id="257" r:id="rId8"/>
    <p:sldId id="278" r:id="rId9"/>
    <p:sldId id="2146847836" r:id="rId10"/>
    <p:sldId id="271" r:id="rId11"/>
    <p:sldId id="2146847837" r:id="rId12"/>
    <p:sldId id="2146847850" r:id="rId13"/>
    <p:sldId id="2146847839" r:id="rId14"/>
    <p:sldId id="2146847852" r:id="rId15"/>
    <p:sldId id="2146847853" r:id="rId16"/>
    <p:sldId id="325" r:id="rId17"/>
    <p:sldId id="2146847886" r:id="rId18"/>
    <p:sldId id="2146847881" r:id="rId19"/>
    <p:sldId id="2146847854" r:id="rId20"/>
    <p:sldId id="2146847887" r:id="rId21"/>
    <p:sldId id="2146847871" r:id="rId22"/>
    <p:sldId id="2146847873" r:id="rId23"/>
    <p:sldId id="2146847856" r:id="rId24"/>
    <p:sldId id="2146847874" r:id="rId25"/>
    <p:sldId id="2146847875" r:id="rId26"/>
    <p:sldId id="2146847876" r:id="rId27"/>
    <p:sldId id="2146847890" r:id="rId28"/>
    <p:sldId id="2146847858" r:id="rId29"/>
    <p:sldId id="2146847888" r:id="rId30"/>
    <p:sldId id="2146847857" r:id="rId31"/>
    <p:sldId id="2146847884" r:id="rId32"/>
    <p:sldId id="2146847849" r:id="rId33"/>
    <p:sldId id="2146847891" r:id="rId3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E213B9F-8343-8406-85B0-DAA6B5964FAB}" name="Guest User" initials="GU" userId="S::urn:spo:anon#f32ee9c6aea2bde1a3d026f012dd32125b3a77d756e9622b8f2d78eff1338958::"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7D7AA"/>
    <a:srgbClr val="00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390" autoAdjust="0"/>
    <p:restoredTop sz="75942" autoAdjust="0"/>
  </p:normalViewPr>
  <p:slideViewPr>
    <p:cSldViewPr snapToGrid="0">
      <p:cViewPr varScale="1">
        <p:scale>
          <a:sx n="62" d="100"/>
          <a:sy n="62" d="100"/>
        </p:scale>
        <p:origin x="1238" y="62"/>
      </p:cViewPr>
      <p:guideLst/>
    </p:cSldViewPr>
  </p:slideViewPr>
  <p:notesTextViewPr>
    <p:cViewPr>
      <p:scale>
        <a:sx n="1" d="1"/>
        <a:sy n="1" d="1"/>
      </p:scale>
      <p:origin x="0" y="0"/>
    </p:cViewPr>
  </p:notesTextViewPr>
  <p:notesViewPr>
    <p:cSldViewPr snapToGrid="0">
      <p:cViewPr varScale="1">
        <p:scale>
          <a:sx n="79" d="100"/>
          <a:sy n="79" d="100"/>
        </p:scale>
        <p:origin x="2100" y="10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tableStyles" Target="tableStyles.xml"/><Relationship Id="rId21" Type="http://schemas.openxmlformats.org/officeDocument/2006/relationships/slide" Target="slides/slide16.xml"/><Relationship Id="rId34" Type="http://schemas.openxmlformats.org/officeDocument/2006/relationships/slide" Target="slides/slide29.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viewProps" Target="viewProps.xml"/><Relationship Id="rId40" Type="http://schemas.microsoft.com/office/2018/10/relationships/authors" Target="author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notesMaster" Target="notesMasters/notesMaster1.xml"/><Relationship Id="rId8" Type="http://schemas.openxmlformats.org/officeDocument/2006/relationships/slide" Target="slides/slide3.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BE4AA46-F247-4002-871C-EC4F4E9C1644}" type="datetimeFigureOut">
              <a:rPr lang="en-GB" smtClean="0"/>
              <a:t>06/11/2024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57F746B-B6D6-49C6-8451-288430D314B9}" type="slidenum">
              <a:rPr lang="en-GB" smtClean="0"/>
              <a:t>‹#›</a:t>
            </a:fld>
            <a:endParaRPr lang="en-GB"/>
          </a:p>
        </p:txBody>
      </p:sp>
    </p:spTree>
    <p:extLst>
      <p:ext uri="{BB962C8B-B14F-4D97-AF65-F5344CB8AC3E}">
        <p14:creationId xmlns:p14="http://schemas.microsoft.com/office/powerpoint/2010/main" val="7930877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bills.parliament.uk/bills/3205"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cps.gov.uk/london-south/news/police-officers-found-guilty-sharing-grossly-offensive-whatsapp-messages"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youtube.com/watch?v=JqmAl6xf2zY"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E831A4-C9F5-59C1-60C1-DC65A9FDD43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C9F6313-6A6E-1C4D-756D-C5026A65632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4BD4DC4-2FDD-2E8B-1022-7330325E5F0C}"/>
              </a:ext>
            </a:extLst>
          </p:cNvPr>
          <p:cNvSpPr>
            <a:spLocks noGrp="1"/>
          </p:cNvSpPr>
          <p:nvPr>
            <p:ph type="body" idx="1"/>
          </p:nvPr>
        </p:nvSpPr>
        <p:spPr/>
        <p:txBody>
          <a:bodyPr/>
          <a:lstStyle/>
          <a:p>
            <a:r>
              <a:rPr lang="en-GB" dirty="0"/>
              <a:t>Welcome to today’s WUN 4 All session – the #SpeakUp Skills Session. </a:t>
            </a:r>
          </a:p>
          <a:p>
            <a:r>
              <a:rPr lang="en-GB" dirty="0"/>
              <a:t>Speaking up after experiencing or seeing other people experience inappropriate behaviour can be tough. We understand that some of our attendees might see this as a topic where they’ve had traumatic experiences. Hence, we want to create a safe space for all attendees today, and we ask everyone to treat any topics being brought up by any participants today as confidential please. The session today will be recorded as are all our </a:t>
            </a:r>
            <a:r>
              <a:rPr lang="en-GB" dirty="0" err="1"/>
              <a:t>Wun</a:t>
            </a:r>
            <a:r>
              <a:rPr lang="en-GB" dirty="0"/>
              <a:t> 4 all session. However, given the topic we’re discussing, we will stop the recording once it comes to the Question and Answer session towards the end. Also, we will share some further resources on speaking up after this session. This is planned in form of blogs but also potentially further skills session like today. Further resources will include parts of the presentation in there to make the content accessible for everyone and also signposts where to go to in case you need someone. </a:t>
            </a:r>
            <a:r>
              <a:rPr lang="en-US" dirty="0"/>
              <a:t>We want to encourage people to share what they feel comfortable sharing, but obviously if we do think that there are potential issues around somebody's safety or well being, we might need to take the appropriate action.   </a:t>
            </a:r>
            <a:br>
              <a:rPr lang="en-GB" dirty="0"/>
            </a:br>
            <a:r>
              <a:rPr lang="en-GB" dirty="0"/>
              <a:t>Before we start the session, I would like to thank EON and M Group Services for their support today on this session and the #Speak Up campaign. The colleagues from EON will be sharing some input on their speak up campaign and how this has evolved within the organisation. M Group Services will support us with some practical input around the new worker protection act. A huge thank you to Becky, Jess, Di, Kirin and Colin for their support!</a:t>
            </a:r>
          </a:p>
          <a:p>
            <a:r>
              <a:rPr lang="en-GB" dirty="0"/>
              <a:t>During this session, we will be using SLIDO on three occasions, so please have your phones ready for when we will ask for some input of yourselves. </a:t>
            </a:r>
          </a:p>
        </p:txBody>
      </p:sp>
      <p:sp>
        <p:nvSpPr>
          <p:cNvPr id="4" name="Slide Number Placeholder 3">
            <a:extLst>
              <a:ext uri="{FF2B5EF4-FFF2-40B4-BE49-F238E27FC236}">
                <a16:creationId xmlns:a16="http://schemas.microsoft.com/office/drawing/2014/main" id="{450F321F-213A-EAEE-40C8-DF16A6A8C0E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041B4-61B9-4F33-8B0E-10CC14E30273}"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5197781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Segoe UI" panose="020B0502040204020203" pitchFamily="34" charset="0"/>
              </a:rPr>
              <a:t>Speaking up when you hear something sexist can help to derail sexism. When you voice your opinion, you can help people challenge their own assumptions and biases about sex and gender. Your actions can help teach others how to effectively confront sexism. Standing up against sexism also shows victims of sexism that you will support them.</a:t>
            </a:r>
            <a:endParaRPr lang="en-US" sz="1800" dirty="0">
              <a:effectLst/>
              <a:latin typeface="Arial" panose="020B0604020202020204" pitchFamily="34" charset="0"/>
            </a:endParaRP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041B4-61B9-4F33-8B0E-10CC14E3027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165010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Over the last couple of years there has been increasingly strong focus and media interest in sexual harassment cases global basis. </a:t>
            </a:r>
          </a:p>
          <a:p>
            <a:endParaRPr lang="en-GB" dirty="0"/>
          </a:p>
          <a:p>
            <a:r>
              <a:rPr lang="en-GB" dirty="0"/>
              <a:t>What we are covering might be upsetting for some that have experienced such incidents, and we will also signpost to official organisations at the end to reach out for support</a:t>
            </a:r>
          </a:p>
        </p:txBody>
      </p:sp>
      <p:sp>
        <p:nvSpPr>
          <p:cNvPr id="4" name="Slide Number Placeholder 3"/>
          <p:cNvSpPr>
            <a:spLocks noGrp="1"/>
          </p:cNvSpPr>
          <p:nvPr>
            <p:ph type="sldNum" sz="quarter" idx="5"/>
          </p:nvPr>
        </p:nvSpPr>
        <p:spPr/>
        <p:txBody>
          <a:bodyPr/>
          <a:lstStyle/>
          <a:p>
            <a:fld id="{334F4A3F-64EC-49EC-B822-7C30E9B55BB5}" type="slidenum">
              <a:rPr lang="de-DE" smtClean="0"/>
              <a:pPr/>
              <a:t>12</a:t>
            </a:fld>
            <a:endParaRPr lang="de-DE"/>
          </a:p>
        </p:txBody>
      </p:sp>
    </p:spTree>
    <p:extLst>
      <p:ext uri="{BB962C8B-B14F-4D97-AF65-F5344CB8AC3E}">
        <p14:creationId xmlns:p14="http://schemas.microsoft.com/office/powerpoint/2010/main" val="15978586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Segoe UI" panose="020B0502040204020203" pitchFamily="34" charset="0"/>
              </a:rPr>
              <a:t>Speaking up when you hear something sexist can help to derail sexism. When you voice your opinion, you can help people challenge their own assumptions and biases about sex and gender. Your actions can help teach others how to effectively confront sexism. Standing up against sexism also shows victims of sexism that you will support them.</a:t>
            </a:r>
            <a:endParaRPr lang="en-US" sz="1800" dirty="0">
              <a:effectLst/>
              <a:latin typeface="Arial" panose="020B0604020202020204" pitchFamily="34" charset="0"/>
            </a:endParaRP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041B4-61B9-4F33-8B0E-10CC14E3027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440491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400">
              <a:defRPr/>
            </a:pPr>
            <a:r>
              <a:rPr lang="de-AT" sz="1200" dirty="0">
                <a:solidFill>
                  <a:prstClr val="white"/>
                </a:solidFill>
                <a:latin typeface="Monserrat"/>
                <a:ea typeface="+mn-lt"/>
                <a:cs typeface="+mn-lt"/>
              </a:rPr>
              <a:t>What is </a:t>
            </a:r>
            <a:r>
              <a:rPr lang="de-AT" sz="1200" dirty="0" err="1">
                <a:solidFill>
                  <a:prstClr val="white"/>
                </a:solidFill>
                <a:latin typeface="Monserrat"/>
                <a:ea typeface="+mn-lt"/>
                <a:cs typeface="+mn-lt"/>
              </a:rPr>
              <a:t>classed</a:t>
            </a:r>
            <a:r>
              <a:rPr lang="de-AT" sz="1200" dirty="0">
                <a:solidFill>
                  <a:prstClr val="white"/>
                </a:solidFill>
                <a:latin typeface="Monserrat"/>
                <a:ea typeface="+mn-lt"/>
                <a:cs typeface="+mn-lt"/>
              </a:rPr>
              <a:t> </a:t>
            </a:r>
            <a:r>
              <a:rPr lang="de-AT" sz="1200" dirty="0" err="1">
                <a:solidFill>
                  <a:prstClr val="white"/>
                </a:solidFill>
                <a:latin typeface="Monserrat"/>
                <a:ea typeface="+mn-lt"/>
                <a:cs typeface="+mn-lt"/>
              </a:rPr>
              <a:t>as</a:t>
            </a:r>
            <a:r>
              <a:rPr lang="de-AT" sz="1200" dirty="0">
                <a:solidFill>
                  <a:prstClr val="white"/>
                </a:solidFill>
                <a:latin typeface="Monserrat"/>
                <a:ea typeface="+mn-lt"/>
                <a:cs typeface="+mn-lt"/>
              </a:rPr>
              <a:t> sexual harassment:</a:t>
            </a:r>
          </a:p>
          <a:p>
            <a:pPr defTabSz="914400">
              <a:defRPr/>
            </a:pPr>
            <a:endParaRPr lang="de-AT" sz="800" dirty="0">
              <a:solidFill>
                <a:prstClr val="white"/>
              </a:solidFill>
              <a:latin typeface="Monserrat"/>
              <a:ea typeface="+mn-lt"/>
              <a:cs typeface="+mn-lt"/>
            </a:endParaRPr>
          </a:p>
          <a:p>
            <a:pPr marL="285750" indent="-285750" defTabSz="914400">
              <a:buFont typeface="Arial" panose="020B0604020202020204" pitchFamily="34" charset="0"/>
              <a:buChar char="•"/>
              <a:defRPr/>
            </a:pPr>
            <a:r>
              <a:rPr lang="de-AT" sz="1200" dirty="0" err="1">
                <a:solidFill>
                  <a:prstClr val="white"/>
                </a:solidFill>
                <a:latin typeface="Monserrat"/>
                <a:ea typeface="+mn-lt"/>
                <a:cs typeface="+mn-lt"/>
              </a:rPr>
              <a:t>unwelcomed</a:t>
            </a:r>
            <a:r>
              <a:rPr lang="de-AT" sz="1200" dirty="0">
                <a:solidFill>
                  <a:prstClr val="white"/>
                </a:solidFill>
                <a:latin typeface="Monserrat"/>
                <a:ea typeface="+mn-lt"/>
                <a:cs typeface="+mn-lt"/>
              </a:rPr>
              <a:t> and </a:t>
            </a:r>
            <a:r>
              <a:rPr lang="de-AT" sz="1200" dirty="0" err="1">
                <a:solidFill>
                  <a:prstClr val="white"/>
                </a:solidFill>
                <a:latin typeface="Monserrat"/>
                <a:ea typeface="+mn-lt"/>
                <a:cs typeface="+mn-lt"/>
              </a:rPr>
              <a:t>unreciprocated</a:t>
            </a:r>
            <a:r>
              <a:rPr lang="de-AT" sz="1200" dirty="0">
                <a:solidFill>
                  <a:prstClr val="white"/>
                </a:solidFill>
                <a:latin typeface="Monserrat"/>
                <a:ea typeface="+mn-lt"/>
                <a:cs typeface="+mn-lt"/>
              </a:rPr>
              <a:t> behaviour of a sexual </a:t>
            </a:r>
            <a:r>
              <a:rPr lang="de-AT" sz="1200" dirty="0" err="1">
                <a:solidFill>
                  <a:prstClr val="white"/>
                </a:solidFill>
                <a:latin typeface="Monserrat"/>
                <a:ea typeface="+mn-lt"/>
                <a:cs typeface="+mn-lt"/>
              </a:rPr>
              <a:t>nature</a:t>
            </a:r>
            <a:endParaRPr lang="de-AT" sz="1200" dirty="0">
              <a:solidFill>
                <a:prstClr val="white"/>
              </a:solidFill>
              <a:latin typeface="Monserrat"/>
              <a:ea typeface="+mn-lt"/>
              <a:cs typeface="+mn-lt"/>
            </a:endParaRPr>
          </a:p>
          <a:p>
            <a:pPr marL="285750" indent="-285750" defTabSz="914400">
              <a:buFont typeface="Arial" panose="020B0604020202020204" pitchFamily="34" charset="0"/>
              <a:buChar char="•"/>
              <a:defRPr/>
            </a:pPr>
            <a:r>
              <a:rPr lang="de-AT" sz="1200" dirty="0" err="1">
                <a:solidFill>
                  <a:prstClr val="white"/>
                </a:solidFill>
                <a:latin typeface="Monserrat"/>
                <a:ea typeface="+mn-lt"/>
                <a:cs typeface="+mn-lt"/>
              </a:rPr>
              <a:t>can</a:t>
            </a:r>
            <a:r>
              <a:rPr lang="de-AT" sz="1200" dirty="0">
                <a:solidFill>
                  <a:prstClr val="white"/>
                </a:solidFill>
                <a:latin typeface="Monserrat"/>
                <a:ea typeface="+mn-lt"/>
                <a:cs typeface="+mn-lt"/>
              </a:rPr>
              <a:t> </a:t>
            </a:r>
            <a:r>
              <a:rPr lang="de-AT" sz="1200" dirty="0" err="1">
                <a:solidFill>
                  <a:prstClr val="white"/>
                </a:solidFill>
                <a:latin typeface="Monserrat"/>
                <a:ea typeface="+mn-lt"/>
                <a:cs typeface="+mn-lt"/>
              </a:rPr>
              <a:t>include</a:t>
            </a:r>
            <a:r>
              <a:rPr lang="de-AT" sz="1200" dirty="0">
                <a:solidFill>
                  <a:prstClr val="white"/>
                </a:solidFill>
                <a:latin typeface="Monserrat"/>
                <a:ea typeface="+mn-lt"/>
                <a:cs typeface="+mn-lt"/>
              </a:rPr>
              <a:t> different </a:t>
            </a:r>
            <a:r>
              <a:rPr lang="de-AT" sz="1200" dirty="0" err="1">
                <a:solidFill>
                  <a:prstClr val="white"/>
                </a:solidFill>
                <a:latin typeface="Monserrat"/>
                <a:ea typeface="+mn-lt"/>
                <a:cs typeface="+mn-lt"/>
              </a:rPr>
              <a:t>levels</a:t>
            </a:r>
            <a:r>
              <a:rPr lang="de-AT" sz="1200" dirty="0">
                <a:solidFill>
                  <a:prstClr val="white"/>
                </a:solidFill>
                <a:latin typeface="Monserrat"/>
                <a:ea typeface="+mn-lt"/>
                <a:cs typeface="+mn-lt"/>
              </a:rPr>
              <a:t> of </a:t>
            </a:r>
            <a:r>
              <a:rPr lang="de-AT" sz="1200" dirty="0" err="1">
                <a:solidFill>
                  <a:prstClr val="white"/>
                </a:solidFill>
                <a:latin typeface="Monserrat"/>
                <a:ea typeface="+mn-lt"/>
                <a:cs typeface="+mn-lt"/>
              </a:rPr>
              <a:t>severity</a:t>
            </a:r>
            <a:r>
              <a:rPr lang="de-AT" sz="1200" dirty="0">
                <a:solidFill>
                  <a:prstClr val="white"/>
                </a:solidFill>
                <a:latin typeface="Monserrat"/>
                <a:ea typeface="+mn-lt"/>
                <a:cs typeface="+mn-lt"/>
              </a:rPr>
              <a:t> from </a:t>
            </a:r>
            <a:r>
              <a:rPr lang="de-AT" sz="1200" dirty="0" err="1">
                <a:solidFill>
                  <a:prstClr val="white"/>
                </a:solidFill>
                <a:latin typeface="Monserrat"/>
                <a:ea typeface="+mn-lt"/>
                <a:cs typeface="+mn-lt"/>
              </a:rPr>
              <a:t>physical</a:t>
            </a:r>
            <a:r>
              <a:rPr lang="de-AT" sz="1200" dirty="0">
                <a:solidFill>
                  <a:prstClr val="white"/>
                </a:solidFill>
                <a:latin typeface="Monserrat"/>
                <a:ea typeface="+mn-lt"/>
                <a:cs typeface="+mn-lt"/>
              </a:rPr>
              <a:t> to non-</a:t>
            </a:r>
            <a:r>
              <a:rPr lang="de-AT" sz="1200" dirty="0" err="1">
                <a:solidFill>
                  <a:prstClr val="white"/>
                </a:solidFill>
                <a:latin typeface="Monserrat"/>
                <a:ea typeface="+mn-lt"/>
                <a:cs typeface="+mn-lt"/>
              </a:rPr>
              <a:t>physical</a:t>
            </a:r>
            <a:r>
              <a:rPr lang="de-AT" sz="1200" dirty="0">
                <a:solidFill>
                  <a:prstClr val="white"/>
                </a:solidFill>
                <a:latin typeface="Monserrat"/>
                <a:ea typeface="+mn-lt"/>
                <a:cs typeface="+mn-lt"/>
              </a:rPr>
              <a:t> </a:t>
            </a:r>
            <a:r>
              <a:rPr lang="de-AT" sz="1200" dirty="0" err="1">
                <a:solidFill>
                  <a:prstClr val="white"/>
                </a:solidFill>
                <a:latin typeface="Monserrat"/>
                <a:ea typeface="+mn-lt"/>
                <a:cs typeface="+mn-lt"/>
              </a:rPr>
              <a:t>often</a:t>
            </a:r>
            <a:r>
              <a:rPr lang="de-AT" sz="1200" dirty="0">
                <a:solidFill>
                  <a:prstClr val="white"/>
                </a:solidFill>
                <a:latin typeface="Monserrat"/>
                <a:ea typeface="+mn-lt"/>
                <a:cs typeface="+mn-lt"/>
              </a:rPr>
              <a:t> </a:t>
            </a:r>
            <a:r>
              <a:rPr lang="de-AT" sz="1200" dirty="0" err="1">
                <a:solidFill>
                  <a:prstClr val="white"/>
                </a:solidFill>
                <a:latin typeface="Monserrat"/>
                <a:ea typeface="+mn-lt"/>
                <a:cs typeface="+mn-lt"/>
              </a:rPr>
              <a:t>explained</a:t>
            </a:r>
            <a:r>
              <a:rPr lang="de-AT" sz="1200" dirty="0">
                <a:solidFill>
                  <a:prstClr val="white"/>
                </a:solidFill>
                <a:latin typeface="Monserrat"/>
                <a:ea typeface="+mn-lt"/>
                <a:cs typeface="+mn-lt"/>
              </a:rPr>
              <a:t> </a:t>
            </a:r>
            <a:r>
              <a:rPr lang="de-AT" sz="1200" dirty="0" err="1">
                <a:solidFill>
                  <a:prstClr val="white"/>
                </a:solidFill>
                <a:latin typeface="Monserrat"/>
                <a:ea typeface="+mn-lt"/>
                <a:cs typeface="+mn-lt"/>
              </a:rPr>
              <a:t>as</a:t>
            </a:r>
            <a:r>
              <a:rPr lang="de-AT" sz="1200" dirty="0">
                <a:solidFill>
                  <a:prstClr val="white"/>
                </a:solidFill>
                <a:latin typeface="Monserrat"/>
                <a:ea typeface="+mn-lt"/>
                <a:cs typeface="+mn-lt"/>
              </a:rPr>
              <a:t> </a:t>
            </a:r>
            <a:r>
              <a:rPr lang="de-AT" sz="1200" dirty="0" err="1">
                <a:solidFill>
                  <a:prstClr val="white"/>
                </a:solidFill>
                <a:latin typeface="Monserrat"/>
                <a:ea typeface="+mn-lt"/>
                <a:cs typeface="+mn-lt"/>
              </a:rPr>
              <a:t>banter</a:t>
            </a:r>
            <a:r>
              <a:rPr lang="de-AT" sz="1200" dirty="0">
                <a:solidFill>
                  <a:prstClr val="white"/>
                </a:solidFill>
                <a:latin typeface="Monserrat"/>
                <a:ea typeface="+mn-lt"/>
                <a:cs typeface="+mn-lt"/>
              </a:rPr>
              <a:t> or a </a:t>
            </a:r>
            <a:r>
              <a:rPr lang="de-AT" sz="1200" dirty="0" err="1">
                <a:solidFill>
                  <a:prstClr val="white"/>
                </a:solidFill>
                <a:latin typeface="Monserrat"/>
                <a:ea typeface="+mn-lt"/>
                <a:cs typeface="+mn-lt"/>
              </a:rPr>
              <a:t>joke</a:t>
            </a:r>
            <a:r>
              <a:rPr lang="de-AT" sz="1200" dirty="0">
                <a:solidFill>
                  <a:prstClr val="white"/>
                </a:solidFill>
                <a:latin typeface="Monserrat"/>
                <a:ea typeface="+mn-lt"/>
                <a:cs typeface="+mn-lt"/>
              </a:rPr>
              <a:t> </a:t>
            </a:r>
          </a:p>
          <a:p>
            <a:pPr marL="285750" indent="-285750" defTabSz="914400">
              <a:buFont typeface="Arial" panose="020B0604020202020204" pitchFamily="34" charset="0"/>
              <a:buChar char="•"/>
              <a:defRPr/>
            </a:pPr>
            <a:r>
              <a:rPr lang="de-AT" sz="1200" dirty="0" err="1">
                <a:solidFill>
                  <a:prstClr val="white"/>
                </a:solidFill>
                <a:latin typeface="Monserrat"/>
                <a:ea typeface="+mn-lt"/>
                <a:cs typeface="+mn-lt"/>
              </a:rPr>
              <a:t>can</a:t>
            </a:r>
            <a:r>
              <a:rPr lang="de-AT" sz="1200" dirty="0">
                <a:solidFill>
                  <a:prstClr val="white"/>
                </a:solidFill>
                <a:latin typeface="Monserrat"/>
                <a:ea typeface="+mn-lt"/>
                <a:cs typeface="+mn-lt"/>
              </a:rPr>
              <a:t> be in the form of </a:t>
            </a:r>
            <a:r>
              <a:rPr lang="de-AT" sz="1200" dirty="0" err="1">
                <a:solidFill>
                  <a:prstClr val="white"/>
                </a:solidFill>
                <a:latin typeface="Monserrat"/>
                <a:ea typeface="+mn-lt"/>
                <a:cs typeface="+mn-lt"/>
              </a:rPr>
              <a:t>leering</a:t>
            </a:r>
            <a:r>
              <a:rPr lang="de-AT" sz="1200" dirty="0">
                <a:solidFill>
                  <a:prstClr val="white"/>
                </a:solidFill>
                <a:latin typeface="Monserrat"/>
                <a:ea typeface="+mn-lt"/>
                <a:cs typeface="+mn-lt"/>
              </a:rPr>
              <a:t>, sexual </a:t>
            </a:r>
            <a:r>
              <a:rPr lang="de-AT" sz="1200" dirty="0" err="1">
                <a:solidFill>
                  <a:prstClr val="white"/>
                </a:solidFill>
                <a:latin typeface="Monserrat"/>
                <a:ea typeface="+mn-lt"/>
                <a:cs typeface="+mn-lt"/>
              </a:rPr>
              <a:t>comments</a:t>
            </a:r>
            <a:r>
              <a:rPr lang="de-AT" sz="1200" dirty="0">
                <a:solidFill>
                  <a:prstClr val="white"/>
                </a:solidFill>
                <a:latin typeface="Monserrat"/>
                <a:ea typeface="+mn-lt"/>
                <a:cs typeface="+mn-lt"/>
              </a:rPr>
              <a:t> on </a:t>
            </a:r>
            <a:r>
              <a:rPr lang="de-AT" sz="1200" dirty="0" err="1">
                <a:solidFill>
                  <a:prstClr val="white"/>
                </a:solidFill>
                <a:latin typeface="Monserrat"/>
                <a:ea typeface="+mn-lt"/>
                <a:cs typeface="+mn-lt"/>
              </a:rPr>
              <a:t>appearance</a:t>
            </a:r>
            <a:r>
              <a:rPr lang="de-AT" sz="1200" dirty="0">
                <a:solidFill>
                  <a:prstClr val="white"/>
                </a:solidFill>
                <a:latin typeface="Monserrat"/>
                <a:ea typeface="+mn-lt"/>
                <a:cs typeface="+mn-lt"/>
              </a:rPr>
              <a:t>, sexual </a:t>
            </a:r>
            <a:r>
              <a:rPr lang="de-AT" sz="1200" dirty="0" err="1">
                <a:solidFill>
                  <a:prstClr val="white"/>
                </a:solidFill>
                <a:latin typeface="Monserrat"/>
                <a:ea typeface="+mn-lt"/>
                <a:cs typeface="+mn-lt"/>
              </a:rPr>
              <a:t>gestures</a:t>
            </a:r>
            <a:r>
              <a:rPr lang="de-AT" sz="1200" dirty="0">
                <a:solidFill>
                  <a:prstClr val="white"/>
                </a:solidFill>
                <a:latin typeface="Monserrat"/>
                <a:ea typeface="+mn-lt"/>
                <a:cs typeface="+mn-lt"/>
              </a:rPr>
              <a:t>, </a:t>
            </a:r>
            <a:r>
              <a:rPr lang="de-AT" sz="1200" dirty="0" err="1">
                <a:solidFill>
                  <a:prstClr val="white"/>
                </a:solidFill>
                <a:latin typeface="Monserrat"/>
                <a:ea typeface="+mn-lt"/>
                <a:cs typeface="+mn-lt"/>
              </a:rPr>
              <a:t>emails</a:t>
            </a:r>
            <a:r>
              <a:rPr lang="de-AT" sz="1200" dirty="0">
                <a:solidFill>
                  <a:prstClr val="white"/>
                </a:solidFill>
                <a:latin typeface="Monserrat"/>
                <a:ea typeface="+mn-lt"/>
                <a:cs typeface="+mn-lt"/>
              </a:rPr>
              <a:t>, </a:t>
            </a:r>
            <a:r>
              <a:rPr lang="de-AT" sz="1200" dirty="0" err="1">
                <a:solidFill>
                  <a:prstClr val="white"/>
                </a:solidFill>
                <a:latin typeface="Monserrat"/>
                <a:ea typeface="+mn-lt"/>
                <a:cs typeface="+mn-lt"/>
              </a:rPr>
              <a:t>phone</a:t>
            </a:r>
            <a:r>
              <a:rPr lang="de-AT" sz="1200" dirty="0">
                <a:solidFill>
                  <a:prstClr val="white"/>
                </a:solidFill>
                <a:latin typeface="Monserrat"/>
                <a:ea typeface="+mn-lt"/>
                <a:cs typeface="+mn-lt"/>
              </a:rPr>
              <a:t> </a:t>
            </a:r>
            <a:r>
              <a:rPr lang="de-AT" sz="1200" dirty="0" err="1">
                <a:solidFill>
                  <a:prstClr val="white"/>
                </a:solidFill>
                <a:latin typeface="Monserrat"/>
                <a:ea typeface="+mn-lt"/>
                <a:cs typeface="+mn-lt"/>
              </a:rPr>
              <a:t>messages</a:t>
            </a:r>
            <a:r>
              <a:rPr lang="de-AT" sz="1200" dirty="0">
                <a:solidFill>
                  <a:prstClr val="white"/>
                </a:solidFill>
                <a:latin typeface="Monserrat"/>
                <a:ea typeface="+mn-lt"/>
                <a:cs typeface="+mn-lt"/>
              </a:rPr>
              <a:t> or the </a:t>
            </a:r>
            <a:r>
              <a:rPr lang="de-AT" sz="1200" dirty="0" err="1">
                <a:solidFill>
                  <a:prstClr val="white"/>
                </a:solidFill>
                <a:latin typeface="Monserrat"/>
                <a:ea typeface="+mn-lt"/>
                <a:cs typeface="+mn-lt"/>
              </a:rPr>
              <a:t>sharing</a:t>
            </a:r>
            <a:r>
              <a:rPr lang="de-AT" sz="1200" dirty="0">
                <a:solidFill>
                  <a:prstClr val="white"/>
                </a:solidFill>
                <a:latin typeface="Monserrat"/>
                <a:ea typeface="+mn-lt"/>
                <a:cs typeface="+mn-lt"/>
              </a:rPr>
              <a:t> of </a:t>
            </a:r>
            <a:r>
              <a:rPr lang="de-AT" sz="1200" dirty="0" err="1">
                <a:solidFill>
                  <a:prstClr val="white"/>
                </a:solidFill>
                <a:latin typeface="Monserrat"/>
                <a:ea typeface="+mn-lt"/>
                <a:cs typeface="+mn-lt"/>
              </a:rPr>
              <a:t>visual</a:t>
            </a:r>
            <a:r>
              <a:rPr lang="de-AT" sz="1200" dirty="0">
                <a:solidFill>
                  <a:prstClr val="white"/>
                </a:solidFill>
                <a:latin typeface="Monserrat"/>
                <a:ea typeface="+mn-lt"/>
                <a:cs typeface="+mn-lt"/>
              </a:rPr>
              <a:t> </a:t>
            </a:r>
            <a:r>
              <a:rPr lang="de-AT" sz="1200" dirty="0" err="1">
                <a:solidFill>
                  <a:prstClr val="white"/>
                </a:solidFill>
                <a:latin typeface="Monserrat"/>
                <a:ea typeface="+mn-lt"/>
                <a:cs typeface="+mn-lt"/>
              </a:rPr>
              <a:t>images</a:t>
            </a:r>
            <a:endParaRPr lang="de-AT" sz="1200" dirty="0">
              <a:solidFill>
                <a:prstClr val="white"/>
              </a:solidFill>
              <a:latin typeface="Monserrat"/>
            </a:endParaRPr>
          </a:p>
          <a:p>
            <a:pPr defTabSz="914400">
              <a:defRPr/>
            </a:pPr>
            <a:endParaRPr lang="de-AT" sz="1200" dirty="0">
              <a:latin typeface="Monserrat"/>
            </a:endParaRPr>
          </a:p>
          <a:p>
            <a:pPr defTabSz="914400">
              <a:defRPr/>
            </a:pPr>
            <a:r>
              <a:rPr lang="de-AT" sz="1200" dirty="0">
                <a:solidFill>
                  <a:prstClr val="white"/>
                </a:solidFill>
                <a:latin typeface="Monserrat"/>
                <a:ea typeface="Calibri"/>
                <a:cs typeface="Calibri"/>
              </a:rPr>
              <a:t>From </a:t>
            </a:r>
            <a:r>
              <a:rPr lang="de-AT" sz="1200" dirty="0" err="1">
                <a:solidFill>
                  <a:prstClr val="white"/>
                </a:solidFill>
                <a:latin typeface="Monserrat"/>
                <a:ea typeface="Calibri"/>
                <a:cs typeface="Calibri"/>
              </a:rPr>
              <a:t>October</a:t>
            </a:r>
            <a:r>
              <a:rPr lang="de-AT" sz="1200" dirty="0">
                <a:solidFill>
                  <a:prstClr val="white"/>
                </a:solidFill>
                <a:latin typeface="Monserrat"/>
                <a:ea typeface="Calibri"/>
                <a:cs typeface="Calibri"/>
              </a:rPr>
              <a:t> 2024 the </a:t>
            </a:r>
            <a:r>
              <a:rPr lang="de-AT" sz="1200" dirty="0" err="1">
                <a:solidFill>
                  <a:prstClr val="white"/>
                </a:solidFill>
                <a:latin typeface="Monserrat"/>
                <a:ea typeface="Calibri"/>
                <a:cs typeface="Calibri"/>
                <a:hlinkClick r:id="rId3">
                  <a:extLst>
                    <a:ext uri="{A12FA001-AC4F-418D-AE19-62706E023703}">
                      <ahyp:hlinkClr xmlns:ahyp="http://schemas.microsoft.com/office/drawing/2018/hyperlinkcolor" val="tx"/>
                    </a:ext>
                  </a:extLst>
                </a:hlinkClick>
              </a:rPr>
              <a:t>Worker</a:t>
            </a:r>
            <a:r>
              <a:rPr lang="de-AT" sz="1200" dirty="0">
                <a:solidFill>
                  <a:prstClr val="white"/>
                </a:solidFill>
                <a:latin typeface="Monserrat"/>
                <a:ea typeface="Calibri"/>
                <a:cs typeface="Calibri"/>
                <a:hlinkClick r:id="rId3">
                  <a:extLst>
                    <a:ext uri="{A12FA001-AC4F-418D-AE19-62706E023703}">
                      <ahyp:hlinkClr xmlns:ahyp="http://schemas.microsoft.com/office/drawing/2018/hyperlinkcolor" val="tx"/>
                    </a:ext>
                  </a:extLst>
                </a:hlinkClick>
              </a:rPr>
              <a:t> </a:t>
            </a:r>
            <a:r>
              <a:rPr lang="de-AT" sz="1200" dirty="0" err="1">
                <a:solidFill>
                  <a:prstClr val="white"/>
                </a:solidFill>
                <a:latin typeface="Monserrat"/>
                <a:ea typeface="Calibri"/>
                <a:cs typeface="Calibri"/>
                <a:hlinkClick r:id="rId3">
                  <a:extLst>
                    <a:ext uri="{A12FA001-AC4F-418D-AE19-62706E023703}">
                      <ahyp:hlinkClr xmlns:ahyp="http://schemas.microsoft.com/office/drawing/2018/hyperlinkcolor" val="tx"/>
                    </a:ext>
                  </a:extLst>
                </a:hlinkClick>
              </a:rPr>
              <a:t>Protection</a:t>
            </a:r>
            <a:r>
              <a:rPr lang="de-AT" sz="1200" dirty="0">
                <a:solidFill>
                  <a:prstClr val="white"/>
                </a:solidFill>
                <a:latin typeface="Monserrat"/>
                <a:ea typeface="Calibri"/>
                <a:cs typeface="Calibri"/>
                <a:hlinkClick r:id="rId3">
                  <a:extLst>
                    <a:ext uri="{A12FA001-AC4F-418D-AE19-62706E023703}">
                      <ahyp:hlinkClr xmlns:ahyp="http://schemas.microsoft.com/office/drawing/2018/hyperlinkcolor" val="tx"/>
                    </a:ext>
                  </a:extLst>
                </a:hlinkClick>
              </a:rPr>
              <a:t> (Amendment of </a:t>
            </a:r>
            <a:r>
              <a:rPr lang="de-AT" sz="1200" dirty="0" err="1">
                <a:solidFill>
                  <a:prstClr val="white"/>
                </a:solidFill>
                <a:latin typeface="Monserrat"/>
                <a:ea typeface="Calibri"/>
                <a:cs typeface="Calibri"/>
                <a:hlinkClick r:id="rId3">
                  <a:extLst>
                    <a:ext uri="{A12FA001-AC4F-418D-AE19-62706E023703}">
                      <ahyp:hlinkClr xmlns:ahyp="http://schemas.microsoft.com/office/drawing/2018/hyperlinkcolor" val="tx"/>
                    </a:ext>
                  </a:extLst>
                </a:hlinkClick>
              </a:rPr>
              <a:t>Equality</a:t>
            </a:r>
            <a:r>
              <a:rPr lang="de-AT" sz="1200" dirty="0">
                <a:solidFill>
                  <a:prstClr val="white"/>
                </a:solidFill>
                <a:latin typeface="Monserrat"/>
                <a:ea typeface="Calibri"/>
                <a:cs typeface="Calibri"/>
                <a:hlinkClick r:id="rId3">
                  <a:extLst>
                    <a:ext uri="{A12FA001-AC4F-418D-AE19-62706E023703}">
                      <ahyp:hlinkClr xmlns:ahyp="http://schemas.microsoft.com/office/drawing/2018/hyperlinkcolor" val="tx"/>
                    </a:ext>
                  </a:extLst>
                </a:hlinkClick>
              </a:rPr>
              <a:t> Act 2010)</a:t>
            </a:r>
            <a:r>
              <a:rPr lang="de-AT" sz="1200" dirty="0">
                <a:solidFill>
                  <a:prstClr val="white"/>
                </a:solidFill>
                <a:latin typeface="Monserrat"/>
                <a:ea typeface="Calibri"/>
                <a:cs typeface="Calibri"/>
              </a:rPr>
              <a:t> Bill </a:t>
            </a:r>
            <a:r>
              <a:rPr lang="de-AT" sz="1200" dirty="0" err="1">
                <a:solidFill>
                  <a:prstClr val="white"/>
                </a:solidFill>
                <a:latin typeface="Monserrat"/>
                <a:ea typeface="Calibri"/>
                <a:cs typeface="Calibri"/>
              </a:rPr>
              <a:t>strengthens</a:t>
            </a:r>
            <a:r>
              <a:rPr lang="de-AT" sz="1200" dirty="0">
                <a:solidFill>
                  <a:prstClr val="white"/>
                </a:solidFill>
                <a:latin typeface="Monserrat"/>
                <a:ea typeface="Calibri"/>
                <a:cs typeface="Calibri"/>
              </a:rPr>
              <a:t> </a:t>
            </a:r>
            <a:r>
              <a:rPr lang="de-AT" sz="1200" dirty="0" err="1">
                <a:solidFill>
                  <a:prstClr val="white"/>
                </a:solidFill>
                <a:latin typeface="Monserrat"/>
                <a:ea typeface="Calibri"/>
                <a:cs typeface="Calibri"/>
              </a:rPr>
              <a:t>existing</a:t>
            </a:r>
            <a:r>
              <a:rPr lang="de-AT" sz="1200" dirty="0">
                <a:solidFill>
                  <a:prstClr val="white"/>
                </a:solidFill>
                <a:latin typeface="Monserrat"/>
                <a:ea typeface="Calibri"/>
                <a:cs typeface="Calibri"/>
              </a:rPr>
              <a:t> </a:t>
            </a:r>
            <a:r>
              <a:rPr lang="de-AT" sz="1200" dirty="0" err="1">
                <a:solidFill>
                  <a:prstClr val="white"/>
                </a:solidFill>
                <a:latin typeface="Monserrat"/>
                <a:ea typeface="Calibri"/>
                <a:cs typeface="Calibri"/>
              </a:rPr>
              <a:t>protection</a:t>
            </a:r>
            <a:r>
              <a:rPr lang="de-AT" sz="1200" dirty="0">
                <a:solidFill>
                  <a:prstClr val="white"/>
                </a:solidFill>
                <a:latin typeface="Monserrat"/>
                <a:ea typeface="Calibri"/>
                <a:cs typeface="Calibri"/>
              </a:rPr>
              <a:t> </a:t>
            </a:r>
            <a:r>
              <a:rPr lang="de-AT" sz="1200" dirty="0" err="1">
                <a:solidFill>
                  <a:prstClr val="white"/>
                </a:solidFill>
                <a:latin typeface="Monserrat"/>
                <a:ea typeface="Calibri"/>
                <a:cs typeface="Calibri"/>
              </a:rPr>
              <a:t>for</a:t>
            </a:r>
            <a:r>
              <a:rPr lang="de-AT" sz="1200" dirty="0">
                <a:solidFill>
                  <a:prstClr val="white"/>
                </a:solidFill>
                <a:latin typeface="Monserrat"/>
                <a:ea typeface="Calibri"/>
                <a:cs typeface="Calibri"/>
              </a:rPr>
              <a:t> </a:t>
            </a:r>
            <a:r>
              <a:rPr lang="de-AT" sz="1200" dirty="0" err="1">
                <a:solidFill>
                  <a:prstClr val="white"/>
                </a:solidFill>
                <a:latin typeface="Monserrat"/>
                <a:ea typeface="Calibri"/>
                <a:cs typeface="Calibri"/>
              </a:rPr>
              <a:t>workers</a:t>
            </a:r>
            <a:r>
              <a:rPr lang="de-AT" sz="1200" dirty="0">
                <a:solidFill>
                  <a:prstClr val="white"/>
                </a:solidFill>
                <a:latin typeface="Monserrat"/>
                <a:ea typeface="Calibri"/>
                <a:cs typeface="Calibri"/>
              </a:rPr>
              <a:t> </a:t>
            </a:r>
            <a:r>
              <a:rPr lang="de-AT" sz="1200" dirty="0" err="1">
                <a:solidFill>
                  <a:prstClr val="white"/>
                </a:solidFill>
                <a:latin typeface="Monserrat"/>
                <a:ea typeface="Calibri"/>
                <a:cs typeface="Calibri"/>
              </a:rPr>
              <a:t>against</a:t>
            </a:r>
            <a:r>
              <a:rPr lang="de-AT" sz="1200" dirty="0">
                <a:solidFill>
                  <a:prstClr val="white"/>
                </a:solidFill>
                <a:latin typeface="Monserrat"/>
                <a:ea typeface="Calibri"/>
                <a:cs typeface="Calibri"/>
              </a:rPr>
              <a:t> </a:t>
            </a:r>
            <a:r>
              <a:rPr lang="de-AT" sz="1200" b="1" dirty="0">
                <a:solidFill>
                  <a:prstClr val="white"/>
                </a:solidFill>
                <a:latin typeface="Monserrat"/>
                <a:ea typeface="Calibri"/>
                <a:cs typeface="Calibri"/>
              </a:rPr>
              <a:t>sexual harassment</a:t>
            </a:r>
            <a:r>
              <a:rPr lang="de-AT" sz="1200" dirty="0">
                <a:solidFill>
                  <a:prstClr val="white"/>
                </a:solidFill>
                <a:latin typeface="Monserrat"/>
                <a:ea typeface="Calibri"/>
                <a:cs typeface="Calibri"/>
              </a:rPr>
              <a:t>. The </a:t>
            </a:r>
            <a:r>
              <a:rPr lang="de-AT" sz="1200" dirty="0" err="1">
                <a:solidFill>
                  <a:prstClr val="white"/>
                </a:solidFill>
                <a:latin typeface="Monserrat"/>
                <a:ea typeface="Calibri"/>
                <a:cs typeface="Calibri"/>
              </a:rPr>
              <a:t>law</a:t>
            </a:r>
            <a:r>
              <a:rPr lang="de-AT" sz="1200" dirty="0">
                <a:solidFill>
                  <a:prstClr val="white"/>
                </a:solidFill>
                <a:latin typeface="Monserrat"/>
                <a:ea typeface="Calibri"/>
                <a:cs typeface="Calibri"/>
              </a:rPr>
              <a:t> </a:t>
            </a:r>
            <a:r>
              <a:rPr lang="de-AT" sz="1200" dirty="0" err="1">
                <a:solidFill>
                  <a:prstClr val="white"/>
                </a:solidFill>
                <a:latin typeface="Monserrat"/>
                <a:ea typeface="Calibri"/>
                <a:cs typeface="Calibri"/>
              </a:rPr>
              <a:t>places</a:t>
            </a:r>
            <a:r>
              <a:rPr lang="de-AT" sz="1200" dirty="0">
                <a:solidFill>
                  <a:prstClr val="white"/>
                </a:solidFill>
                <a:latin typeface="Monserrat"/>
                <a:ea typeface="Calibri"/>
                <a:cs typeface="Calibri"/>
              </a:rPr>
              <a:t> a </a:t>
            </a:r>
            <a:r>
              <a:rPr lang="de-AT" sz="1200" dirty="0" err="1">
                <a:solidFill>
                  <a:prstClr val="white"/>
                </a:solidFill>
                <a:latin typeface="Monserrat"/>
                <a:ea typeface="Calibri"/>
                <a:cs typeface="Calibri"/>
              </a:rPr>
              <a:t>duty</a:t>
            </a:r>
            <a:r>
              <a:rPr lang="de-AT" sz="1200" dirty="0">
                <a:solidFill>
                  <a:prstClr val="white"/>
                </a:solidFill>
                <a:latin typeface="Monserrat"/>
                <a:ea typeface="Calibri"/>
                <a:cs typeface="Calibri"/>
              </a:rPr>
              <a:t> on </a:t>
            </a:r>
            <a:r>
              <a:rPr lang="de-AT" sz="1200" dirty="0" err="1">
                <a:solidFill>
                  <a:prstClr val="white"/>
                </a:solidFill>
                <a:latin typeface="Monserrat"/>
                <a:ea typeface="Calibri"/>
                <a:cs typeface="Calibri"/>
              </a:rPr>
              <a:t>employers</a:t>
            </a:r>
            <a:r>
              <a:rPr lang="de-AT" sz="1200" dirty="0">
                <a:solidFill>
                  <a:prstClr val="white"/>
                </a:solidFill>
                <a:latin typeface="Monserrat"/>
                <a:ea typeface="Calibri"/>
                <a:cs typeface="Calibri"/>
              </a:rPr>
              <a:t> to </a:t>
            </a:r>
            <a:r>
              <a:rPr lang="de-AT" sz="1200" dirty="0" err="1">
                <a:solidFill>
                  <a:prstClr val="white"/>
                </a:solidFill>
                <a:latin typeface="Monserrat"/>
                <a:ea typeface="Calibri"/>
                <a:cs typeface="Calibri"/>
              </a:rPr>
              <a:t>take</a:t>
            </a:r>
            <a:r>
              <a:rPr lang="de-AT" sz="1200" dirty="0">
                <a:solidFill>
                  <a:prstClr val="white"/>
                </a:solidFill>
                <a:latin typeface="Monserrat"/>
                <a:ea typeface="Calibri"/>
                <a:cs typeface="Calibri"/>
              </a:rPr>
              <a:t> all ‘</a:t>
            </a:r>
            <a:r>
              <a:rPr lang="de-AT" sz="1200" dirty="0" err="1">
                <a:solidFill>
                  <a:prstClr val="white"/>
                </a:solidFill>
                <a:latin typeface="Monserrat"/>
                <a:ea typeface="Calibri"/>
                <a:cs typeface="Calibri"/>
              </a:rPr>
              <a:t>reasonable</a:t>
            </a:r>
            <a:r>
              <a:rPr lang="de-AT" sz="1200" dirty="0">
                <a:solidFill>
                  <a:prstClr val="white"/>
                </a:solidFill>
                <a:latin typeface="Monserrat"/>
                <a:ea typeface="Calibri"/>
                <a:cs typeface="Calibri"/>
              </a:rPr>
              <a:t> </a:t>
            </a:r>
            <a:r>
              <a:rPr lang="de-AT" sz="1200" dirty="0" err="1">
                <a:solidFill>
                  <a:prstClr val="white"/>
                </a:solidFill>
                <a:latin typeface="Monserrat"/>
                <a:ea typeface="Calibri"/>
                <a:cs typeface="Calibri"/>
              </a:rPr>
              <a:t>steps</a:t>
            </a:r>
            <a:r>
              <a:rPr lang="de-AT" sz="1200" dirty="0">
                <a:solidFill>
                  <a:prstClr val="white"/>
                </a:solidFill>
                <a:latin typeface="Monserrat"/>
                <a:ea typeface="Calibri"/>
                <a:cs typeface="Calibri"/>
              </a:rPr>
              <a:t>’ to </a:t>
            </a:r>
            <a:r>
              <a:rPr lang="de-AT" sz="1200" dirty="0" err="1">
                <a:solidFill>
                  <a:prstClr val="white"/>
                </a:solidFill>
                <a:latin typeface="Monserrat"/>
                <a:ea typeface="Calibri"/>
                <a:cs typeface="Calibri"/>
              </a:rPr>
              <a:t>prevent</a:t>
            </a:r>
            <a:r>
              <a:rPr lang="de-AT" sz="1200" dirty="0">
                <a:solidFill>
                  <a:prstClr val="white"/>
                </a:solidFill>
                <a:latin typeface="Monserrat"/>
                <a:ea typeface="Calibri"/>
                <a:cs typeface="Calibri"/>
              </a:rPr>
              <a:t> sexual harassment by </a:t>
            </a:r>
            <a:r>
              <a:rPr lang="de-AT" sz="1200" dirty="0" err="1">
                <a:solidFill>
                  <a:prstClr val="white"/>
                </a:solidFill>
                <a:latin typeface="Monserrat"/>
                <a:ea typeface="Calibri"/>
                <a:cs typeface="Calibri"/>
              </a:rPr>
              <a:t>colleagues</a:t>
            </a:r>
            <a:r>
              <a:rPr lang="de-AT" sz="1200" dirty="0">
                <a:solidFill>
                  <a:prstClr val="white"/>
                </a:solidFill>
                <a:latin typeface="Monserrat"/>
                <a:ea typeface="Calibri"/>
                <a:cs typeface="Calibri"/>
              </a:rPr>
              <a:t>, </a:t>
            </a:r>
            <a:r>
              <a:rPr lang="de-AT" sz="1200" dirty="0" err="1">
                <a:solidFill>
                  <a:prstClr val="white"/>
                </a:solidFill>
                <a:latin typeface="Monserrat"/>
                <a:ea typeface="Calibri"/>
                <a:cs typeface="Calibri"/>
              </a:rPr>
              <a:t>third</a:t>
            </a:r>
            <a:r>
              <a:rPr lang="de-AT" sz="1200" dirty="0">
                <a:solidFill>
                  <a:prstClr val="white"/>
                </a:solidFill>
                <a:latin typeface="Monserrat"/>
                <a:ea typeface="Calibri"/>
                <a:cs typeface="Calibri"/>
              </a:rPr>
              <a:t> </a:t>
            </a:r>
            <a:r>
              <a:rPr lang="de-AT" sz="1200" dirty="0" err="1">
                <a:solidFill>
                  <a:prstClr val="white"/>
                </a:solidFill>
                <a:latin typeface="Monserrat"/>
                <a:ea typeface="Calibri"/>
                <a:cs typeface="Calibri"/>
              </a:rPr>
              <a:t>parties</a:t>
            </a:r>
            <a:r>
              <a:rPr lang="de-AT" sz="1200" dirty="0">
                <a:solidFill>
                  <a:prstClr val="white"/>
                </a:solidFill>
                <a:latin typeface="Monserrat"/>
                <a:ea typeface="Calibri"/>
                <a:cs typeface="Calibri"/>
              </a:rPr>
              <a:t>, such </a:t>
            </a:r>
            <a:r>
              <a:rPr lang="de-AT" sz="1200" dirty="0" err="1">
                <a:solidFill>
                  <a:prstClr val="white"/>
                </a:solidFill>
                <a:latin typeface="Monserrat"/>
                <a:ea typeface="Calibri"/>
                <a:cs typeface="Calibri"/>
              </a:rPr>
              <a:t>as</a:t>
            </a:r>
            <a:r>
              <a:rPr lang="de-AT" sz="1200" dirty="0">
                <a:solidFill>
                  <a:prstClr val="white"/>
                </a:solidFill>
                <a:latin typeface="Monserrat"/>
                <a:ea typeface="Calibri"/>
                <a:cs typeface="Calibri"/>
              </a:rPr>
              <a:t> </a:t>
            </a:r>
            <a:r>
              <a:rPr lang="de-AT" sz="1200" dirty="0" err="1">
                <a:solidFill>
                  <a:prstClr val="white"/>
                </a:solidFill>
                <a:latin typeface="Monserrat"/>
                <a:ea typeface="Calibri"/>
                <a:cs typeface="Calibri"/>
              </a:rPr>
              <a:t>clients</a:t>
            </a:r>
            <a:r>
              <a:rPr lang="de-AT" sz="1200" dirty="0">
                <a:solidFill>
                  <a:prstClr val="white"/>
                </a:solidFill>
                <a:latin typeface="Monserrat"/>
                <a:ea typeface="Calibri"/>
                <a:cs typeface="Calibri"/>
              </a:rPr>
              <a:t> and </a:t>
            </a:r>
            <a:r>
              <a:rPr lang="de-AT" sz="1200" dirty="0" err="1">
                <a:solidFill>
                  <a:prstClr val="white"/>
                </a:solidFill>
                <a:latin typeface="Monserrat"/>
                <a:ea typeface="Calibri"/>
                <a:cs typeface="Calibri"/>
              </a:rPr>
              <a:t>customers</a:t>
            </a:r>
            <a:r>
              <a:rPr lang="de-AT" sz="1200" dirty="0">
                <a:solidFill>
                  <a:prstClr val="white"/>
                </a:solidFill>
                <a:latin typeface="Monserrat"/>
                <a:ea typeface="Calibri"/>
                <a:cs typeface="Calibri"/>
              </a:rPr>
              <a:t>, </a:t>
            </a:r>
            <a:r>
              <a:rPr lang="de-AT" sz="1200" dirty="0" err="1">
                <a:solidFill>
                  <a:prstClr val="white"/>
                </a:solidFill>
                <a:latin typeface="Monserrat"/>
                <a:ea typeface="Calibri"/>
                <a:cs typeface="Calibri"/>
              </a:rPr>
              <a:t>service</a:t>
            </a:r>
            <a:r>
              <a:rPr lang="de-AT" sz="1200" dirty="0">
                <a:solidFill>
                  <a:prstClr val="white"/>
                </a:solidFill>
                <a:latin typeface="Monserrat"/>
                <a:ea typeface="Calibri"/>
                <a:cs typeface="Calibri"/>
              </a:rPr>
              <a:t> </a:t>
            </a:r>
            <a:r>
              <a:rPr lang="de-AT" sz="1200" dirty="0" err="1">
                <a:solidFill>
                  <a:prstClr val="white"/>
                </a:solidFill>
                <a:latin typeface="Monserrat"/>
                <a:ea typeface="Calibri"/>
                <a:cs typeface="Calibri"/>
              </a:rPr>
              <a:t>users</a:t>
            </a:r>
            <a:r>
              <a:rPr lang="de-AT" sz="1200" dirty="0">
                <a:solidFill>
                  <a:prstClr val="white"/>
                </a:solidFill>
                <a:latin typeface="Monserrat"/>
                <a:ea typeface="Calibri"/>
                <a:cs typeface="Calibri"/>
              </a:rPr>
              <a:t> and </a:t>
            </a:r>
            <a:r>
              <a:rPr lang="de-AT" sz="1200" dirty="0" err="1">
                <a:solidFill>
                  <a:prstClr val="white"/>
                </a:solidFill>
                <a:latin typeface="Monserrat"/>
                <a:ea typeface="Calibri"/>
                <a:cs typeface="Calibri"/>
              </a:rPr>
              <a:t>members</a:t>
            </a:r>
            <a:r>
              <a:rPr lang="de-AT" sz="1200" dirty="0">
                <a:solidFill>
                  <a:prstClr val="white"/>
                </a:solidFill>
                <a:latin typeface="Monserrat"/>
                <a:ea typeface="Calibri"/>
                <a:cs typeface="Calibri"/>
              </a:rPr>
              <a:t> of the </a:t>
            </a:r>
            <a:r>
              <a:rPr lang="de-AT" sz="1200" dirty="0" err="1">
                <a:solidFill>
                  <a:prstClr val="white"/>
                </a:solidFill>
                <a:latin typeface="Monserrat"/>
                <a:ea typeface="Calibri"/>
                <a:cs typeface="Calibri"/>
              </a:rPr>
              <a:t>public</a:t>
            </a:r>
            <a:r>
              <a:rPr lang="de-AT" sz="1200" dirty="0">
                <a:solidFill>
                  <a:prstClr val="white"/>
                </a:solidFill>
                <a:latin typeface="Monserrat"/>
                <a:ea typeface="+mn-lt"/>
                <a:cs typeface="+mn-lt"/>
              </a:rPr>
              <a:t>.</a:t>
            </a:r>
            <a:br>
              <a:rPr lang="en-US" sz="1200" dirty="0">
                <a:latin typeface="Monserrat"/>
              </a:rPr>
            </a:br>
            <a:endParaRPr lang="en-US" sz="1200" dirty="0">
              <a:latin typeface="Monserrat"/>
            </a:endParaRPr>
          </a:p>
          <a:p>
            <a:pPr defTabSz="914400">
              <a:defRPr/>
            </a:pPr>
            <a:r>
              <a:rPr lang="de-AT" sz="1200" dirty="0">
                <a:solidFill>
                  <a:schemeClr val="bg1"/>
                </a:solidFill>
                <a:latin typeface="Monserrat"/>
                <a:ea typeface="Calibri"/>
                <a:cs typeface="Arial"/>
              </a:rPr>
              <a:t>When is </a:t>
            </a:r>
            <a:r>
              <a:rPr lang="de-AT" sz="1200" dirty="0" err="1">
                <a:solidFill>
                  <a:schemeClr val="bg1"/>
                </a:solidFill>
                <a:latin typeface="Monserrat"/>
                <a:ea typeface="Calibri"/>
                <a:cs typeface="Arial"/>
              </a:rPr>
              <a:t>it</a:t>
            </a:r>
            <a:r>
              <a:rPr lang="de-AT" sz="1200" dirty="0">
                <a:solidFill>
                  <a:schemeClr val="bg1"/>
                </a:solidFill>
                <a:latin typeface="Monserrat"/>
                <a:ea typeface="Calibri"/>
                <a:cs typeface="Arial"/>
              </a:rPr>
              <a:t> </a:t>
            </a:r>
            <a:r>
              <a:rPr lang="de-AT" sz="1200" dirty="0" err="1">
                <a:solidFill>
                  <a:schemeClr val="bg1"/>
                </a:solidFill>
                <a:latin typeface="Monserrat"/>
                <a:ea typeface="Calibri"/>
                <a:cs typeface="Arial"/>
              </a:rPr>
              <a:t>classed</a:t>
            </a:r>
            <a:r>
              <a:rPr lang="de-AT" sz="1200" dirty="0">
                <a:solidFill>
                  <a:schemeClr val="bg1"/>
                </a:solidFill>
                <a:latin typeface="Monserrat"/>
                <a:ea typeface="Calibri"/>
                <a:cs typeface="Arial"/>
              </a:rPr>
              <a:t> sexual harassment:</a:t>
            </a:r>
          </a:p>
          <a:p>
            <a:pPr defTabSz="914400">
              <a:defRPr/>
            </a:pPr>
            <a:endParaRPr lang="de-AT" sz="800" dirty="0">
              <a:solidFill>
                <a:schemeClr val="bg1"/>
              </a:solidFill>
              <a:latin typeface="Monserrat"/>
              <a:ea typeface="Calibri"/>
              <a:cs typeface="Arial"/>
            </a:endParaRPr>
          </a:p>
          <a:p>
            <a:pPr marL="285750" indent="-285750" defTabSz="914400">
              <a:buFont typeface="Arial" panose="020B0604020202020204" pitchFamily="34" charset="0"/>
              <a:buChar char="•"/>
              <a:defRPr/>
            </a:pPr>
            <a:r>
              <a:rPr lang="de-AT" sz="1200" dirty="0">
                <a:solidFill>
                  <a:schemeClr val="bg1"/>
                </a:solidFill>
                <a:latin typeface="Monserrat"/>
                <a:ea typeface="+mn-lt"/>
                <a:cs typeface="+mn-lt"/>
              </a:rPr>
              <a:t>the person </a:t>
            </a:r>
            <a:r>
              <a:rPr lang="de-AT" sz="1200" dirty="0" err="1">
                <a:solidFill>
                  <a:schemeClr val="bg1"/>
                </a:solidFill>
                <a:latin typeface="Monserrat"/>
                <a:ea typeface="+mn-lt"/>
                <a:cs typeface="+mn-lt"/>
              </a:rPr>
              <a:t>receiving</a:t>
            </a:r>
            <a:r>
              <a:rPr lang="de-AT" sz="1200" dirty="0">
                <a:solidFill>
                  <a:schemeClr val="bg1"/>
                </a:solidFill>
                <a:latin typeface="Monserrat"/>
                <a:ea typeface="+mn-lt"/>
                <a:cs typeface="+mn-lt"/>
              </a:rPr>
              <a:t> the sexual behaviour </a:t>
            </a:r>
            <a:r>
              <a:rPr lang="de-AT" sz="1200" dirty="0" err="1">
                <a:solidFill>
                  <a:schemeClr val="bg1"/>
                </a:solidFill>
                <a:latin typeface="Monserrat"/>
                <a:ea typeface="+mn-lt"/>
                <a:cs typeface="+mn-lt"/>
              </a:rPr>
              <a:t>decides</a:t>
            </a:r>
            <a:r>
              <a:rPr lang="de-AT" sz="1200" dirty="0">
                <a:solidFill>
                  <a:schemeClr val="bg1"/>
                </a:solidFill>
                <a:latin typeface="Monserrat"/>
                <a:ea typeface="+mn-lt"/>
                <a:cs typeface="+mn-lt"/>
              </a:rPr>
              <a:t> </a:t>
            </a:r>
            <a:r>
              <a:rPr lang="de-AT" sz="1200" dirty="0" err="1">
                <a:solidFill>
                  <a:schemeClr val="bg1"/>
                </a:solidFill>
                <a:latin typeface="Monserrat"/>
                <a:ea typeface="+mn-lt"/>
                <a:cs typeface="+mn-lt"/>
              </a:rPr>
              <a:t>if</a:t>
            </a:r>
            <a:r>
              <a:rPr lang="de-AT" sz="1200" dirty="0">
                <a:solidFill>
                  <a:schemeClr val="bg1"/>
                </a:solidFill>
                <a:latin typeface="Monserrat"/>
                <a:ea typeface="+mn-lt"/>
                <a:cs typeface="+mn-lt"/>
              </a:rPr>
              <a:t> </a:t>
            </a:r>
            <a:r>
              <a:rPr lang="de-AT" sz="1200" dirty="0" err="1">
                <a:solidFill>
                  <a:schemeClr val="bg1"/>
                </a:solidFill>
                <a:latin typeface="Monserrat"/>
                <a:ea typeface="+mn-lt"/>
                <a:cs typeface="+mn-lt"/>
              </a:rPr>
              <a:t>it’s</a:t>
            </a:r>
            <a:r>
              <a:rPr lang="de-AT" sz="1200" dirty="0">
                <a:solidFill>
                  <a:schemeClr val="bg1"/>
                </a:solidFill>
                <a:latin typeface="Monserrat"/>
                <a:ea typeface="+mn-lt"/>
                <a:cs typeface="+mn-lt"/>
              </a:rPr>
              <a:t> </a:t>
            </a:r>
            <a:r>
              <a:rPr lang="de-AT" sz="1200" dirty="0" err="1">
                <a:solidFill>
                  <a:schemeClr val="bg1"/>
                </a:solidFill>
                <a:latin typeface="Monserrat"/>
                <a:ea typeface="+mn-lt"/>
                <a:cs typeface="+mn-lt"/>
              </a:rPr>
              <a:t>unwanted</a:t>
            </a:r>
            <a:r>
              <a:rPr lang="de-AT" sz="1200" dirty="0">
                <a:solidFill>
                  <a:schemeClr val="bg1"/>
                </a:solidFill>
                <a:latin typeface="Monserrat"/>
                <a:ea typeface="+mn-lt"/>
                <a:cs typeface="+mn-lt"/>
              </a:rPr>
              <a:t> – </a:t>
            </a:r>
            <a:r>
              <a:rPr lang="de-AT" sz="1200" b="1" u="sng" dirty="0">
                <a:solidFill>
                  <a:schemeClr val="bg1"/>
                </a:solidFill>
                <a:latin typeface="Monserrat"/>
                <a:ea typeface="+mn-lt"/>
                <a:cs typeface="+mn-lt"/>
              </a:rPr>
              <a:t>not</a:t>
            </a:r>
            <a:r>
              <a:rPr lang="de-AT" sz="1200" dirty="0">
                <a:solidFill>
                  <a:schemeClr val="bg1"/>
                </a:solidFill>
                <a:latin typeface="Monserrat"/>
                <a:ea typeface="+mn-lt"/>
                <a:cs typeface="+mn-lt"/>
              </a:rPr>
              <a:t> the person </a:t>
            </a:r>
            <a:r>
              <a:rPr lang="de-AT" sz="1200" dirty="0" err="1">
                <a:solidFill>
                  <a:schemeClr val="bg1"/>
                </a:solidFill>
                <a:latin typeface="Monserrat"/>
                <a:ea typeface="+mn-lt"/>
                <a:cs typeface="+mn-lt"/>
              </a:rPr>
              <a:t>doing</a:t>
            </a:r>
            <a:r>
              <a:rPr lang="de-AT" sz="1200" dirty="0">
                <a:solidFill>
                  <a:schemeClr val="bg1"/>
                </a:solidFill>
                <a:latin typeface="Monserrat"/>
                <a:ea typeface="+mn-lt"/>
                <a:cs typeface="+mn-lt"/>
              </a:rPr>
              <a:t> the behaviour</a:t>
            </a:r>
          </a:p>
          <a:p>
            <a:pPr marL="285750" indent="-285750" defTabSz="914400">
              <a:buFont typeface="Arial" panose="020B0604020202020204" pitchFamily="34" charset="0"/>
              <a:buChar char="•"/>
              <a:defRPr/>
            </a:pPr>
            <a:r>
              <a:rPr lang="de-AT" sz="1200" dirty="0" err="1">
                <a:solidFill>
                  <a:schemeClr val="bg1"/>
                </a:solidFill>
                <a:latin typeface="Monserrat"/>
                <a:ea typeface="+mn-lt"/>
                <a:cs typeface="+mn-lt"/>
              </a:rPr>
              <a:t>It</a:t>
            </a:r>
            <a:r>
              <a:rPr lang="de-AT" sz="1200" dirty="0">
                <a:solidFill>
                  <a:schemeClr val="bg1"/>
                </a:solidFill>
                <a:latin typeface="Monserrat"/>
                <a:ea typeface="+mn-lt"/>
                <a:cs typeface="+mn-lt"/>
              </a:rPr>
              <a:t> </a:t>
            </a:r>
            <a:r>
              <a:rPr lang="de-AT" sz="1200" dirty="0" err="1">
                <a:solidFill>
                  <a:schemeClr val="bg1"/>
                </a:solidFill>
                <a:latin typeface="Monserrat"/>
                <a:ea typeface="+mn-lt"/>
                <a:cs typeface="+mn-lt"/>
              </a:rPr>
              <a:t>doesn’t</a:t>
            </a:r>
            <a:r>
              <a:rPr lang="de-AT" sz="1200" dirty="0">
                <a:solidFill>
                  <a:schemeClr val="bg1"/>
                </a:solidFill>
                <a:latin typeface="Monserrat"/>
                <a:ea typeface="+mn-lt"/>
                <a:cs typeface="+mn-lt"/>
              </a:rPr>
              <a:t> matter </a:t>
            </a:r>
            <a:r>
              <a:rPr lang="de-AT" sz="1200" dirty="0" err="1">
                <a:solidFill>
                  <a:schemeClr val="bg1"/>
                </a:solidFill>
                <a:latin typeface="Monserrat"/>
                <a:ea typeface="+mn-lt"/>
                <a:cs typeface="+mn-lt"/>
              </a:rPr>
              <a:t>if</a:t>
            </a:r>
            <a:r>
              <a:rPr lang="de-AT" sz="1200" dirty="0">
                <a:solidFill>
                  <a:schemeClr val="bg1"/>
                </a:solidFill>
                <a:latin typeface="Monserrat"/>
                <a:ea typeface="+mn-lt"/>
                <a:cs typeface="+mn-lt"/>
              </a:rPr>
              <a:t> </a:t>
            </a:r>
            <a:r>
              <a:rPr lang="de-AT" sz="1200" dirty="0" err="1">
                <a:solidFill>
                  <a:schemeClr val="bg1"/>
                </a:solidFill>
                <a:latin typeface="Monserrat"/>
                <a:ea typeface="+mn-lt"/>
                <a:cs typeface="+mn-lt"/>
              </a:rPr>
              <a:t>other</a:t>
            </a:r>
            <a:r>
              <a:rPr lang="de-AT" sz="1200" dirty="0">
                <a:solidFill>
                  <a:schemeClr val="bg1"/>
                </a:solidFill>
                <a:latin typeface="Monserrat"/>
                <a:ea typeface="+mn-lt"/>
                <a:cs typeface="+mn-lt"/>
              </a:rPr>
              <a:t> </a:t>
            </a:r>
            <a:r>
              <a:rPr lang="de-AT" sz="1200" dirty="0" err="1">
                <a:solidFill>
                  <a:schemeClr val="bg1"/>
                </a:solidFill>
                <a:latin typeface="Monserrat"/>
                <a:ea typeface="+mn-lt"/>
                <a:cs typeface="+mn-lt"/>
              </a:rPr>
              <a:t>people</a:t>
            </a:r>
            <a:r>
              <a:rPr lang="de-AT" sz="1200" dirty="0">
                <a:solidFill>
                  <a:schemeClr val="bg1"/>
                </a:solidFill>
                <a:latin typeface="Monserrat"/>
                <a:ea typeface="+mn-lt"/>
                <a:cs typeface="+mn-lt"/>
              </a:rPr>
              <a:t> </a:t>
            </a:r>
            <a:r>
              <a:rPr lang="de-AT" sz="1200" dirty="0" err="1">
                <a:solidFill>
                  <a:schemeClr val="bg1"/>
                </a:solidFill>
                <a:latin typeface="Monserrat"/>
                <a:ea typeface="+mn-lt"/>
                <a:cs typeface="+mn-lt"/>
              </a:rPr>
              <a:t>think</a:t>
            </a:r>
            <a:r>
              <a:rPr lang="de-AT" sz="1200" dirty="0">
                <a:solidFill>
                  <a:schemeClr val="bg1"/>
                </a:solidFill>
                <a:latin typeface="Monserrat"/>
                <a:ea typeface="+mn-lt"/>
                <a:cs typeface="+mn-lt"/>
              </a:rPr>
              <a:t> the </a:t>
            </a:r>
            <a:r>
              <a:rPr lang="de-AT" sz="1200" dirty="0" err="1">
                <a:solidFill>
                  <a:schemeClr val="bg1"/>
                </a:solidFill>
                <a:latin typeface="Monserrat"/>
                <a:ea typeface="+mn-lt"/>
                <a:cs typeface="+mn-lt"/>
              </a:rPr>
              <a:t>unwanted</a:t>
            </a:r>
            <a:r>
              <a:rPr lang="de-AT" sz="1200" dirty="0">
                <a:solidFill>
                  <a:schemeClr val="bg1"/>
                </a:solidFill>
                <a:latin typeface="Monserrat"/>
                <a:ea typeface="+mn-lt"/>
                <a:cs typeface="+mn-lt"/>
              </a:rPr>
              <a:t> sexual behaviour is okay, or </a:t>
            </a:r>
            <a:r>
              <a:rPr lang="de-AT" sz="1200" dirty="0" err="1">
                <a:solidFill>
                  <a:schemeClr val="bg1"/>
                </a:solidFill>
                <a:latin typeface="Monserrat"/>
                <a:ea typeface="+mn-lt"/>
                <a:cs typeface="+mn-lt"/>
              </a:rPr>
              <a:t>if</a:t>
            </a:r>
            <a:r>
              <a:rPr lang="de-AT" sz="1200" dirty="0">
                <a:solidFill>
                  <a:schemeClr val="bg1"/>
                </a:solidFill>
                <a:latin typeface="Monserrat"/>
                <a:ea typeface="+mn-lt"/>
                <a:cs typeface="+mn-lt"/>
              </a:rPr>
              <a:t> </a:t>
            </a:r>
            <a:r>
              <a:rPr lang="de-AT" sz="1200" dirty="0" err="1">
                <a:solidFill>
                  <a:schemeClr val="bg1"/>
                </a:solidFill>
                <a:latin typeface="Monserrat"/>
                <a:ea typeface="+mn-lt"/>
                <a:cs typeface="+mn-lt"/>
              </a:rPr>
              <a:t>it’s</a:t>
            </a:r>
            <a:r>
              <a:rPr lang="de-AT" sz="1200" dirty="0">
                <a:solidFill>
                  <a:schemeClr val="bg1"/>
                </a:solidFill>
                <a:latin typeface="Monserrat"/>
                <a:ea typeface="+mn-lt"/>
                <a:cs typeface="+mn-lt"/>
              </a:rPr>
              <a:t> </a:t>
            </a:r>
            <a:r>
              <a:rPr lang="de-AT" sz="1200" dirty="0" err="1">
                <a:solidFill>
                  <a:schemeClr val="bg1"/>
                </a:solidFill>
                <a:latin typeface="Monserrat"/>
                <a:ea typeface="+mn-lt"/>
                <a:cs typeface="+mn-lt"/>
              </a:rPr>
              <a:t>common</a:t>
            </a:r>
            <a:r>
              <a:rPr lang="de-AT" sz="1200" dirty="0">
                <a:solidFill>
                  <a:schemeClr val="bg1"/>
                </a:solidFill>
                <a:latin typeface="Monserrat"/>
                <a:ea typeface="+mn-lt"/>
                <a:cs typeface="+mn-lt"/>
              </a:rPr>
              <a:t> in the </a:t>
            </a:r>
            <a:r>
              <a:rPr lang="de-AT" sz="1200" dirty="0" err="1">
                <a:solidFill>
                  <a:schemeClr val="bg1"/>
                </a:solidFill>
                <a:latin typeface="Monserrat"/>
                <a:ea typeface="+mn-lt"/>
                <a:cs typeface="+mn-lt"/>
              </a:rPr>
              <a:t>place</a:t>
            </a:r>
            <a:r>
              <a:rPr lang="de-AT" sz="1200" dirty="0">
                <a:solidFill>
                  <a:schemeClr val="bg1"/>
                </a:solidFill>
                <a:latin typeface="Monserrat"/>
                <a:ea typeface="+mn-lt"/>
                <a:cs typeface="+mn-lt"/>
              </a:rPr>
              <a:t> </a:t>
            </a:r>
            <a:r>
              <a:rPr lang="de-AT" sz="1200" dirty="0" err="1">
                <a:solidFill>
                  <a:schemeClr val="bg1"/>
                </a:solidFill>
                <a:latin typeface="Monserrat"/>
                <a:ea typeface="+mn-lt"/>
                <a:cs typeface="+mn-lt"/>
              </a:rPr>
              <a:t>it’s</a:t>
            </a:r>
            <a:r>
              <a:rPr lang="de-AT" sz="1200" dirty="0">
                <a:solidFill>
                  <a:schemeClr val="bg1"/>
                </a:solidFill>
                <a:latin typeface="Monserrat"/>
                <a:ea typeface="+mn-lt"/>
                <a:cs typeface="+mn-lt"/>
              </a:rPr>
              <a:t> </a:t>
            </a:r>
            <a:r>
              <a:rPr lang="de-AT" sz="1200" dirty="0" err="1">
                <a:solidFill>
                  <a:schemeClr val="bg1"/>
                </a:solidFill>
                <a:latin typeface="Monserrat"/>
                <a:ea typeface="+mn-lt"/>
                <a:cs typeface="+mn-lt"/>
              </a:rPr>
              <a:t>happened</a:t>
            </a:r>
            <a:r>
              <a:rPr lang="de-AT" sz="1200" dirty="0">
                <a:solidFill>
                  <a:schemeClr val="bg1"/>
                </a:solidFill>
                <a:latin typeface="Monserrat"/>
                <a:ea typeface="+mn-lt"/>
                <a:cs typeface="+mn-lt"/>
              </a:rPr>
              <a:t> in</a:t>
            </a:r>
          </a:p>
          <a:p>
            <a:pPr marL="285750" indent="-285750" defTabSz="914400">
              <a:buFont typeface="Arial" panose="020B0604020202020204" pitchFamily="34" charset="0"/>
              <a:buChar char="•"/>
              <a:defRPr/>
            </a:pPr>
            <a:r>
              <a:rPr lang="de-AT" sz="1200" dirty="0" err="1">
                <a:solidFill>
                  <a:schemeClr val="bg1"/>
                </a:solidFill>
                <a:latin typeface="Monserrat"/>
                <a:ea typeface="+mn-lt"/>
                <a:cs typeface="+mn-lt"/>
              </a:rPr>
              <a:t>It</a:t>
            </a:r>
            <a:r>
              <a:rPr lang="de-AT" sz="1200" dirty="0">
                <a:solidFill>
                  <a:schemeClr val="bg1"/>
                </a:solidFill>
                <a:latin typeface="Monserrat"/>
                <a:ea typeface="+mn-lt"/>
                <a:cs typeface="+mn-lt"/>
              </a:rPr>
              <a:t> </a:t>
            </a:r>
            <a:r>
              <a:rPr lang="de-AT" sz="1200" dirty="0" err="1">
                <a:solidFill>
                  <a:schemeClr val="bg1"/>
                </a:solidFill>
                <a:latin typeface="Monserrat"/>
                <a:ea typeface="+mn-lt"/>
                <a:cs typeface="+mn-lt"/>
              </a:rPr>
              <a:t>can</a:t>
            </a:r>
            <a:r>
              <a:rPr lang="de-AT" sz="1200" dirty="0">
                <a:solidFill>
                  <a:schemeClr val="bg1"/>
                </a:solidFill>
                <a:latin typeface="Monserrat"/>
                <a:ea typeface="+mn-lt"/>
                <a:cs typeface="+mn-lt"/>
              </a:rPr>
              <a:t> be a </a:t>
            </a:r>
            <a:r>
              <a:rPr lang="de-AT" sz="1200" dirty="0" err="1">
                <a:solidFill>
                  <a:schemeClr val="bg1"/>
                </a:solidFill>
                <a:latin typeface="Monserrat"/>
                <a:ea typeface="+mn-lt"/>
                <a:cs typeface="+mn-lt"/>
              </a:rPr>
              <a:t>one</a:t>
            </a:r>
            <a:r>
              <a:rPr lang="de-AT" sz="1200" dirty="0">
                <a:solidFill>
                  <a:schemeClr val="bg1"/>
                </a:solidFill>
                <a:latin typeface="Monserrat"/>
                <a:ea typeface="+mn-lt"/>
                <a:cs typeface="+mn-lt"/>
              </a:rPr>
              <a:t>-off </a:t>
            </a:r>
            <a:r>
              <a:rPr lang="de-AT" sz="1200" dirty="0" err="1">
                <a:solidFill>
                  <a:schemeClr val="bg1"/>
                </a:solidFill>
                <a:latin typeface="Monserrat"/>
                <a:ea typeface="+mn-lt"/>
                <a:cs typeface="+mn-lt"/>
              </a:rPr>
              <a:t>incident</a:t>
            </a:r>
            <a:r>
              <a:rPr lang="de-AT" sz="1200" dirty="0">
                <a:solidFill>
                  <a:schemeClr val="bg1"/>
                </a:solidFill>
                <a:latin typeface="Monserrat"/>
                <a:ea typeface="+mn-lt"/>
                <a:cs typeface="+mn-lt"/>
              </a:rPr>
              <a:t> or </a:t>
            </a:r>
            <a:r>
              <a:rPr lang="de-AT" sz="1200" dirty="0" err="1">
                <a:solidFill>
                  <a:schemeClr val="bg1"/>
                </a:solidFill>
                <a:latin typeface="Monserrat"/>
                <a:ea typeface="+mn-lt"/>
                <a:cs typeface="+mn-lt"/>
              </a:rPr>
              <a:t>repeated</a:t>
            </a:r>
            <a:endParaRPr lang="de-AT" sz="1200" dirty="0">
              <a:solidFill>
                <a:schemeClr val="bg1"/>
              </a:solidFill>
              <a:latin typeface="Monserrat"/>
              <a:ea typeface="+mn-lt"/>
              <a:cs typeface="+mn-lt"/>
            </a:endParaRPr>
          </a:p>
          <a:p>
            <a:pPr marL="285750" indent="-285750" defTabSz="914400">
              <a:buFont typeface="Arial" panose="020B0604020202020204" pitchFamily="34" charset="0"/>
              <a:buChar char="•"/>
              <a:defRPr/>
            </a:pPr>
            <a:r>
              <a:rPr lang="de-AT" sz="1200" dirty="0">
                <a:solidFill>
                  <a:schemeClr val="bg1"/>
                </a:solidFill>
                <a:latin typeface="Monserrat"/>
                <a:ea typeface="+mn-lt"/>
                <a:cs typeface="+mn-lt"/>
              </a:rPr>
              <a:t>Just </a:t>
            </a:r>
            <a:r>
              <a:rPr lang="de-AT" sz="1200" dirty="0" err="1">
                <a:solidFill>
                  <a:schemeClr val="bg1"/>
                </a:solidFill>
                <a:latin typeface="Monserrat"/>
                <a:ea typeface="+mn-lt"/>
                <a:cs typeface="+mn-lt"/>
              </a:rPr>
              <a:t>because</a:t>
            </a:r>
            <a:r>
              <a:rPr lang="de-AT" sz="1200" dirty="0">
                <a:solidFill>
                  <a:schemeClr val="bg1"/>
                </a:solidFill>
                <a:latin typeface="Monserrat"/>
                <a:ea typeface="+mn-lt"/>
                <a:cs typeface="+mn-lt"/>
              </a:rPr>
              <a:t> </a:t>
            </a:r>
            <a:r>
              <a:rPr lang="de-AT" sz="1200" dirty="0" err="1">
                <a:solidFill>
                  <a:schemeClr val="bg1"/>
                </a:solidFill>
                <a:latin typeface="Monserrat"/>
                <a:ea typeface="+mn-lt"/>
                <a:cs typeface="+mn-lt"/>
              </a:rPr>
              <a:t>certain</a:t>
            </a:r>
            <a:r>
              <a:rPr lang="de-AT" sz="1200" dirty="0">
                <a:solidFill>
                  <a:schemeClr val="bg1"/>
                </a:solidFill>
                <a:latin typeface="Monserrat"/>
                <a:ea typeface="+mn-lt"/>
                <a:cs typeface="+mn-lt"/>
              </a:rPr>
              <a:t> sexual behaviour was </a:t>
            </a:r>
            <a:r>
              <a:rPr lang="de-AT" sz="1200" dirty="0" err="1">
                <a:solidFill>
                  <a:schemeClr val="bg1"/>
                </a:solidFill>
                <a:latin typeface="Monserrat"/>
                <a:ea typeface="+mn-lt"/>
                <a:cs typeface="+mn-lt"/>
              </a:rPr>
              <a:t>welcomed</a:t>
            </a:r>
            <a:r>
              <a:rPr lang="de-AT" sz="1200" dirty="0">
                <a:solidFill>
                  <a:schemeClr val="bg1"/>
                </a:solidFill>
                <a:latin typeface="Monserrat"/>
                <a:ea typeface="+mn-lt"/>
                <a:cs typeface="+mn-lt"/>
              </a:rPr>
              <a:t> or not </a:t>
            </a:r>
            <a:r>
              <a:rPr lang="de-AT" sz="1200" dirty="0" err="1">
                <a:solidFill>
                  <a:schemeClr val="bg1"/>
                </a:solidFill>
                <a:latin typeface="Monserrat"/>
                <a:ea typeface="+mn-lt"/>
                <a:cs typeface="+mn-lt"/>
              </a:rPr>
              <a:t>objected</a:t>
            </a:r>
            <a:r>
              <a:rPr lang="de-AT" sz="1200" dirty="0">
                <a:solidFill>
                  <a:schemeClr val="bg1"/>
                </a:solidFill>
                <a:latin typeface="Monserrat"/>
                <a:ea typeface="+mn-lt"/>
                <a:cs typeface="+mn-lt"/>
              </a:rPr>
              <a:t> to in the </a:t>
            </a:r>
            <a:r>
              <a:rPr lang="de-AT" sz="1200" dirty="0" err="1">
                <a:solidFill>
                  <a:schemeClr val="bg1"/>
                </a:solidFill>
                <a:latin typeface="Monserrat"/>
                <a:ea typeface="+mn-lt"/>
                <a:cs typeface="+mn-lt"/>
              </a:rPr>
              <a:t>past</a:t>
            </a:r>
            <a:r>
              <a:rPr lang="de-AT" sz="1200" dirty="0">
                <a:solidFill>
                  <a:schemeClr val="bg1"/>
                </a:solidFill>
                <a:latin typeface="Monserrat"/>
                <a:ea typeface="+mn-lt"/>
                <a:cs typeface="+mn-lt"/>
              </a:rPr>
              <a:t> </a:t>
            </a:r>
            <a:r>
              <a:rPr lang="de-AT" sz="1200" dirty="0" err="1">
                <a:solidFill>
                  <a:schemeClr val="bg1"/>
                </a:solidFill>
                <a:latin typeface="Monserrat"/>
                <a:ea typeface="+mn-lt"/>
                <a:cs typeface="+mn-lt"/>
              </a:rPr>
              <a:t>doesn’t</a:t>
            </a:r>
            <a:r>
              <a:rPr lang="de-AT" sz="1200" dirty="0">
                <a:solidFill>
                  <a:schemeClr val="bg1"/>
                </a:solidFill>
                <a:latin typeface="Monserrat"/>
                <a:ea typeface="+mn-lt"/>
                <a:cs typeface="+mn-lt"/>
              </a:rPr>
              <a:t> </a:t>
            </a:r>
            <a:r>
              <a:rPr lang="de-AT" sz="1200" dirty="0" err="1">
                <a:solidFill>
                  <a:schemeClr val="bg1"/>
                </a:solidFill>
                <a:latin typeface="Monserrat"/>
                <a:ea typeface="+mn-lt"/>
                <a:cs typeface="+mn-lt"/>
              </a:rPr>
              <a:t>mean</a:t>
            </a:r>
            <a:r>
              <a:rPr lang="de-AT" sz="1200" dirty="0">
                <a:solidFill>
                  <a:schemeClr val="bg1"/>
                </a:solidFill>
                <a:latin typeface="Monserrat"/>
                <a:ea typeface="+mn-lt"/>
                <a:cs typeface="+mn-lt"/>
              </a:rPr>
              <a:t> </a:t>
            </a:r>
            <a:r>
              <a:rPr lang="de-AT" sz="1200" dirty="0" err="1">
                <a:solidFill>
                  <a:schemeClr val="bg1"/>
                </a:solidFill>
                <a:latin typeface="Monserrat"/>
                <a:ea typeface="+mn-lt"/>
                <a:cs typeface="+mn-lt"/>
              </a:rPr>
              <a:t>that</a:t>
            </a:r>
            <a:r>
              <a:rPr lang="de-AT" sz="1200" dirty="0">
                <a:solidFill>
                  <a:schemeClr val="bg1"/>
                </a:solidFill>
                <a:latin typeface="Monserrat"/>
                <a:ea typeface="+mn-lt"/>
                <a:cs typeface="+mn-lt"/>
              </a:rPr>
              <a:t> </a:t>
            </a:r>
            <a:r>
              <a:rPr lang="de-AT" sz="1200" dirty="0" err="1">
                <a:solidFill>
                  <a:schemeClr val="bg1"/>
                </a:solidFill>
                <a:latin typeface="Monserrat"/>
                <a:ea typeface="+mn-lt"/>
                <a:cs typeface="+mn-lt"/>
              </a:rPr>
              <a:t>it</a:t>
            </a:r>
            <a:r>
              <a:rPr lang="de-AT" sz="1200" dirty="0">
                <a:solidFill>
                  <a:schemeClr val="bg1"/>
                </a:solidFill>
                <a:latin typeface="Monserrat"/>
                <a:ea typeface="+mn-lt"/>
                <a:cs typeface="+mn-lt"/>
              </a:rPr>
              <a:t> </a:t>
            </a:r>
            <a:r>
              <a:rPr lang="de-AT" sz="1200" dirty="0" err="1">
                <a:solidFill>
                  <a:schemeClr val="bg1"/>
                </a:solidFill>
                <a:latin typeface="Monserrat"/>
                <a:ea typeface="+mn-lt"/>
                <a:cs typeface="+mn-lt"/>
              </a:rPr>
              <a:t>can’t</a:t>
            </a:r>
            <a:r>
              <a:rPr lang="de-AT" sz="1200" dirty="0">
                <a:solidFill>
                  <a:schemeClr val="bg1"/>
                </a:solidFill>
                <a:latin typeface="Monserrat"/>
                <a:ea typeface="+mn-lt"/>
                <a:cs typeface="+mn-lt"/>
              </a:rPr>
              <a:t> </a:t>
            </a:r>
            <a:r>
              <a:rPr lang="de-AT" sz="1200" dirty="0" err="1">
                <a:solidFill>
                  <a:schemeClr val="bg1"/>
                </a:solidFill>
                <a:latin typeface="Monserrat"/>
                <a:ea typeface="+mn-lt"/>
                <a:cs typeface="+mn-lt"/>
              </a:rPr>
              <a:t>become</a:t>
            </a:r>
            <a:r>
              <a:rPr lang="de-AT" sz="1200" dirty="0">
                <a:solidFill>
                  <a:schemeClr val="bg1"/>
                </a:solidFill>
                <a:latin typeface="Monserrat"/>
                <a:ea typeface="+mn-lt"/>
                <a:cs typeface="+mn-lt"/>
              </a:rPr>
              <a:t> </a:t>
            </a:r>
            <a:r>
              <a:rPr lang="de-AT" sz="1200" dirty="0" err="1">
                <a:solidFill>
                  <a:schemeClr val="bg1"/>
                </a:solidFill>
                <a:latin typeface="Monserrat"/>
                <a:ea typeface="+mn-lt"/>
                <a:cs typeface="+mn-lt"/>
              </a:rPr>
              <a:t>unwanted</a:t>
            </a:r>
            <a:r>
              <a:rPr lang="de-AT" sz="1200" dirty="0">
                <a:solidFill>
                  <a:schemeClr val="bg1"/>
                </a:solidFill>
                <a:latin typeface="Monserrat"/>
                <a:ea typeface="+mn-lt"/>
                <a:cs typeface="+mn-lt"/>
              </a:rPr>
              <a:t>, or </a:t>
            </a:r>
            <a:r>
              <a:rPr lang="de-AT" sz="1200" dirty="0" err="1">
                <a:solidFill>
                  <a:schemeClr val="bg1"/>
                </a:solidFill>
                <a:latin typeface="Monserrat"/>
                <a:ea typeface="+mn-lt"/>
                <a:cs typeface="+mn-lt"/>
              </a:rPr>
              <a:t>that</a:t>
            </a:r>
            <a:r>
              <a:rPr lang="de-AT" sz="1200" dirty="0">
                <a:solidFill>
                  <a:schemeClr val="bg1"/>
                </a:solidFill>
                <a:latin typeface="Monserrat"/>
                <a:ea typeface="+mn-lt"/>
                <a:cs typeface="+mn-lt"/>
              </a:rPr>
              <a:t> </a:t>
            </a:r>
            <a:r>
              <a:rPr lang="de-AT" sz="1200" dirty="0" err="1">
                <a:solidFill>
                  <a:schemeClr val="bg1"/>
                </a:solidFill>
                <a:latin typeface="Monserrat"/>
                <a:ea typeface="+mn-lt"/>
                <a:cs typeface="+mn-lt"/>
              </a:rPr>
              <a:t>other</a:t>
            </a:r>
            <a:r>
              <a:rPr lang="de-AT" sz="1200" dirty="0">
                <a:solidFill>
                  <a:schemeClr val="bg1"/>
                </a:solidFill>
                <a:latin typeface="Monserrat"/>
                <a:ea typeface="+mn-lt"/>
                <a:cs typeface="+mn-lt"/>
              </a:rPr>
              <a:t> sexual behaviour is </a:t>
            </a:r>
            <a:r>
              <a:rPr lang="de-AT" sz="1200" dirty="0" err="1">
                <a:solidFill>
                  <a:schemeClr val="bg1"/>
                </a:solidFill>
                <a:latin typeface="Monserrat"/>
                <a:ea typeface="+mn-lt"/>
                <a:cs typeface="+mn-lt"/>
              </a:rPr>
              <a:t>wanted</a:t>
            </a:r>
            <a:endParaRPr lang="de-AT" sz="1200" dirty="0">
              <a:solidFill>
                <a:schemeClr val="bg1"/>
              </a:solidFill>
              <a:latin typeface="Monserrat"/>
              <a:ea typeface="+mn-lt"/>
              <a:cs typeface="+mn-lt"/>
            </a:endParaRPr>
          </a:p>
          <a:p>
            <a:pPr marL="285750" indent="-285750" defTabSz="914400">
              <a:buFont typeface="Arial" panose="020B0604020202020204" pitchFamily="34" charset="0"/>
              <a:buChar char="•"/>
              <a:defRPr/>
            </a:pPr>
            <a:r>
              <a:rPr lang="de-AT" sz="1200" dirty="0" err="1">
                <a:solidFill>
                  <a:schemeClr val="bg1"/>
                </a:solidFill>
                <a:latin typeface="Monserrat"/>
                <a:ea typeface="+mn-lt"/>
                <a:cs typeface="+mn-lt"/>
              </a:rPr>
              <a:t>Unwanted</a:t>
            </a:r>
            <a:r>
              <a:rPr lang="de-AT" sz="1200" dirty="0">
                <a:solidFill>
                  <a:schemeClr val="bg1"/>
                </a:solidFill>
                <a:latin typeface="Monserrat"/>
                <a:ea typeface="+mn-lt"/>
                <a:cs typeface="+mn-lt"/>
              </a:rPr>
              <a:t> sexual behaviour </a:t>
            </a:r>
            <a:r>
              <a:rPr lang="de-AT" sz="1200" dirty="0" err="1">
                <a:solidFill>
                  <a:schemeClr val="bg1"/>
                </a:solidFill>
                <a:latin typeface="Monserrat"/>
                <a:ea typeface="+mn-lt"/>
                <a:cs typeface="+mn-lt"/>
              </a:rPr>
              <a:t>doesn’t</a:t>
            </a:r>
            <a:r>
              <a:rPr lang="de-AT" sz="1200" dirty="0">
                <a:solidFill>
                  <a:schemeClr val="bg1"/>
                </a:solidFill>
                <a:latin typeface="Monserrat"/>
                <a:ea typeface="+mn-lt"/>
                <a:cs typeface="+mn-lt"/>
              </a:rPr>
              <a:t> </a:t>
            </a:r>
            <a:r>
              <a:rPr lang="de-AT" sz="1200" dirty="0" err="1">
                <a:solidFill>
                  <a:schemeClr val="bg1"/>
                </a:solidFill>
                <a:latin typeface="Monserrat"/>
                <a:ea typeface="+mn-lt"/>
                <a:cs typeface="+mn-lt"/>
              </a:rPr>
              <a:t>need</a:t>
            </a:r>
            <a:r>
              <a:rPr lang="de-AT" sz="1200" dirty="0">
                <a:solidFill>
                  <a:schemeClr val="bg1"/>
                </a:solidFill>
                <a:latin typeface="Monserrat"/>
                <a:ea typeface="+mn-lt"/>
                <a:cs typeface="+mn-lt"/>
              </a:rPr>
              <a:t> to be </a:t>
            </a:r>
            <a:r>
              <a:rPr lang="de-AT" sz="1200" dirty="0" err="1">
                <a:solidFill>
                  <a:schemeClr val="bg1"/>
                </a:solidFill>
                <a:latin typeface="Monserrat"/>
                <a:ea typeface="+mn-lt"/>
                <a:cs typeface="+mn-lt"/>
              </a:rPr>
              <a:t>intentionally</a:t>
            </a:r>
            <a:r>
              <a:rPr lang="de-AT" sz="1200" dirty="0">
                <a:solidFill>
                  <a:schemeClr val="bg1"/>
                </a:solidFill>
                <a:latin typeface="Monserrat"/>
                <a:ea typeface="+mn-lt"/>
                <a:cs typeface="+mn-lt"/>
              </a:rPr>
              <a:t> </a:t>
            </a:r>
            <a:r>
              <a:rPr lang="de-AT" sz="1200" dirty="0" err="1">
                <a:solidFill>
                  <a:schemeClr val="bg1"/>
                </a:solidFill>
                <a:latin typeface="Monserrat"/>
                <a:ea typeface="+mn-lt"/>
                <a:cs typeface="+mn-lt"/>
              </a:rPr>
              <a:t>directed</a:t>
            </a:r>
            <a:r>
              <a:rPr lang="de-AT" sz="1200" dirty="0">
                <a:solidFill>
                  <a:schemeClr val="bg1"/>
                </a:solidFill>
                <a:latin typeface="Monserrat"/>
                <a:ea typeface="+mn-lt"/>
                <a:cs typeface="+mn-lt"/>
              </a:rPr>
              <a:t> at the </a:t>
            </a:r>
            <a:r>
              <a:rPr lang="de-AT" sz="1200" dirty="0" err="1">
                <a:solidFill>
                  <a:schemeClr val="bg1"/>
                </a:solidFill>
                <a:latin typeface="Monserrat"/>
                <a:ea typeface="+mn-lt"/>
                <a:cs typeface="+mn-lt"/>
              </a:rPr>
              <a:t>victim</a:t>
            </a:r>
            <a:r>
              <a:rPr lang="de-AT" sz="1200" dirty="0">
                <a:solidFill>
                  <a:schemeClr val="bg1"/>
                </a:solidFill>
                <a:latin typeface="Monserrat"/>
                <a:ea typeface="+mn-lt"/>
                <a:cs typeface="+mn-lt"/>
              </a:rPr>
              <a:t> or </a:t>
            </a:r>
            <a:r>
              <a:rPr lang="de-AT" sz="1200" dirty="0" err="1">
                <a:solidFill>
                  <a:schemeClr val="bg1"/>
                </a:solidFill>
                <a:latin typeface="Monserrat"/>
                <a:ea typeface="+mn-lt"/>
                <a:cs typeface="+mn-lt"/>
              </a:rPr>
              <a:t>survivor</a:t>
            </a:r>
            <a:r>
              <a:rPr lang="de-AT" sz="1200" dirty="0">
                <a:solidFill>
                  <a:schemeClr val="bg1"/>
                </a:solidFill>
                <a:latin typeface="Monserrat"/>
                <a:ea typeface="+mn-lt"/>
                <a:cs typeface="+mn-lt"/>
              </a:rPr>
              <a:t> – </a:t>
            </a:r>
            <a:r>
              <a:rPr lang="de-AT" sz="1200" dirty="0" err="1">
                <a:solidFill>
                  <a:schemeClr val="bg1"/>
                </a:solidFill>
                <a:latin typeface="Monserrat"/>
                <a:ea typeface="+mn-lt"/>
                <a:cs typeface="+mn-lt"/>
              </a:rPr>
              <a:t>it</a:t>
            </a:r>
            <a:r>
              <a:rPr lang="de-AT" sz="1200" dirty="0">
                <a:solidFill>
                  <a:schemeClr val="bg1"/>
                </a:solidFill>
                <a:latin typeface="Monserrat"/>
                <a:ea typeface="+mn-lt"/>
                <a:cs typeface="+mn-lt"/>
              </a:rPr>
              <a:t> </a:t>
            </a:r>
            <a:r>
              <a:rPr lang="de-AT" sz="1200" dirty="0" err="1">
                <a:solidFill>
                  <a:schemeClr val="bg1"/>
                </a:solidFill>
                <a:latin typeface="Monserrat"/>
                <a:ea typeface="+mn-lt"/>
                <a:cs typeface="+mn-lt"/>
              </a:rPr>
              <a:t>can</a:t>
            </a:r>
            <a:r>
              <a:rPr lang="de-AT" sz="1200" dirty="0">
                <a:solidFill>
                  <a:schemeClr val="bg1"/>
                </a:solidFill>
                <a:latin typeface="Monserrat"/>
                <a:ea typeface="+mn-lt"/>
                <a:cs typeface="+mn-lt"/>
              </a:rPr>
              <a:t> be </a:t>
            </a:r>
            <a:r>
              <a:rPr lang="de-AT" sz="1200" dirty="0" err="1">
                <a:solidFill>
                  <a:schemeClr val="bg1"/>
                </a:solidFill>
                <a:latin typeface="Monserrat"/>
                <a:ea typeface="+mn-lt"/>
                <a:cs typeface="+mn-lt"/>
              </a:rPr>
              <a:t>something</a:t>
            </a:r>
            <a:r>
              <a:rPr lang="de-AT" sz="1200" dirty="0">
                <a:solidFill>
                  <a:schemeClr val="bg1"/>
                </a:solidFill>
                <a:latin typeface="Monserrat"/>
                <a:ea typeface="+mn-lt"/>
                <a:cs typeface="+mn-lt"/>
              </a:rPr>
              <a:t> </a:t>
            </a:r>
            <a:r>
              <a:rPr lang="de-AT" sz="1200" dirty="0" err="1">
                <a:solidFill>
                  <a:schemeClr val="bg1"/>
                </a:solidFill>
                <a:latin typeface="Monserrat"/>
                <a:ea typeface="+mn-lt"/>
                <a:cs typeface="+mn-lt"/>
              </a:rPr>
              <a:t>they</a:t>
            </a:r>
            <a:r>
              <a:rPr lang="de-AT" sz="1200" dirty="0">
                <a:solidFill>
                  <a:schemeClr val="bg1"/>
                </a:solidFill>
                <a:latin typeface="Monserrat"/>
                <a:ea typeface="+mn-lt"/>
                <a:cs typeface="+mn-lt"/>
              </a:rPr>
              <a:t> </a:t>
            </a:r>
            <a:r>
              <a:rPr lang="de-AT" sz="1200" dirty="0" err="1">
                <a:solidFill>
                  <a:schemeClr val="bg1"/>
                </a:solidFill>
                <a:latin typeface="Monserrat"/>
                <a:ea typeface="+mn-lt"/>
                <a:cs typeface="+mn-lt"/>
              </a:rPr>
              <a:t>witness</a:t>
            </a:r>
            <a:r>
              <a:rPr lang="de-AT" sz="1200" dirty="0">
                <a:solidFill>
                  <a:schemeClr val="bg1"/>
                </a:solidFill>
                <a:latin typeface="Monserrat"/>
                <a:ea typeface="+mn-lt"/>
                <a:cs typeface="+mn-lt"/>
              </a:rPr>
              <a:t> or </a:t>
            </a:r>
            <a:r>
              <a:rPr lang="de-AT" sz="1200" dirty="0" err="1">
                <a:solidFill>
                  <a:schemeClr val="bg1"/>
                </a:solidFill>
                <a:latin typeface="Monserrat"/>
                <a:ea typeface="+mn-lt"/>
                <a:cs typeface="+mn-lt"/>
              </a:rPr>
              <a:t>overhear</a:t>
            </a:r>
            <a:endParaRPr lang="de-AT" sz="1200" dirty="0">
              <a:solidFill>
                <a:schemeClr val="bg1"/>
              </a:solidFill>
              <a:latin typeface="Monserrat"/>
              <a:ea typeface="+mn-lt"/>
              <a:cs typeface="+mn-lt"/>
            </a:endParaRPr>
          </a:p>
          <a:p>
            <a:pPr marL="285750" indent="-285750" defTabSz="914400">
              <a:buFont typeface="Arial" panose="020B0604020202020204" pitchFamily="34" charset="0"/>
              <a:buChar char="•"/>
              <a:defRPr/>
            </a:pPr>
            <a:r>
              <a:rPr lang="de-AT" sz="1200" dirty="0" err="1">
                <a:solidFill>
                  <a:schemeClr val="bg1"/>
                </a:solidFill>
                <a:latin typeface="Monserrat"/>
              </a:rPr>
              <a:t>If</a:t>
            </a:r>
            <a:r>
              <a:rPr lang="de-AT" sz="1200" dirty="0">
                <a:solidFill>
                  <a:schemeClr val="bg1"/>
                </a:solidFill>
                <a:latin typeface="Monserrat"/>
              </a:rPr>
              <a:t> a </a:t>
            </a:r>
            <a:r>
              <a:rPr lang="de-AT" sz="1200" dirty="0" err="1">
                <a:solidFill>
                  <a:schemeClr val="bg1"/>
                </a:solidFill>
                <a:latin typeface="Monserrat"/>
              </a:rPr>
              <a:t>victim</a:t>
            </a:r>
            <a:r>
              <a:rPr lang="de-AT" sz="1200" dirty="0">
                <a:solidFill>
                  <a:schemeClr val="bg1"/>
                </a:solidFill>
                <a:latin typeface="Monserrat"/>
              </a:rPr>
              <a:t> or </a:t>
            </a:r>
            <a:r>
              <a:rPr lang="de-AT" sz="1200" dirty="0" err="1">
                <a:solidFill>
                  <a:schemeClr val="bg1"/>
                </a:solidFill>
                <a:latin typeface="Monserrat"/>
              </a:rPr>
              <a:t>survivor</a:t>
            </a:r>
            <a:r>
              <a:rPr lang="de-AT" sz="1200" dirty="0">
                <a:solidFill>
                  <a:schemeClr val="bg1"/>
                </a:solidFill>
                <a:latin typeface="Monserrat"/>
              </a:rPr>
              <a:t> of sexual harassment is </a:t>
            </a:r>
            <a:r>
              <a:rPr lang="de-AT" sz="1200" dirty="0" err="1">
                <a:solidFill>
                  <a:schemeClr val="bg1"/>
                </a:solidFill>
                <a:latin typeface="Monserrat"/>
              </a:rPr>
              <a:t>treated</a:t>
            </a:r>
            <a:r>
              <a:rPr lang="de-AT" sz="1200" dirty="0">
                <a:solidFill>
                  <a:schemeClr val="bg1"/>
                </a:solidFill>
                <a:latin typeface="Monserrat"/>
              </a:rPr>
              <a:t> </a:t>
            </a:r>
            <a:r>
              <a:rPr lang="de-AT" sz="1200" dirty="0" err="1">
                <a:solidFill>
                  <a:schemeClr val="bg1"/>
                </a:solidFill>
                <a:latin typeface="Monserrat"/>
              </a:rPr>
              <a:t>badly</a:t>
            </a:r>
            <a:r>
              <a:rPr lang="de-AT" sz="1200" dirty="0">
                <a:solidFill>
                  <a:schemeClr val="bg1"/>
                </a:solidFill>
                <a:latin typeface="Monserrat"/>
              </a:rPr>
              <a:t> or </a:t>
            </a:r>
            <a:r>
              <a:rPr lang="de-AT" sz="1200" dirty="0" err="1">
                <a:solidFill>
                  <a:schemeClr val="bg1"/>
                </a:solidFill>
                <a:latin typeface="Monserrat"/>
              </a:rPr>
              <a:t>less</a:t>
            </a:r>
            <a:r>
              <a:rPr lang="de-AT" sz="1200" dirty="0">
                <a:solidFill>
                  <a:schemeClr val="bg1"/>
                </a:solidFill>
                <a:latin typeface="Monserrat"/>
              </a:rPr>
              <a:t> </a:t>
            </a:r>
            <a:r>
              <a:rPr lang="de-AT" sz="1200" dirty="0" err="1">
                <a:solidFill>
                  <a:schemeClr val="bg1"/>
                </a:solidFill>
                <a:latin typeface="Monserrat"/>
              </a:rPr>
              <a:t>favourably</a:t>
            </a:r>
            <a:r>
              <a:rPr lang="de-AT" sz="1200" dirty="0">
                <a:solidFill>
                  <a:schemeClr val="bg1"/>
                </a:solidFill>
                <a:latin typeface="Monserrat"/>
              </a:rPr>
              <a:t> </a:t>
            </a:r>
            <a:r>
              <a:rPr lang="de-AT" sz="1200" dirty="0" err="1">
                <a:solidFill>
                  <a:schemeClr val="bg1"/>
                </a:solidFill>
                <a:latin typeface="Monserrat"/>
              </a:rPr>
              <a:t>because</a:t>
            </a:r>
            <a:r>
              <a:rPr lang="de-AT" sz="1200" dirty="0">
                <a:solidFill>
                  <a:schemeClr val="bg1"/>
                </a:solidFill>
                <a:latin typeface="Monserrat"/>
              </a:rPr>
              <a:t> </a:t>
            </a:r>
            <a:r>
              <a:rPr lang="de-AT" sz="1200" dirty="0">
                <a:solidFill>
                  <a:schemeClr val="bg1"/>
                </a:solidFill>
                <a:latin typeface="Monserrat"/>
                <a:ea typeface="Calibri"/>
                <a:cs typeface="Calibri"/>
              </a:rPr>
              <a:t>of </a:t>
            </a:r>
            <a:r>
              <a:rPr lang="de-AT" sz="1200" dirty="0" err="1">
                <a:solidFill>
                  <a:schemeClr val="bg1"/>
                </a:solidFill>
                <a:latin typeface="Monserrat"/>
                <a:ea typeface="Calibri"/>
                <a:cs typeface="Calibri"/>
              </a:rPr>
              <a:t>their</a:t>
            </a:r>
            <a:r>
              <a:rPr lang="de-AT" sz="1200" dirty="0">
                <a:solidFill>
                  <a:schemeClr val="bg1"/>
                </a:solidFill>
                <a:latin typeface="Monserrat"/>
                <a:ea typeface="Calibri"/>
                <a:cs typeface="Calibri"/>
              </a:rPr>
              <a:t> </a:t>
            </a:r>
            <a:r>
              <a:rPr lang="de-AT" sz="1200" dirty="0" err="1">
                <a:solidFill>
                  <a:schemeClr val="bg1"/>
                </a:solidFill>
                <a:latin typeface="Monserrat"/>
                <a:ea typeface="Calibri"/>
                <a:cs typeface="Calibri"/>
              </a:rPr>
              <a:t>reaction</a:t>
            </a:r>
            <a:r>
              <a:rPr lang="de-AT" sz="1200" dirty="0">
                <a:solidFill>
                  <a:schemeClr val="bg1"/>
                </a:solidFill>
                <a:latin typeface="Monserrat"/>
                <a:ea typeface="Calibri"/>
                <a:cs typeface="Calibri"/>
              </a:rPr>
              <a:t> to </a:t>
            </a:r>
            <a:r>
              <a:rPr lang="de-AT" sz="1200" dirty="0" err="1">
                <a:solidFill>
                  <a:schemeClr val="bg1"/>
                </a:solidFill>
                <a:latin typeface="Monserrat"/>
                <a:ea typeface="Calibri"/>
                <a:cs typeface="Calibri"/>
              </a:rPr>
              <a:t>that</a:t>
            </a:r>
            <a:r>
              <a:rPr lang="de-AT" sz="1200" dirty="0">
                <a:solidFill>
                  <a:schemeClr val="bg1"/>
                </a:solidFill>
                <a:latin typeface="Monserrat"/>
                <a:ea typeface="Calibri"/>
                <a:cs typeface="Calibri"/>
              </a:rPr>
              <a:t> harassment, the </a:t>
            </a:r>
            <a:r>
              <a:rPr lang="de-AT" sz="1200" dirty="0" err="1">
                <a:solidFill>
                  <a:schemeClr val="bg1"/>
                </a:solidFill>
                <a:latin typeface="Monserrat"/>
                <a:ea typeface="Calibri"/>
                <a:cs typeface="Calibri"/>
              </a:rPr>
              <a:t>Equality</a:t>
            </a:r>
            <a:r>
              <a:rPr lang="de-AT" sz="1200" dirty="0">
                <a:solidFill>
                  <a:schemeClr val="bg1"/>
                </a:solidFill>
                <a:latin typeface="Monserrat"/>
                <a:ea typeface="Calibri"/>
                <a:cs typeface="Calibri"/>
              </a:rPr>
              <a:t> Act 2010 </a:t>
            </a:r>
            <a:r>
              <a:rPr lang="de-AT" sz="1200" dirty="0" err="1">
                <a:solidFill>
                  <a:schemeClr val="bg1"/>
                </a:solidFill>
                <a:latin typeface="Monserrat"/>
                <a:ea typeface="Calibri"/>
                <a:cs typeface="Calibri"/>
              </a:rPr>
              <a:t>says</a:t>
            </a:r>
            <a:r>
              <a:rPr lang="de-AT" sz="1200" dirty="0">
                <a:solidFill>
                  <a:schemeClr val="bg1"/>
                </a:solidFill>
                <a:latin typeface="Monserrat"/>
                <a:ea typeface="Calibri"/>
                <a:cs typeface="Calibri"/>
              </a:rPr>
              <a:t> </a:t>
            </a:r>
            <a:r>
              <a:rPr lang="de-AT" sz="1200" dirty="0" err="1">
                <a:solidFill>
                  <a:schemeClr val="bg1"/>
                </a:solidFill>
                <a:latin typeface="Monserrat"/>
                <a:ea typeface="Calibri"/>
                <a:cs typeface="Calibri"/>
              </a:rPr>
              <a:t>that</a:t>
            </a:r>
            <a:r>
              <a:rPr lang="de-AT" sz="1200" dirty="0">
                <a:solidFill>
                  <a:schemeClr val="bg1"/>
                </a:solidFill>
                <a:latin typeface="Monserrat"/>
                <a:ea typeface="Calibri"/>
                <a:cs typeface="Calibri"/>
              </a:rPr>
              <a:t> </a:t>
            </a:r>
            <a:r>
              <a:rPr lang="de-AT" sz="1200" dirty="0" err="1">
                <a:solidFill>
                  <a:schemeClr val="bg1"/>
                </a:solidFill>
                <a:latin typeface="Monserrat"/>
                <a:ea typeface="Calibri"/>
                <a:cs typeface="Calibri"/>
              </a:rPr>
              <a:t>this</a:t>
            </a:r>
            <a:r>
              <a:rPr lang="de-AT" sz="1200" dirty="0">
                <a:solidFill>
                  <a:schemeClr val="bg1"/>
                </a:solidFill>
                <a:latin typeface="Monserrat"/>
                <a:ea typeface="Calibri"/>
                <a:cs typeface="Calibri"/>
              </a:rPr>
              <a:t> is also harassment</a:t>
            </a:r>
          </a:p>
          <a:p>
            <a:pPr marL="285750" indent="-285750" defTabSz="914400">
              <a:buFont typeface="Arial" panose="020B0604020202020204" pitchFamily="34" charset="0"/>
              <a:buChar char="•"/>
              <a:defRPr/>
            </a:pPr>
            <a:endParaRPr lang="de-AT" sz="1200" dirty="0">
              <a:solidFill>
                <a:schemeClr val="bg1"/>
              </a:solidFill>
              <a:latin typeface="Monserrat"/>
              <a:ea typeface="Calibri"/>
              <a:cs typeface="Calibri"/>
            </a:endParaRPr>
          </a:p>
          <a:p>
            <a:pPr defTabSz="914400">
              <a:defRPr/>
            </a:pPr>
            <a:r>
              <a:rPr lang="de-AT" sz="1200" dirty="0">
                <a:solidFill>
                  <a:schemeClr val="bg1"/>
                </a:solidFill>
                <a:latin typeface="Monserrat"/>
                <a:ea typeface="Calibri"/>
                <a:cs typeface="Arial"/>
              </a:rPr>
              <a:t>What </a:t>
            </a:r>
            <a:r>
              <a:rPr lang="de-AT" sz="1200" dirty="0" err="1">
                <a:solidFill>
                  <a:schemeClr val="bg1"/>
                </a:solidFill>
                <a:latin typeface="Monserrat"/>
                <a:ea typeface="Calibri"/>
                <a:cs typeface="Arial"/>
              </a:rPr>
              <a:t>some</a:t>
            </a:r>
            <a:r>
              <a:rPr lang="de-AT" sz="1200" dirty="0">
                <a:solidFill>
                  <a:schemeClr val="bg1"/>
                </a:solidFill>
                <a:latin typeface="Monserrat"/>
                <a:ea typeface="Calibri"/>
                <a:cs typeface="Arial"/>
              </a:rPr>
              <a:t> </a:t>
            </a:r>
            <a:r>
              <a:rPr lang="de-AT" sz="1200" dirty="0" err="1">
                <a:solidFill>
                  <a:schemeClr val="bg1"/>
                </a:solidFill>
                <a:latin typeface="Monserrat"/>
                <a:ea typeface="Calibri"/>
                <a:cs typeface="Arial"/>
              </a:rPr>
              <a:t>people</a:t>
            </a:r>
            <a:r>
              <a:rPr lang="de-AT" sz="1200" dirty="0">
                <a:solidFill>
                  <a:schemeClr val="bg1"/>
                </a:solidFill>
                <a:latin typeface="Monserrat"/>
                <a:ea typeface="Calibri"/>
                <a:cs typeface="Arial"/>
              </a:rPr>
              <a:t> </a:t>
            </a:r>
            <a:r>
              <a:rPr lang="de-AT" sz="1200" dirty="0" err="1">
                <a:solidFill>
                  <a:schemeClr val="bg1"/>
                </a:solidFill>
                <a:latin typeface="Monserrat"/>
                <a:ea typeface="Calibri"/>
                <a:cs typeface="Arial"/>
              </a:rPr>
              <a:t>might</a:t>
            </a:r>
            <a:r>
              <a:rPr lang="de-AT" sz="1200" dirty="0">
                <a:solidFill>
                  <a:schemeClr val="bg1"/>
                </a:solidFill>
                <a:latin typeface="Monserrat"/>
                <a:ea typeface="Calibri"/>
                <a:cs typeface="Arial"/>
              </a:rPr>
              <a:t> </a:t>
            </a:r>
            <a:r>
              <a:rPr lang="de-AT" sz="1200" dirty="0" err="1">
                <a:solidFill>
                  <a:schemeClr val="bg1"/>
                </a:solidFill>
                <a:latin typeface="Monserrat"/>
                <a:ea typeface="Calibri"/>
                <a:cs typeface="Arial"/>
              </a:rPr>
              <a:t>consider</a:t>
            </a:r>
            <a:r>
              <a:rPr lang="de-AT" sz="1200" dirty="0">
                <a:solidFill>
                  <a:schemeClr val="bg1"/>
                </a:solidFill>
                <a:latin typeface="Monserrat"/>
                <a:ea typeface="Calibri"/>
                <a:cs typeface="Arial"/>
              </a:rPr>
              <a:t> </a:t>
            </a:r>
            <a:r>
              <a:rPr lang="de-AT" sz="1200" dirty="0" err="1">
                <a:solidFill>
                  <a:schemeClr val="bg1"/>
                </a:solidFill>
                <a:latin typeface="Monserrat"/>
                <a:ea typeface="Calibri"/>
                <a:cs typeface="Arial"/>
              </a:rPr>
              <a:t>as</a:t>
            </a:r>
            <a:r>
              <a:rPr lang="de-AT" sz="1200" dirty="0">
                <a:solidFill>
                  <a:schemeClr val="bg1"/>
                </a:solidFill>
                <a:latin typeface="Monserrat"/>
                <a:ea typeface="Calibri"/>
                <a:cs typeface="Arial"/>
              </a:rPr>
              <a:t> </a:t>
            </a:r>
            <a:r>
              <a:rPr lang="de-AT" sz="1200" dirty="0" err="1">
                <a:solidFill>
                  <a:schemeClr val="bg1"/>
                </a:solidFill>
                <a:latin typeface="Monserrat"/>
                <a:ea typeface="Calibri"/>
                <a:cs typeface="Arial"/>
              </a:rPr>
              <a:t>joking</a:t>
            </a:r>
            <a:r>
              <a:rPr lang="de-AT" sz="1200" dirty="0">
                <a:solidFill>
                  <a:schemeClr val="bg1"/>
                </a:solidFill>
                <a:latin typeface="Monserrat"/>
                <a:ea typeface="Calibri"/>
                <a:cs typeface="Arial"/>
              </a:rPr>
              <a:t>, '</a:t>
            </a:r>
            <a:r>
              <a:rPr lang="de-AT" sz="1200" dirty="0" err="1">
                <a:solidFill>
                  <a:schemeClr val="bg1"/>
                </a:solidFill>
                <a:latin typeface="Monserrat"/>
                <a:ea typeface="Calibri"/>
                <a:cs typeface="Arial"/>
              </a:rPr>
              <a:t>banter</a:t>
            </a:r>
            <a:r>
              <a:rPr lang="de-AT" sz="1200" dirty="0">
                <a:solidFill>
                  <a:schemeClr val="bg1"/>
                </a:solidFill>
                <a:latin typeface="Monserrat"/>
                <a:ea typeface="Calibri"/>
                <a:cs typeface="Arial"/>
              </a:rPr>
              <a:t>' or </a:t>
            </a:r>
            <a:r>
              <a:rPr lang="de-AT" sz="1200" dirty="0" err="1">
                <a:solidFill>
                  <a:schemeClr val="bg1"/>
                </a:solidFill>
                <a:latin typeface="Monserrat"/>
                <a:ea typeface="Calibri"/>
                <a:cs typeface="Arial"/>
              </a:rPr>
              <a:t>part</a:t>
            </a:r>
            <a:r>
              <a:rPr lang="de-AT" sz="1200" dirty="0">
                <a:solidFill>
                  <a:schemeClr val="bg1"/>
                </a:solidFill>
                <a:latin typeface="Monserrat"/>
                <a:ea typeface="Calibri"/>
                <a:cs typeface="Arial"/>
              </a:rPr>
              <a:t> of </a:t>
            </a:r>
            <a:r>
              <a:rPr lang="de-AT" sz="1200" dirty="0" err="1">
                <a:solidFill>
                  <a:schemeClr val="bg1"/>
                </a:solidFill>
                <a:latin typeface="Monserrat"/>
                <a:ea typeface="Calibri"/>
                <a:cs typeface="Arial"/>
              </a:rPr>
              <a:t>their</a:t>
            </a:r>
            <a:r>
              <a:rPr lang="de-AT" sz="1200" dirty="0">
                <a:solidFill>
                  <a:schemeClr val="bg1"/>
                </a:solidFill>
                <a:latin typeface="Monserrat"/>
                <a:ea typeface="Calibri"/>
                <a:cs typeface="Arial"/>
              </a:rPr>
              <a:t> </a:t>
            </a:r>
            <a:r>
              <a:rPr lang="de-AT" sz="1200" dirty="0" err="1">
                <a:solidFill>
                  <a:schemeClr val="bg1"/>
                </a:solidFill>
                <a:latin typeface="Monserrat"/>
                <a:ea typeface="Calibri"/>
                <a:cs typeface="Arial"/>
              </a:rPr>
              <a:t>workplace</a:t>
            </a:r>
            <a:r>
              <a:rPr lang="de-AT" sz="1200" dirty="0">
                <a:solidFill>
                  <a:schemeClr val="bg1"/>
                </a:solidFill>
                <a:latin typeface="Monserrat"/>
                <a:ea typeface="Calibri"/>
                <a:cs typeface="Arial"/>
              </a:rPr>
              <a:t> </a:t>
            </a:r>
            <a:r>
              <a:rPr lang="de-AT" sz="1200" dirty="0" err="1">
                <a:solidFill>
                  <a:schemeClr val="bg1"/>
                </a:solidFill>
                <a:latin typeface="Monserrat"/>
                <a:ea typeface="Calibri"/>
                <a:cs typeface="Arial"/>
              </a:rPr>
              <a:t>culture</a:t>
            </a:r>
            <a:r>
              <a:rPr lang="de-AT" sz="1200" dirty="0">
                <a:solidFill>
                  <a:schemeClr val="bg1"/>
                </a:solidFill>
                <a:latin typeface="Monserrat"/>
                <a:ea typeface="Calibri"/>
                <a:cs typeface="Arial"/>
              </a:rPr>
              <a:t> is still sexual harassment </a:t>
            </a:r>
            <a:r>
              <a:rPr lang="de-AT" sz="1200" dirty="0" err="1">
                <a:solidFill>
                  <a:schemeClr val="bg1"/>
                </a:solidFill>
                <a:latin typeface="Monserrat"/>
                <a:ea typeface="Calibri"/>
                <a:cs typeface="Arial"/>
              </a:rPr>
              <a:t>if</a:t>
            </a:r>
            <a:r>
              <a:rPr lang="de-AT" sz="1200" dirty="0">
                <a:solidFill>
                  <a:schemeClr val="bg1"/>
                </a:solidFill>
                <a:latin typeface="Monserrat"/>
                <a:ea typeface="Calibri"/>
                <a:cs typeface="Arial"/>
              </a:rPr>
              <a:t>:</a:t>
            </a:r>
          </a:p>
          <a:p>
            <a:pPr defTabSz="914400">
              <a:defRPr/>
            </a:pPr>
            <a:endParaRPr lang="de-AT" sz="800" dirty="0">
              <a:solidFill>
                <a:schemeClr val="bg1"/>
              </a:solidFill>
              <a:latin typeface="Monserrat"/>
              <a:ea typeface="Calibri"/>
              <a:cs typeface="Arial"/>
            </a:endParaRPr>
          </a:p>
          <a:p>
            <a:pPr marL="342900" indent="-342900" defTabSz="914400">
              <a:buFont typeface="Arial" panose="020B0604020202020204" pitchFamily="34" charset="0"/>
              <a:buChar char="•"/>
              <a:defRPr/>
            </a:pPr>
            <a:r>
              <a:rPr lang="de-AT" sz="1200" dirty="0">
                <a:solidFill>
                  <a:schemeClr val="bg1"/>
                </a:solidFill>
                <a:latin typeface="Monserrat"/>
                <a:ea typeface="Calibri"/>
                <a:cs typeface="Arial"/>
              </a:rPr>
              <a:t>the behaviour is of a sexual </a:t>
            </a:r>
            <a:r>
              <a:rPr lang="de-AT" sz="1200" dirty="0" err="1">
                <a:solidFill>
                  <a:schemeClr val="bg1"/>
                </a:solidFill>
                <a:latin typeface="Monserrat"/>
                <a:ea typeface="Calibri"/>
                <a:cs typeface="Arial"/>
              </a:rPr>
              <a:t>nature</a:t>
            </a:r>
            <a:endParaRPr lang="de-AT" sz="1200" dirty="0">
              <a:solidFill>
                <a:schemeClr val="bg1"/>
              </a:solidFill>
              <a:latin typeface="Monserrat"/>
              <a:ea typeface="Calibri"/>
              <a:cs typeface="Arial"/>
            </a:endParaRPr>
          </a:p>
          <a:p>
            <a:pPr marL="342900" indent="-342900" defTabSz="914400">
              <a:buFont typeface="Arial" panose="020B0604020202020204" pitchFamily="34" charset="0"/>
              <a:buChar char="•"/>
              <a:defRPr/>
            </a:pPr>
            <a:r>
              <a:rPr lang="de-AT" sz="1200" dirty="0" err="1">
                <a:solidFill>
                  <a:schemeClr val="bg1"/>
                </a:solidFill>
                <a:latin typeface="Monserrat"/>
                <a:ea typeface="Calibri"/>
                <a:cs typeface="Arial"/>
              </a:rPr>
              <a:t>it's</a:t>
            </a:r>
            <a:r>
              <a:rPr lang="de-AT" sz="1200" dirty="0">
                <a:solidFill>
                  <a:schemeClr val="bg1"/>
                </a:solidFill>
                <a:latin typeface="Monserrat"/>
                <a:ea typeface="Calibri"/>
                <a:cs typeface="Arial"/>
              </a:rPr>
              <a:t> </a:t>
            </a:r>
            <a:r>
              <a:rPr lang="de-AT" sz="1200" dirty="0" err="1">
                <a:solidFill>
                  <a:schemeClr val="bg1"/>
                </a:solidFill>
                <a:latin typeface="Monserrat"/>
                <a:ea typeface="Calibri"/>
                <a:cs typeface="Arial"/>
              </a:rPr>
              <a:t>unwanted</a:t>
            </a:r>
            <a:endParaRPr lang="de-AT" sz="1200" dirty="0">
              <a:solidFill>
                <a:schemeClr val="bg1"/>
              </a:solidFill>
              <a:latin typeface="Monserrat"/>
              <a:ea typeface="Calibri"/>
              <a:cs typeface="Calibri"/>
            </a:endParaRPr>
          </a:p>
          <a:p>
            <a:pPr marL="342900" indent="-342900" defTabSz="914400">
              <a:buFont typeface="Arial" panose="020B0604020202020204" pitchFamily="34" charset="0"/>
              <a:buChar char="•"/>
              <a:defRPr/>
            </a:pPr>
            <a:r>
              <a:rPr lang="de-AT" sz="1200" dirty="0" err="1">
                <a:solidFill>
                  <a:schemeClr val="bg1"/>
                </a:solidFill>
                <a:latin typeface="Monserrat"/>
                <a:ea typeface="Calibri"/>
                <a:cs typeface="Arial"/>
              </a:rPr>
              <a:t>it</a:t>
            </a:r>
            <a:r>
              <a:rPr lang="de-AT" sz="1200" dirty="0">
                <a:solidFill>
                  <a:schemeClr val="bg1"/>
                </a:solidFill>
                <a:latin typeface="Monserrat"/>
                <a:ea typeface="Calibri"/>
                <a:cs typeface="Arial"/>
              </a:rPr>
              <a:t> </a:t>
            </a:r>
            <a:r>
              <a:rPr lang="de-AT" sz="1200" dirty="0" err="1">
                <a:solidFill>
                  <a:schemeClr val="bg1"/>
                </a:solidFill>
                <a:latin typeface="Monserrat"/>
                <a:ea typeface="Calibri"/>
                <a:cs typeface="Arial"/>
              </a:rPr>
              <a:t>violates</a:t>
            </a:r>
            <a:r>
              <a:rPr lang="de-AT" sz="1200" dirty="0">
                <a:solidFill>
                  <a:schemeClr val="bg1"/>
                </a:solidFill>
                <a:latin typeface="Monserrat"/>
                <a:ea typeface="Calibri"/>
                <a:cs typeface="Arial"/>
              </a:rPr>
              <a:t> </a:t>
            </a:r>
            <a:r>
              <a:rPr lang="de-AT" sz="1200" dirty="0" err="1">
                <a:solidFill>
                  <a:schemeClr val="bg1"/>
                </a:solidFill>
                <a:latin typeface="Monserrat"/>
                <a:ea typeface="Calibri"/>
                <a:cs typeface="Arial"/>
              </a:rPr>
              <a:t>someone's</a:t>
            </a:r>
            <a:r>
              <a:rPr lang="de-AT" sz="1200" dirty="0">
                <a:solidFill>
                  <a:schemeClr val="bg1"/>
                </a:solidFill>
                <a:latin typeface="Monserrat"/>
                <a:ea typeface="Calibri"/>
                <a:cs typeface="Arial"/>
              </a:rPr>
              <a:t> </a:t>
            </a:r>
            <a:r>
              <a:rPr lang="de-AT" sz="1200" dirty="0" err="1">
                <a:solidFill>
                  <a:schemeClr val="bg1"/>
                </a:solidFill>
                <a:latin typeface="Monserrat"/>
                <a:ea typeface="Calibri"/>
                <a:cs typeface="Arial"/>
              </a:rPr>
              <a:t>dignity</a:t>
            </a:r>
            <a:r>
              <a:rPr lang="de-AT" sz="1200" dirty="0">
                <a:solidFill>
                  <a:schemeClr val="bg1"/>
                </a:solidFill>
                <a:latin typeface="Monserrat"/>
                <a:ea typeface="Calibri"/>
                <a:cs typeface="Arial"/>
              </a:rPr>
              <a:t> or </a:t>
            </a:r>
            <a:r>
              <a:rPr lang="de-AT" sz="1200" dirty="0" err="1">
                <a:solidFill>
                  <a:schemeClr val="bg1"/>
                </a:solidFill>
                <a:latin typeface="Monserrat"/>
                <a:ea typeface="Calibri"/>
                <a:cs typeface="Arial"/>
              </a:rPr>
              <a:t>creates</a:t>
            </a:r>
            <a:r>
              <a:rPr lang="de-AT" sz="1200" dirty="0">
                <a:solidFill>
                  <a:schemeClr val="bg1"/>
                </a:solidFill>
                <a:latin typeface="Monserrat"/>
                <a:ea typeface="Calibri"/>
                <a:cs typeface="Arial"/>
              </a:rPr>
              <a:t> an </a:t>
            </a:r>
            <a:r>
              <a:rPr lang="de-AT" sz="1200" dirty="0" err="1">
                <a:solidFill>
                  <a:schemeClr val="bg1"/>
                </a:solidFill>
                <a:latin typeface="Monserrat"/>
                <a:ea typeface="Calibri"/>
                <a:cs typeface="Arial"/>
              </a:rPr>
              <a:t>intimidating</a:t>
            </a:r>
            <a:r>
              <a:rPr lang="de-AT" sz="1200" dirty="0">
                <a:solidFill>
                  <a:schemeClr val="bg1"/>
                </a:solidFill>
                <a:latin typeface="Monserrat"/>
                <a:ea typeface="Calibri"/>
                <a:cs typeface="Arial"/>
              </a:rPr>
              <a:t>, hostile, </a:t>
            </a:r>
            <a:r>
              <a:rPr lang="de-AT" sz="1200" dirty="0" err="1">
                <a:solidFill>
                  <a:schemeClr val="bg1"/>
                </a:solidFill>
                <a:latin typeface="Monserrat"/>
                <a:ea typeface="Calibri"/>
                <a:cs typeface="Arial"/>
              </a:rPr>
              <a:t>degrading</a:t>
            </a:r>
            <a:r>
              <a:rPr lang="de-AT" sz="1200" dirty="0">
                <a:solidFill>
                  <a:schemeClr val="bg1"/>
                </a:solidFill>
                <a:latin typeface="Monserrat"/>
                <a:ea typeface="Calibri"/>
                <a:cs typeface="Arial"/>
              </a:rPr>
              <a:t>, </a:t>
            </a:r>
            <a:r>
              <a:rPr lang="de-AT" sz="1200" dirty="0" err="1">
                <a:solidFill>
                  <a:schemeClr val="bg1"/>
                </a:solidFill>
                <a:latin typeface="Monserrat"/>
                <a:ea typeface="Calibri"/>
                <a:cs typeface="Arial"/>
              </a:rPr>
              <a:t>humiliating</a:t>
            </a:r>
            <a:r>
              <a:rPr lang="de-AT" sz="1200" dirty="0">
                <a:solidFill>
                  <a:schemeClr val="bg1"/>
                </a:solidFill>
                <a:latin typeface="Monserrat"/>
                <a:ea typeface="Calibri"/>
                <a:cs typeface="Arial"/>
              </a:rPr>
              <a:t> or offensive </a:t>
            </a:r>
            <a:r>
              <a:rPr lang="de-AT" sz="1200" dirty="0" err="1">
                <a:solidFill>
                  <a:schemeClr val="bg1"/>
                </a:solidFill>
                <a:latin typeface="Monserrat"/>
                <a:ea typeface="Calibri"/>
                <a:cs typeface="Arial"/>
              </a:rPr>
              <a:t>environment</a:t>
            </a:r>
            <a:r>
              <a:rPr lang="de-AT" sz="1200" dirty="0">
                <a:solidFill>
                  <a:schemeClr val="bg1"/>
                </a:solidFill>
                <a:latin typeface="Monserrat"/>
                <a:ea typeface="Calibri"/>
                <a:cs typeface="Arial"/>
              </a:rPr>
              <a:t> </a:t>
            </a:r>
            <a:r>
              <a:rPr lang="de-AT" sz="1200" dirty="0" err="1">
                <a:solidFill>
                  <a:schemeClr val="bg1"/>
                </a:solidFill>
                <a:latin typeface="Monserrat"/>
                <a:ea typeface="Calibri"/>
                <a:cs typeface="Arial"/>
              </a:rPr>
              <a:t>for</a:t>
            </a:r>
            <a:r>
              <a:rPr lang="de-AT" sz="1200" dirty="0">
                <a:solidFill>
                  <a:schemeClr val="bg1"/>
                </a:solidFill>
                <a:latin typeface="Monserrat"/>
                <a:ea typeface="Calibri"/>
                <a:cs typeface="Arial"/>
              </a:rPr>
              <a:t> </a:t>
            </a:r>
            <a:r>
              <a:rPr lang="de-AT" sz="1200" dirty="0" err="1">
                <a:solidFill>
                  <a:schemeClr val="bg1"/>
                </a:solidFill>
                <a:latin typeface="Monserrat"/>
                <a:ea typeface="Calibri"/>
                <a:cs typeface="Arial"/>
              </a:rPr>
              <a:t>them</a:t>
            </a:r>
            <a:endParaRPr lang="de-AT" sz="1200" dirty="0">
              <a:solidFill>
                <a:schemeClr val="bg1"/>
              </a:solidFill>
              <a:latin typeface="Monserrat"/>
              <a:ea typeface="Calibri"/>
              <a:cs typeface="Calibri"/>
            </a:endParaRPr>
          </a:p>
          <a:p>
            <a:pPr marL="342900" indent="-342900" defTabSz="914400">
              <a:buFont typeface="Arial" panose="020B0604020202020204" pitchFamily="34" charset="0"/>
              <a:buChar char="•"/>
              <a:defRPr/>
            </a:pPr>
            <a:r>
              <a:rPr lang="de-AT" sz="1200" dirty="0">
                <a:solidFill>
                  <a:schemeClr val="bg1"/>
                </a:solidFill>
                <a:latin typeface="Monserrat"/>
                <a:ea typeface="Calibri"/>
                <a:cs typeface="Calibri"/>
              </a:rPr>
              <a:t>There are </a:t>
            </a:r>
            <a:r>
              <a:rPr lang="de-AT" sz="1200" dirty="0" err="1">
                <a:solidFill>
                  <a:schemeClr val="bg1"/>
                </a:solidFill>
                <a:latin typeface="Monserrat"/>
                <a:ea typeface="Calibri"/>
                <a:cs typeface="Calibri"/>
              </a:rPr>
              <a:t>particular</a:t>
            </a:r>
            <a:r>
              <a:rPr lang="de-AT" sz="1200" dirty="0">
                <a:solidFill>
                  <a:schemeClr val="bg1"/>
                </a:solidFill>
                <a:latin typeface="Monserrat"/>
                <a:ea typeface="Calibri"/>
                <a:cs typeface="Calibri"/>
              </a:rPr>
              <a:t> </a:t>
            </a:r>
            <a:r>
              <a:rPr lang="de-AT" sz="1200" dirty="0" err="1">
                <a:solidFill>
                  <a:schemeClr val="bg1"/>
                </a:solidFill>
                <a:latin typeface="Monserrat"/>
                <a:ea typeface="Calibri"/>
                <a:cs typeface="Calibri"/>
              </a:rPr>
              <a:t>situations</a:t>
            </a:r>
            <a:r>
              <a:rPr lang="de-AT" sz="1200" dirty="0">
                <a:solidFill>
                  <a:schemeClr val="bg1"/>
                </a:solidFill>
                <a:latin typeface="Monserrat"/>
                <a:ea typeface="Calibri"/>
                <a:cs typeface="Calibri"/>
              </a:rPr>
              <a:t> </a:t>
            </a:r>
            <a:r>
              <a:rPr lang="de-AT" sz="1200" dirty="0" err="1">
                <a:solidFill>
                  <a:schemeClr val="bg1"/>
                </a:solidFill>
                <a:latin typeface="Monserrat"/>
                <a:ea typeface="Calibri"/>
                <a:cs typeface="Calibri"/>
              </a:rPr>
              <a:t>where</a:t>
            </a:r>
            <a:r>
              <a:rPr lang="de-AT" sz="1200" dirty="0">
                <a:solidFill>
                  <a:schemeClr val="bg1"/>
                </a:solidFill>
                <a:latin typeface="Monserrat"/>
                <a:ea typeface="Calibri"/>
                <a:cs typeface="Calibri"/>
              </a:rPr>
              <a:t> sexual harassment </a:t>
            </a:r>
            <a:r>
              <a:rPr lang="de-AT" sz="1200" dirty="0" err="1">
                <a:solidFill>
                  <a:schemeClr val="bg1"/>
                </a:solidFill>
                <a:latin typeface="Monserrat"/>
                <a:ea typeface="Calibri"/>
                <a:cs typeface="Calibri"/>
              </a:rPr>
              <a:t>may</a:t>
            </a:r>
            <a:r>
              <a:rPr lang="de-AT" sz="1200" dirty="0">
                <a:solidFill>
                  <a:schemeClr val="bg1"/>
                </a:solidFill>
                <a:latin typeface="Monserrat"/>
                <a:ea typeface="Calibri"/>
                <a:cs typeface="Calibri"/>
              </a:rPr>
              <a:t> be </a:t>
            </a:r>
            <a:r>
              <a:rPr lang="de-AT" sz="1200" dirty="0" err="1">
                <a:solidFill>
                  <a:schemeClr val="bg1"/>
                </a:solidFill>
                <a:latin typeface="Monserrat"/>
                <a:ea typeface="Calibri"/>
                <a:cs typeface="Calibri"/>
              </a:rPr>
              <a:t>more</a:t>
            </a:r>
            <a:r>
              <a:rPr lang="de-AT" sz="1200" dirty="0">
                <a:solidFill>
                  <a:schemeClr val="bg1"/>
                </a:solidFill>
                <a:latin typeface="Monserrat"/>
                <a:ea typeface="Calibri"/>
                <a:cs typeface="Calibri"/>
              </a:rPr>
              <a:t> </a:t>
            </a:r>
            <a:r>
              <a:rPr lang="de-AT" sz="1200" dirty="0" err="1">
                <a:solidFill>
                  <a:schemeClr val="bg1"/>
                </a:solidFill>
                <a:latin typeface="Monserrat"/>
                <a:ea typeface="Calibri"/>
                <a:cs typeface="Calibri"/>
              </a:rPr>
              <a:t>likely</a:t>
            </a:r>
            <a:r>
              <a:rPr lang="de-AT" sz="1200" dirty="0">
                <a:solidFill>
                  <a:schemeClr val="bg1"/>
                </a:solidFill>
                <a:latin typeface="Monserrat"/>
                <a:ea typeface="Calibri"/>
                <a:cs typeface="Calibri"/>
              </a:rPr>
              <a:t> to happen: when </a:t>
            </a:r>
            <a:r>
              <a:rPr lang="de-AT" sz="1200" dirty="0" err="1">
                <a:solidFill>
                  <a:schemeClr val="bg1"/>
                </a:solidFill>
                <a:latin typeface="Monserrat"/>
                <a:ea typeface="Calibri"/>
                <a:cs typeface="Calibri"/>
              </a:rPr>
              <a:t>there</a:t>
            </a:r>
            <a:r>
              <a:rPr lang="de-AT" sz="1200" dirty="0">
                <a:solidFill>
                  <a:schemeClr val="bg1"/>
                </a:solidFill>
                <a:latin typeface="Monserrat"/>
                <a:ea typeface="Calibri"/>
                <a:cs typeface="Calibri"/>
              </a:rPr>
              <a:t> is an </a:t>
            </a:r>
            <a:r>
              <a:rPr lang="de-AT" sz="1200" dirty="0" err="1">
                <a:solidFill>
                  <a:schemeClr val="bg1"/>
                </a:solidFill>
                <a:latin typeface="Monserrat"/>
                <a:ea typeface="Calibri"/>
                <a:cs typeface="Calibri"/>
              </a:rPr>
              <a:t>imbalance</a:t>
            </a:r>
            <a:r>
              <a:rPr lang="de-AT" sz="1200" dirty="0">
                <a:solidFill>
                  <a:schemeClr val="bg1"/>
                </a:solidFill>
                <a:latin typeface="Monserrat"/>
                <a:ea typeface="Calibri"/>
                <a:cs typeface="Calibri"/>
              </a:rPr>
              <a:t> of power, </a:t>
            </a:r>
            <a:r>
              <a:rPr lang="de-AT" sz="1200" dirty="0" err="1">
                <a:solidFill>
                  <a:schemeClr val="bg1"/>
                </a:solidFill>
                <a:latin typeface="Monserrat"/>
                <a:ea typeface="Calibri"/>
                <a:cs typeface="Calibri"/>
              </a:rPr>
              <a:t>events</a:t>
            </a:r>
            <a:r>
              <a:rPr lang="de-AT" sz="1200" dirty="0">
                <a:solidFill>
                  <a:schemeClr val="bg1"/>
                </a:solidFill>
                <a:latin typeface="Monserrat"/>
                <a:ea typeface="Calibri"/>
                <a:cs typeface="Calibri"/>
              </a:rPr>
              <a:t> and Christmas </a:t>
            </a:r>
            <a:r>
              <a:rPr lang="de-AT" sz="1200" dirty="0" err="1">
                <a:solidFill>
                  <a:schemeClr val="bg1"/>
                </a:solidFill>
                <a:latin typeface="Monserrat"/>
                <a:ea typeface="Calibri"/>
                <a:cs typeface="Calibri"/>
              </a:rPr>
              <a:t>parties</a:t>
            </a:r>
            <a:r>
              <a:rPr lang="de-AT" sz="1200" dirty="0">
                <a:solidFill>
                  <a:schemeClr val="bg1"/>
                </a:solidFill>
                <a:latin typeface="Monserrat"/>
                <a:ea typeface="Calibri"/>
                <a:cs typeface="Calibri"/>
              </a:rPr>
              <a:t> </a:t>
            </a:r>
            <a:r>
              <a:rPr lang="de-AT" sz="1200" dirty="0" err="1">
                <a:solidFill>
                  <a:schemeClr val="bg1"/>
                </a:solidFill>
                <a:latin typeface="Monserrat"/>
                <a:ea typeface="Calibri"/>
                <a:cs typeface="Calibri"/>
              </a:rPr>
              <a:t>where</a:t>
            </a:r>
            <a:r>
              <a:rPr lang="de-AT" sz="1200" dirty="0">
                <a:solidFill>
                  <a:schemeClr val="bg1"/>
                </a:solidFill>
                <a:latin typeface="Monserrat"/>
                <a:ea typeface="Calibri"/>
                <a:cs typeface="Calibri"/>
              </a:rPr>
              <a:t> </a:t>
            </a:r>
            <a:r>
              <a:rPr lang="de-AT" sz="1200" dirty="0" err="1">
                <a:solidFill>
                  <a:schemeClr val="bg1"/>
                </a:solidFill>
                <a:latin typeface="Monserrat"/>
                <a:ea typeface="Calibri"/>
                <a:cs typeface="Calibri"/>
              </a:rPr>
              <a:t>there</a:t>
            </a:r>
            <a:r>
              <a:rPr lang="de-AT" sz="1200" dirty="0">
                <a:solidFill>
                  <a:schemeClr val="bg1"/>
                </a:solidFill>
                <a:latin typeface="Monserrat"/>
                <a:ea typeface="Calibri"/>
                <a:cs typeface="Calibri"/>
              </a:rPr>
              <a:t> is </a:t>
            </a:r>
            <a:r>
              <a:rPr lang="de-AT" sz="1200" dirty="0" err="1">
                <a:solidFill>
                  <a:schemeClr val="bg1"/>
                </a:solidFill>
                <a:latin typeface="Monserrat"/>
                <a:ea typeface="Calibri"/>
                <a:cs typeface="Calibri"/>
              </a:rPr>
              <a:t>alcohol</a:t>
            </a:r>
            <a:r>
              <a:rPr lang="de-AT" sz="1200" dirty="0">
                <a:solidFill>
                  <a:schemeClr val="bg1"/>
                </a:solidFill>
                <a:latin typeface="Monserrat"/>
                <a:ea typeface="Calibri"/>
                <a:cs typeface="Calibri"/>
              </a:rPr>
              <a:t> </a:t>
            </a:r>
            <a:r>
              <a:rPr lang="de-AT" sz="1200" dirty="0" err="1">
                <a:solidFill>
                  <a:schemeClr val="bg1"/>
                </a:solidFill>
                <a:latin typeface="Monserrat"/>
                <a:ea typeface="Calibri"/>
                <a:cs typeface="Calibri"/>
              </a:rPr>
              <a:t>involved</a:t>
            </a:r>
            <a:r>
              <a:rPr lang="de-AT" sz="1200" dirty="0">
                <a:solidFill>
                  <a:schemeClr val="bg1"/>
                </a:solidFill>
                <a:latin typeface="Monserrat"/>
                <a:ea typeface="Calibri"/>
                <a:cs typeface="Calibri"/>
              </a:rPr>
              <a:t> and </a:t>
            </a:r>
            <a:r>
              <a:rPr lang="de-AT" sz="1200" dirty="0" err="1">
                <a:solidFill>
                  <a:schemeClr val="bg1"/>
                </a:solidFill>
                <a:latin typeface="Monserrat"/>
                <a:ea typeface="Calibri"/>
                <a:cs typeface="Calibri"/>
              </a:rPr>
              <a:t>lone</a:t>
            </a:r>
            <a:r>
              <a:rPr lang="de-AT" sz="1200" dirty="0">
                <a:solidFill>
                  <a:schemeClr val="bg1"/>
                </a:solidFill>
                <a:latin typeface="Monserrat"/>
                <a:ea typeface="Calibri"/>
                <a:cs typeface="Calibri"/>
              </a:rPr>
              <a:t> </a:t>
            </a:r>
            <a:r>
              <a:rPr lang="de-AT" sz="1200" dirty="0" err="1">
                <a:solidFill>
                  <a:schemeClr val="bg1"/>
                </a:solidFill>
                <a:latin typeface="Monserrat"/>
                <a:ea typeface="Calibri"/>
                <a:cs typeface="Calibri"/>
              </a:rPr>
              <a:t>workers</a:t>
            </a:r>
            <a:endParaRPr lang="de-AT" sz="1200" dirty="0">
              <a:solidFill>
                <a:schemeClr val="bg1"/>
              </a:solidFill>
              <a:latin typeface="Monserrat"/>
              <a:ea typeface="Calibri"/>
              <a:cs typeface="Calibri"/>
            </a:endParaRPr>
          </a:p>
          <a:p>
            <a:pPr marL="285750" indent="-285750" defTabSz="914400">
              <a:buFont typeface="Arial" panose="020B0604020202020204" pitchFamily="34" charset="0"/>
              <a:buChar char="•"/>
              <a:defRPr/>
            </a:pPr>
            <a:endParaRPr lang="de-AT" sz="1200" dirty="0">
              <a:solidFill>
                <a:schemeClr val="bg1"/>
              </a:solidFill>
              <a:latin typeface="Monserrat"/>
            </a:endParaRP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041B4-61B9-4F33-8B0E-10CC14E3027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908916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041B4-61B9-4F33-8B0E-10CC14E3027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574181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sz="1200" b="0" i="0" dirty="0">
                <a:solidFill>
                  <a:srgbClr val="383351"/>
                </a:solidFill>
                <a:effectLst/>
              </a:rPr>
              <a:t>Bullying is already a hard to define term, especially since it is not considered unlawful in the workplace unless it is discriminatory or constitutes harassment. However, beyond those fine lines between bullying, discrimination and harassment, is the fine line between bullying and banter, which is often not thought to be the same as bullying but can lead to bullying behaviour, discrimination and harassment.</a:t>
            </a:r>
          </a:p>
          <a:p>
            <a:pPr algn="l"/>
            <a:r>
              <a:rPr lang="en-GB" sz="1200" b="1" i="0" dirty="0">
                <a:solidFill>
                  <a:srgbClr val="000000"/>
                </a:solidFill>
                <a:effectLst/>
              </a:rPr>
              <a:t>What is banter?</a:t>
            </a:r>
            <a:endParaRPr lang="en-GB" sz="1200" b="1" i="0" dirty="0">
              <a:solidFill>
                <a:srgbClr val="383351"/>
              </a:solidFill>
              <a:effectLst/>
            </a:endParaRPr>
          </a:p>
          <a:p>
            <a:pPr algn="l"/>
            <a:r>
              <a:rPr lang="en-GB" sz="1200" b="0" i="0" dirty="0">
                <a:solidFill>
                  <a:srgbClr val="383351"/>
                </a:solidFill>
                <a:effectLst/>
              </a:rPr>
              <a:t>Banter is described as the playful and friendly exchange of teasing remarks. This is often between friends who know each other well and are comfortable with one another to say things that could potentially be deemed offensive by others, especially if the joke is at somebody else’s expense.</a:t>
            </a:r>
          </a:p>
          <a:p>
            <a:pPr algn="l"/>
            <a:r>
              <a:rPr lang="en-GB" sz="1200" b="1" i="0" dirty="0">
                <a:solidFill>
                  <a:srgbClr val="434343"/>
                </a:solidFill>
                <a:effectLst/>
              </a:rPr>
              <a:t>Dealing with banter at work</a:t>
            </a:r>
            <a:endParaRPr lang="en-GB" sz="1200" b="1" i="0" dirty="0">
              <a:solidFill>
                <a:srgbClr val="383351"/>
              </a:solidFill>
              <a:effectLst/>
            </a:endParaRPr>
          </a:p>
          <a:p>
            <a:pPr algn="l"/>
            <a:r>
              <a:rPr lang="en-GB" sz="1200" b="0" i="0" dirty="0">
                <a:solidFill>
                  <a:srgbClr val="383351"/>
                </a:solidFill>
                <a:effectLst/>
              </a:rPr>
              <a:t>There have been severa</a:t>
            </a:r>
            <a:r>
              <a:rPr lang="en-GB" sz="1200" b="0" i="0" dirty="0">
                <a:solidFill>
                  <a:schemeClr val="tx1"/>
                </a:solidFill>
                <a:effectLst/>
              </a:rPr>
              <a:t>l </a:t>
            </a:r>
            <a:r>
              <a:rPr lang="en-GB" sz="1200" b="0" i="0" u="none" strike="noStrike" dirty="0">
                <a:solidFill>
                  <a:schemeClr val="tx1"/>
                </a:solidFill>
                <a:effectLst/>
                <a:hlinkClick r:id="rId3">
                  <a:extLst>
                    <a:ext uri="{A12FA001-AC4F-418D-AE19-62706E023703}">
                      <ahyp:hlinkClr xmlns:ahyp="http://schemas.microsoft.com/office/drawing/2018/hyperlinkcolor" val="tx"/>
                    </a:ext>
                  </a:extLst>
                </a:hlinkClick>
              </a:rPr>
              <a:t>high-profile cases</a:t>
            </a:r>
            <a:r>
              <a:rPr lang="en-GB" sz="1200" b="0" i="0" dirty="0">
                <a:solidFill>
                  <a:schemeClr val="tx1"/>
                </a:solidFill>
                <a:effectLst/>
              </a:rPr>
              <a:t> </a:t>
            </a:r>
            <a:r>
              <a:rPr lang="en-GB" sz="1200" b="0" i="0" dirty="0">
                <a:solidFill>
                  <a:srgbClr val="383351"/>
                </a:solidFill>
                <a:effectLst/>
              </a:rPr>
              <a:t>of “banter” being taken too far by some colleagues in workplaces, particularly over WhatsApp groups where “jokes” were accused of being used to bully and discriminate people both in and out of the group.</a:t>
            </a:r>
          </a:p>
          <a:p>
            <a:pPr algn="l"/>
            <a:endParaRPr lang="en-GB" sz="1200" b="0" i="0" dirty="0">
              <a:solidFill>
                <a:srgbClr val="383351"/>
              </a:solidFill>
              <a:effectLst/>
            </a:endParaRPr>
          </a:p>
          <a:p>
            <a:pPr lvl="0" defTabSz="914400">
              <a:defRPr/>
            </a:pPr>
            <a:r>
              <a:rPr lang="en-US" sz="1200" dirty="0">
                <a:solidFill>
                  <a:prstClr val="white"/>
                </a:solidFill>
                <a:latin typeface="Monserrat"/>
              </a:rPr>
              <a:t>Researchers discovered that when a sexist remark is delivered as a joke, the </a:t>
            </a:r>
            <a:r>
              <a:rPr lang="en-US" sz="1200" dirty="0" err="1">
                <a:solidFill>
                  <a:prstClr val="white"/>
                </a:solidFill>
                <a:latin typeface="Monserrat"/>
              </a:rPr>
              <a:t>humour</a:t>
            </a:r>
            <a:r>
              <a:rPr lang="en-US" sz="1200" dirty="0">
                <a:solidFill>
                  <a:prstClr val="white"/>
                </a:solidFill>
                <a:latin typeface="Monserrat"/>
              </a:rPr>
              <a:t> decreased perceptions that the speaker was sexist, and ultimately decreased the probability that the listener would confront the perpetrator. Alarmingly, hostile sexists were less likely to be confronted when their message was delivered with </a:t>
            </a:r>
            <a:r>
              <a:rPr lang="en-US" sz="1200" dirty="0" err="1">
                <a:solidFill>
                  <a:prstClr val="white"/>
                </a:solidFill>
                <a:latin typeface="Monserrat"/>
              </a:rPr>
              <a:t>humour</a:t>
            </a:r>
            <a:r>
              <a:rPr lang="en-US" sz="1200" dirty="0">
                <a:solidFill>
                  <a:prstClr val="white"/>
                </a:solidFill>
                <a:latin typeface="Monserrat"/>
              </a:rPr>
              <a:t>.</a:t>
            </a:r>
          </a:p>
          <a:p>
            <a:pPr lvl="0" defTabSz="914400">
              <a:defRPr/>
            </a:pPr>
            <a:endParaRPr lang="en-US" sz="1200" dirty="0">
              <a:solidFill>
                <a:prstClr val="white"/>
              </a:solidFill>
              <a:latin typeface="Monserrat"/>
            </a:endParaRPr>
          </a:p>
          <a:p>
            <a:pPr lvl="0" defTabSz="914400">
              <a:defRPr/>
            </a:pPr>
            <a:r>
              <a:rPr lang="en-US" sz="1200" dirty="0">
                <a:solidFill>
                  <a:prstClr val="white"/>
                </a:solidFill>
                <a:latin typeface="Monserrat"/>
              </a:rPr>
              <a:t>Sexist, humorous messages actually increase tolerance for sexual harassment in the workplace. Raunchy jokes / lewd </a:t>
            </a:r>
            <a:r>
              <a:rPr lang="en-US" sz="1200" dirty="0" err="1">
                <a:solidFill>
                  <a:prstClr val="white"/>
                </a:solidFill>
                <a:latin typeface="Monserrat"/>
              </a:rPr>
              <a:t>humour</a:t>
            </a:r>
            <a:r>
              <a:rPr lang="en-US" sz="1200" dirty="0">
                <a:solidFill>
                  <a:prstClr val="white"/>
                </a:solidFill>
                <a:latin typeface="Monserrat"/>
              </a:rPr>
              <a:t> that demean or target women and other minority groups are dangerous for our culture. Recipients who stay silent are tacitly endorsing it, meaning they are part of the problem, too.</a:t>
            </a:r>
          </a:p>
          <a:p>
            <a:pPr algn="l"/>
            <a:endParaRPr lang="en-GB" sz="1200" b="0" i="0" dirty="0">
              <a:solidFill>
                <a:srgbClr val="383351"/>
              </a:solidFill>
              <a:effectLst/>
            </a:endParaRP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041B4-61B9-4F33-8B0E-10CC14E3027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422348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Speaking Up can be difficult, you might feel uncomfortable or like ‘you’re rocking the boat’</a:t>
            </a:r>
          </a:p>
          <a:p>
            <a:endParaRPr lang="en-GB" dirty="0"/>
          </a:p>
          <a:p>
            <a:r>
              <a:rPr lang="en-GB" dirty="0"/>
              <a:t>It can be hard to find the right words, and it’s normal to feel this way. </a:t>
            </a:r>
          </a:p>
          <a:p>
            <a:endParaRPr lang="en-GB" dirty="0"/>
          </a:p>
          <a:p>
            <a:r>
              <a:rPr lang="en-GB" dirty="0"/>
              <a:t>You might not know what to say in the moment, this is normal.</a:t>
            </a:r>
          </a:p>
          <a:p>
            <a:endParaRPr lang="en-GB" dirty="0"/>
          </a:p>
          <a:p>
            <a:pPr marL="800100" lvl="1" indent="-342900" defTabSz="914400">
              <a:buFont typeface="Arial"/>
              <a:buChar char="•"/>
              <a:defRPr/>
            </a:pPr>
            <a:r>
              <a:rPr lang="de-AT" sz="1200" dirty="0">
                <a:solidFill>
                  <a:prstClr val="white"/>
                </a:solidFill>
                <a:latin typeface="Monserrat"/>
              </a:rPr>
              <a:t>There is </a:t>
            </a:r>
            <a:r>
              <a:rPr lang="de-AT" sz="1200" dirty="0" err="1">
                <a:solidFill>
                  <a:prstClr val="white"/>
                </a:solidFill>
                <a:latin typeface="Monserrat"/>
              </a:rPr>
              <a:t>no</a:t>
            </a:r>
            <a:r>
              <a:rPr lang="de-AT" sz="1200" dirty="0">
                <a:solidFill>
                  <a:prstClr val="white"/>
                </a:solidFill>
                <a:latin typeface="Monserrat"/>
              </a:rPr>
              <a:t> </a:t>
            </a:r>
            <a:r>
              <a:rPr lang="de-AT" sz="1200" dirty="0" err="1">
                <a:solidFill>
                  <a:prstClr val="white"/>
                </a:solidFill>
                <a:latin typeface="Monserrat"/>
              </a:rPr>
              <a:t>right</a:t>
            </a:r>
            <a:r>
              <a:rPr lang="de-AT" sz="1200" dirty="0">
                <a:solidFill>
                  <a:prstClr val="white"/>
                </a:solidFill>
                <a:latin typeface="Monserrat"/>
              </a:rPr>
              <a:t> </a:t>
            </a:r>
            <a:r>
              <a:rPr lang="de-AT" sz="1200" dirty="0" err="1">
                <a:solidFill>
                  <a:prstClr val="white"/>
                </a:solidFill>
                <a:latin typeface="Monserrat"/>
              </a:rPr>
              <a:t>way</a:t>
            </a:r>
            <a:r>
              <a:rPr lang="de-AT" sz="1200" dirty="0">
                <a:solidFill>
                  <a:prstClr val="white"/>
                </a:solidFill>
                <a:latin typeface="Monserrat"/>
              </a:rPr>
              <a:t>!</a:t>
            </a:r>
          </a:p>
          <a:p>
            <a:pPr marL="800100" lvl="1" indent="-342900" defTabSz="914400">
              <a:buFont typeface="Arial"/>
              <a:buChar char="•"/>
              <a:defRPr/>
            </a:pPr>
            <a:r>
              <a:rPr lang="de-AT" sz="1200" dirty="0" err="1">
                <a:solidFill>
                  <a:prstClr val="white"/>
                </a:solidFill>
                <a:latin typeface="Monserrat"/>
              </a:rPr>
              <a:t>Really</a:t>
            </a:r>
            <a:r>
              <a:rPr lang="de-AT" sz="1200" dirty="0">
                <a:solidFill>
                  <a:prstClr val="white"/>
                </a:solidFill>
                <a:latin typeface="Monserrat"/>
              </a:rPr>
              <a:t> </a:t>
            </a:r>
            <a:r>
              <a:rPr lang="de-AT" sz="1200" dirty="0" err="1">
                <a:solidFill>
                  <a:prstClr val="white"/>
                </a:solidFill>
                <a:latin typeface="Monserrat"/>
              </a:rPr>
              <a:t>hard</a:t>
            </a:r>
            <a:r>
              <a:rPr lang="de-AT" sz="1200" dirty="0">
                <a:solidFill>
                  <a:prstClr val="white"/>
                </a:solidFill>
                <a:latin typeface="Monserrat"/>
              </a:rPr>
              <a:t> &amp; </a:t>
            </a:r>
            <a:r>
              <a:rPr lang="de-AT" sz="1200" dirty="0" err="1">
                <a:solidFill>
                  <a:prstClr val="white"/>
                </a:solidFill>
                <a:latin typeface="Monserrat"/>
              </a:rPr>
              <a:t>difficult</a:t>
            </a:r>
            <a:r>
              <a:rPr lang="de-AT" sz="1200" dirty="0">
                <a:solidFill>
                  <a:prstClr val="white"/>
                </a:solidFill>
                <a:latin typeface="Monserrat"/>
              </a:rPr>
              <a:t> to speak up in the </a:t>
            </a:r>
            <a:r>
              <a:rPr lang="de-AT" sz="1200" dirty="0" err="1">
                <a:solidFill>
                  <a:prstClr val="white"/>
                </a:solidFill>
                <a:latin typeface="Monserrat"/>
              </a:rPr>
              <a:t>moment</a:t>
            </a:r>
            <a:r>
              <a:rPr lang="de-AT" sz="1200" dirty="0">
                <a:solidFill>
                  <a:prstClr val="white"/>
                </a:solidFill>
                <a:latin typeface="Monserrat"/>
              </a:rPr>
              <a:t> </a:t>
            </a:r>
            <a:r>
              <a:rPr lang="de-AT" sz="1200" dirty="0" err="1">
                <a:solidFill>
                  <a:prstClr val="white"/>
                </a:solidFill>
                <a:latin typeface="Monserrat"/>
              </a:rPr>
              <a:t>sometimes</a:t>
            </a:r>
            <a:endParaRPr lang="de-AT" sz="1200" dirty="0">
              <a:solidFill>
                <a:prstClr val="white"/>
              </a:solidFill>
              <a:latin typeface="Monserrat"/>
            </a:endParaRPr>
          </a:p>
          <a:p>
            <a:pPr marL="800100" lvl="1" indent="-342900" defTabSz="914400">
              <a:buFont typeface="Arial"/>
              <a:buChar char="•"/>
              <a:defRPr/>
            </a:pPr>
            <a:r>
              <a:rPr lang="de-AT" sz="1200" dirty="0" err="1">
                <a:solidFill>
                  <a:prstClr val="white"/>
                </a:solidFill>
                <a:latin typeface="Monserrat"/>
              </a:rPr>
              <a:t>If</a:t>
            </a:r>
            <a:r>
              <a:rPr lang="de-AT" sz="1200" dirty="0">
                <a:solidFill>
                  <a:prstClr val="white"/>
                </a:solidFill>
                <a:latin typeface="Monserrat"/>
              </a:rPr>
              <a:t> </a:t>
            </a:r>
            <a:r>
              <a:rPr lang="de-AT" sz="1200" dirty="0" err="1">
                <a:solidFill>
                  <a:prstClr val="white"/>
                </a:solidFill>
                <a:latin typeface="Monserrat"/>
              </a:rPr>
              <a:t>you</a:t>
            </a:r>
            <a:r>
              <a:rPr lang="de-AT" sz="1200" dirty="0">
                <a:solidFill>
                  <a:prstClr val="white"/>
                </a:solidFill>
                <a:latin typeface="Monserrat"/>
              </a:rPr>
              <a:t> </a:t>
            </a:r>
            <a:r>
              <a:rPr lang="de-AT" sz="1200" dirty="0" err="1">
                <a:solidFill>
                  <a:prstClr val="white"/>
                </a:solidFill>
                <a:latin typeface="Monserrat"/>
              </a:rPr>
              <a:t>don‘t</a:t>
            </a:r>
            <a:r>
              <a:rPr lang="de-AT" sz="1200" dirty="0">
                <a:solidFill>
                  <a:prstClr val="white"/>
                </a:solidFill>
                <a:latin typeface="Monserrat"/>
              </a:rPr>
              <a:t> speak up in the </a:t>
            </a:r>
            <a:r>
              <a:rPr lang="de-AT" sz="1200" dirty="0" err="1">
                <a:solidFill>
                  <a:prstClr val="white"/>
                </a:solidFill>
                <a:latin typeface="Monserrat"/>
              </a:rPr>
              <a:t>moment</a:t>
            </a:r>
            <a:r>
              <a:rPr lang="de-AT" sz="1200" dirty="0">
                <a:solidFill>
                  <a:prstClr val="white"/>
                </a:solidFill>
                <a:latin typeface="Monserrat"/>
              </a:rPr>
              <a:t>, </a:t>
            </a:r>
            <a:r>
              <a:rPr lang="de-AT" sz="1200" dirty="0" err="1">
                <a:solidFill>
                  <a:prstClr val="white"/>
                </a:solidFill>
                <a:latin typeface="Monserrat"/>
              </a:rPr>
              <a:t>you</a:t>
            </a:r>
            <a:r>
              <a:rPr lang="de-AT" sz="1200" dirty="0">
                <a:solidFill>
                  <a:prstClr val="white"/>
                </a:solidFill>
                <a:latin typeface="Monserrat"/>
              </a:rPr>
              <a:t> </a:t>
            </a:r>
            <a:r>
              <a:rPr lang="de-AT" sz="1200" dirty="0" err="1">
                <a:solidFill>
                  <a:prstClr val="white"/>
                </a:solidFill>
                <a:latin typeface="Monserrat"/>
              </a:rPr>
              <a:t>can</a:t>
            </a:r>
            <a:r>
              <a:rPr lang="de-AT" sz="1200" dirty="0">
                <a:solidFill>
                  <a:prstClr val="white"/>
                </a:solidFill>
                <a:latin typeface="Monserrat"/>
              </a:rPr>
              <a:t> still do </a:t>
            </a:r>
            <a:r>
              <a:rPr lang="de-AT" sz="1200" dirty="0" err="1">
                <a:solidFill>
                  <a:prstClr val="white"/>
                </a:solidFill>
                <a:latin typeface="Monserrat"/>
              </a:rPr>
              <a:t>something</a:t>
            </a:r>
            <a:r>
              <a:rPr lang="de-AT" sz="1200" dirty="0">
                <a:solidFill>
                  <a:prstClr val="white"/>
                </a:solidFill>
                <a:latin typeface="Monserrat"/>
              </a:rPr>
              <a:t> </a:t>
            </a:r>
            <a:r>
              <a:rPr lang="de-AT" sz="1200" dirty="0" err="1">
                <a:solidFill>
                  <a:prstClr val="white"/>
                </a:solidFill>
                <a:latin typeface="Monserrat"/>
              </a:rPr>
              <a:t>about</a:t>
            </a:r>
            <a:r>
              <a:rPr lang="de-AT" sz="1200" dirty="0">
                <a:solidFill>
                  <a:prstClr val="white"/>
                </a:solidFill>
                <a:latin typeface="Monserrat"/>
              </a:rPr>
              <a:t> </a:t>
            </a:r>
            <a:r>
              <a:rPr lang="de-AT" sz="1200" dirty="0" err="1">
                <a:solidFill>
                  <a:prstClr val="white"/>
                </a:solidFill>
                <a:latin typeface="Monserrat"/>
              </a:rPr>
              <a:t>it!</a:t>
            </a:r>
            <a:endParaRPr lang="de-AT" sz="1200" dirty="0">
              <a:solidFill>
                <a:prstClr val="white"/>
              </a:solidFill>
              <a:latin typeface="Monserrat"/>
            </a:endParaRPr>
          </a:p>
          <a:p>
            <a:pPr marL="800100" lvl="1" indent="-342900" defTabSz="914400">
              <a:buFont typeface="Arial"/>
              <a:buChar char="•"/>
              <a:defRPr/>
            </a:pPr>
            <a:r>
              <a:rPr lang="de-AT" sz="1200" dirty="0" err="1">
                <a:solidFill>
                  <a:prstClr val="white"/>
                </a:solidFill>
                <a:latin typeface="Monserrat"/>
              </a:rPr>
              <a:t>Don‘t</a:t>
            </a:r>
            <a:r>
              <a:rPr lang="de-AT" sz="1200" dirty="0">
                <a:solidFill>
                  <a:prstClr val="white"/>
                </a:solidFill>
                <a:latin typeface="Monserrat"/>
              </a:rPr>
              <a:t> </a:t>
            </a:r>
            <a:r>
              <a:rPr lang="de-AT" sz="1200" dirty="0" err="1">
                <a:solidFill>
                  <a:prstClr val="white"/>
                </a:solidFill>
                <a:latin typeface="Monserrat"/>
              </a:rPr>
              <a:t>feel</a:t>
            </a:r>
            <a:r>
              <a:rPr lang="de-AT" sz="1200" dirty="0">
                <a:solidFill>
                  <a:prstClr val="white"/>
                </a:solidFill>
                <a:latin typeface="Monserrat"/>
              </a:rPr>
              <a:t> </a:t>
            </a:r>
            <a:r>
              <a:rPr lang="de-AT" sz="1200" dirty="0" err="1">
                <a:solidFill>
                  <a:prstClr val="white"/>
                </a:solidFill>
                <a:latin typeface="Monserrat"/>
              </a:rPr>
              <a:t>bad</a:t>
            </a:r>
            <a:r>
              <a:rPr lang="de-AT" sz="1200" dirty="0">
                <a:solidFill>
                  <a:prstClr val="white"/>
                </a:solidFill>
                <a:latin typeface="Monserrat"/>
              </a:rPr>
              <a:t> </a:t>
            </a:r>
            <a:r>
              <a:rPr lang="de-AT" sz="1200" dirty="0" err="1">
                <a:solidFill>
                  <a:prstClr val="white"/>
                </a:solidFill>
                <a:latin typeface="Monserrat"/>
              </a:rPr>
              <a:t>if</a:t>
            </a:r>
            <a:r>
              <a:rPr lang="de-AT" sz="1200" dirty="0">
                <a:solidFill>
                  <a:prstClr val="white"/>
                </a:solidFill>
                <a:latin typeface="Monserrat"/>
              </a:rPr>
              <a:t> </a:t>
            </a:r>
            <a:r>
              <a:rPr lang="de-AT" sz="1200" dirty="0" err="1">
                <a:solidFill>
                  <a:prstClr val="white"/>
                </a:solidFill>
                <a:latin typeface="Monserrat"/>
              </a:rPr>
              <a:t>you</a:t>
            </a:r>
            <a:r>
              <a:rPr lang="de-AT" sz="1200" dirty="0">
                <a:solidFill>
                  <a:prstClr val="white"/>
                </a:solidFill>
                <a:latin typeface="Monserrat"/>
              </a:rPr>
              <a:t> </a:t>
            </a:r>
            <a:r>
              <a:rPr lang="de-AT" sz="1200" dirty="0" err="1">
                <a:solidFill>
                  <a:prstClr val="white"/>
                </a:solidFill>
                <a:latin typeface="Monserrat"/>
              </a:rPr>
              <a:t>can‘t</a:t>
            </a:r>
            <a:r>
              <a:rPr lang="de-AT" sz="1200" dirty="0">
                <a:solidFill>
                  <a:prstClr val="white"/>
                </a:solidFill>
                <a:latin typeface="Monserrat"/>
              </a:rPr>
              <a:t> speak up in the </a:t>
            </a:r>
            <a:r>
              <a:rPr lang="de-AT" sz="1200" dirty="0" err="1">
                <a:solidFill>
                  <a:prstClr val="white"/>
                </a:solidFill>
                <a:latin typeface="Monserrat"/>
              </a:rPr>
              <a:t>moment</a:t>
            </a:r>
            <a:endParaRPr lang="de-AT" sz="1200" dirty="0">
              <a:solidFill>
                <a:prstClr val="white"/>
              </a:solidFill>
              <a:latin typeface="Monserrat"/>
            </a:endParaRPr>
          </a:p>
          <a:p>
            <a:pPr marL="800100" lvl="1" indent="-342900" defTabSz="914400">
              <a:buFont typeface="Arial"/>
              <a:buChar char="•"/>
              <a:defRPr/>
            </a:pPr>
            <a:r>
              <a:rPr lang="de-AT" sz="1200" dirty="0">
                <a:solidFill>
                  <a:prstClr val="white"/>
                </a:solidFill>
                <a:latin typeface="Monserrat"/>
              </a:rPr>
              <a:t>First time – </a:t>
            </a:r>
            <a:r>
              <a:rPr lang="de-AT" sz="1200" dirty="0" err="1">
                <a:solidFill>
                  <a:prstClr val="white"/>
                </a:solidFill>
                <a:latin typeface="Monserrat"/>
              </a:rPr>
              <a:t>might</a:t>
            </a:r>
            <a:r>
              <a:rPr lang="de-AT" sz="1200" dirty="0">
                <a:solidFill>
                  <a:prstClr val="white"/>
                </a:solidFill>
                <a:latin typeface="Monserrat"/>
              </a:rPr>
              <a:t> </a:t>
            </a:r>
            <a:r>
              <a:rPr lang="de-AT" sz="1200" dirty="0" err="1">
                <a:solidFill>
                  <a:prstClr val="white"/>
                </a:solidFill>
                <a:latin typeface="Monserrat"/>
              </a:rPr>
              <a:t>feel</a:t>
            </a:r>
            <a:r>
              <a:rPr lang="de-AT" sz="1200" dirty="0">
                <a:solidFill>
                  <a:prstClr val="white"/>
                </a:solidFill>
                <a:latin typeface="Monserrat"/>
              </a:rPr>
              <a:t> </a:t>
            </a:r>
            <a:r>
              <a:rPr lang="de-AT" sz="1200" dirty="0" err="1">
                <a:solidFill>
                  <a:prstClr val="white"/>
                </a:solidFill>
                <a:latin typeface="Monserrat"/>
              </a:rPr>
              <a:t>uncomfortable</a:t>
            </a:r>
            <a:r>
              <a:rPr lang="de-AT" sz="1200" dirty="0">
                <a:solidFill>
                  <a:prstClr val="white"/>
                </a:solidFill>
                <a:latin typeface="Monserrat"/>
              </a:rPr>
              <a:t> but </a:t>
            </a:r>
            <a:r>
              <a:rPr lang="de-AT" sz="1200" dirty="0" err="1">
                <a:solidFill>
                  <a:prstClr val="white"/>
                </a:solidFill>
                <a:latin typeface="Monserrat"/>
              </a:rPr>
              <a:t>gets</a:t>
            </a:r>
            <a:r>
              <a:rPr lang="de-AT" sz="1200" dirty="0">
                <a:solidFill>
                  <a:prstClr val="white"/>
                </a:solidFill>
                <a:latin typeface="Monserrat"/>
              </a:rPr>
              <a:t> </a:t>
            </a:r>
            <a:r>
              <a:rPr lang="de-AT" sz="1200" dirty="0" err="1">
                <a:solidFill>
                  <a:prstClr val="white"/>
                </a:solidFill>
                <a:latin typeface="Monserrat"/>
              </a:rPr>
              <a:t>easier</a:t>
            </a:r>
            <a:r>
              <a:rPr lang="de-AT" sz="1200" dirty="0">
                <a:solidFill>
                  <a:prstClr val="white"/>
                </a:solidFill>
                <a:latin typeface="Monserrat"/>
              </a:rPr>
              <a:t> the </a:t>
            </a:r>
            <a:r>
              <a:rPr lang="de-AT" sz="1200" dirty="0" err="1">
                <a:solidFill>
                  <a:prstClr val="white"/>
                </a:solidFill>
                <a:latin typeface="Monserrat"/>
              </a:rPr>
              <a:t>more</a:t>
            </a:r>
            <a:r>
              <a:rPr lang="de-AT" sz="1200" dirty="0">
                <a:solidFill>
                  <a:prstClr val="white"/>
                </a:solidFill>
                <a:latin typeface="Monserrat"/>
              </a:rPr>
              <a:t> </a:t>
            </a:r>
            <a:r>
              <a:rPr lang="de-AT" sz="1200" dirty="0" err="1">
                <a:solidFill>
                  <a:prstClr val="white"/>
                </a:solidFill>
                <a:latin typeface="Monserrat"/>
              </a:rPr>
              <a:t>you</a:t>
            </a:r>
            <a:r>
              <a:rPr lang="de-AT" sz="1200" dirty="0">
                <a:solidFill>
                  <a:prstClr val="white"/>
                </a:solidFill>
                <a:latin typeface="Monserrat"/>
              </a:rPr>
              <a:t> do </a:t>
            </a:r>
            <a:r>
              <a:rPr lang="de-AT" sz="1200" dirty="0" err="1">
                <a:solidFill>
                  <a:prstClr val="white"/>
                </a:solidFill>
                <a:latin typeface="Monserrat"/>
              </a:rPr>
              <a:t>it</a:t>
            </a:r>
            <a:endParaRPr lang="de-AT" sz="1200" dirty="0">
              <a:solidFill>
                <a:prstClr val="white"/>
              </a:solidFill>
              <a:latin typeface="Monserrat"/>
            </a:endParaRP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041B4-61B9-4F33-8B0E-10CC14E3027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8448997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AT" dirty="0"/>
              <a:t>Kill ‘</a:t>
            </a:r>
            <a:r>
              <a:rPr lang="de-AT" dirty="0" err="1"/>
              <a:t>em</a:t>
            </a:r>
            <a:r>
              <a:rPr lang="de-AT" dirty="0"/>
              <a:t> with </a:t>
            </a:r>
            <a:r>
              <a:rPr lang="de-AT" dirty="0" err="1"/>
              <a:t>kindness</a:t>
            </a:r>
            <a:r>
              <a:rPr lang="de-AT" dirty="0"/>
              <a:t> – </a:t>
            </a:r>
            <a:r>
              <a:rPr lang="de-AT" dirty="0" err="1"/>
              <a:t>often</a:t>
            </a:r>
            <a:r>
              <a:rPr lang="de-AT" dirty="0"/>
              <a:t> </a:t>
            </a:r>
            <a:r>
              <a:rPr lang="de-AT" dirty="0" err="1"/>
              <a:t>works</a:t>
            </a:r>
            <a:r>
              <a:rPr lang="de-AT" dirty="0"/>
              <a:t> </a:t>
            </a:r>
            <a:r>
              <a:rPr lang="de-AT" dirty="0" err="1"/>
              <a:t>better</a:t>
            </a:r>
            <a:r>
              <a:rPr lang="de-AT" dirty="0"/>
              <a:t> </a:t>
            </a:r>
            <a:r>
              <a:rPr lang="de-AT" dirty="0" err="1"/>
              <a:t>than</a:t>
            </a:r>
            <a:r>
              <a:rPr lang="de-AT" dirty="0"/>
              <a:t> </a:t>
            </a:r>
            <a:r>
              <a:rPr lang="de-AT" dirty="0" err="1"/>
              <a:t>aggression</a:t>
            </a:r>
            <a:r>
              <a:rPr lang="de-AT" dirty="0"/>
              <a:t> or emotional </a:t>
            </a:r>
            <a:r>
              <a:rPr lang="de-AT" dirty="0" err="1"/>
              <a:t>responses</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041B4-61B9-4F33-8B0E-10CC14E3027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609375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AT" dirty="0"/>
              <a:t>Kill ‘</a:t>
            </a:r>
            <a:r>
              <a:rPr lang="de-AT" dirty="0" err="1"/>
              <a:t>em</a:t>
            </a:r>
            <a:r>
              <a:rPr lang="de-AT" dirty="0"/>
              <a:t> with </a:t>
            </a:r>
            <a:r>
              <a:rPr lang="de-AT" dirty="0" err="1"/>
              <a:t>kindness</a:t>
            </a:r>
            <a:r>
              <a:rPr lang="de-AT" dirty="0"/>
              <a:t> – </a:t>
            </a:r>
            <a:r>
              <a:rPr lang="de-AT" dirty="0" err="1"/>
              <a:t>often</a:t>
            </a:r>
            <a:r>
              <a:rPr lang="de-AT" dirty="0"/>
              <a:t> </a:t>
            </a:r>
            <a:r>
              <a:rPr lang="de-AT" dirty="0" err="1"/>
              <a:t>works</a:t>
            </a:r>
            <a:r>
              <a:rPr lang="de-AT" dirty="0"/>
              <a:t> </a:t>
            </a:r>
            <a:r>
              <a:rPr lang="de-AT" dirty="0" err="1"/>
              <a:t>better</a:t>
            </a:r>
            <a:r>
              <a:rPr lang="de-AT" dirty="0"/>
              <a:t> </a:t>
            </a:r>
            <a:r>
              <a:rPr lang="de-AT" dirty="0" err="1"/>
              <a:t>than</a:t>
            </a:r>
            <a:r>
              <a:rPr lang="de-AT" dirty="0"/>
              <a:t> </a:t>
            </a:r>
            <a:r>
              <a:rPr lang="de-AT" dirty="0" err="1"/>
              <a:t>aggression</a:t>
            </a:r>
            <a:r>
              <a:rPr lang="de-AT" dirty="0"/>
              <a:t> or emotional </a:t>
            </a:r>
            <a:r>
              <a:rPr lang="de-AT" dirty="0" err="1"/>
              <a:t>responses</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041B4-61B9-4F33-8B0E-10CC14E3027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6253047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defTabSz="914400">
              <a:buFont typeface="Arial" panose="020B0604020202020204" pitchFamily="34" charset="0"/>
              <a:buChar char="•"/>
              <a:defRPr/>
            </a:pPr>
            <a:r>
              <a:rPr lang="en-US" sz="1200" dirty="0">
                <a:solidFill>
                  <a:prstClr val="white"/>
                </a:solidFill>
                <a:latin typeface="Monserrat"/>
              </a:rPr>
              <a:t>Whistleblowing Policy within your organization </a:t>
            </a:r>
          </a:p>
          <a:p>
            <a:pPr marL="342900" indent="-342900" defTabSz="914400">
              <a:buFont typeface="Arial" panose="020B0604020202020204" pitchFamily="34" charset="0"/>
              <a:buChar char="•"/>
              <a:defRPr/>
            </a:pPr>
            <a:r>
              <a:rPr lang="en-US" sz="1200" dirty="0">
                <a:solidFill>
                  <a:prstClr val="white"/>
                </a:solidFill>
                <a:latin typeface="Monserrat"/>
              </a:rPr>
              <a:t>Changes in the Equality Act 2010 require every UK business to have risk assessments against risks of workers experiencing sexual harassment</a:t>
            </a:r>
          </a:p>
          <a:p>
            <a:pPr marL="342900" indent="-342900" defTabSz="914400">
              <a:buFont typeface="Arial" panose="020B0604020202020204" pitchFamily="34" charset="0"/>
              <a:buChar char="•"/>
              <a:defRPr/>
            </a:pPr>
            <a:r>
              <a:rPr lang="en-US" sz="1200" dirty="0">
                <a:solidFill>
                  <a:prstClr val="white"/>
                </a:solidFill>
                <a:latin typeface="Monserrat"/>
              </a:rPr>
              <a:t>3 months period to report incidents has been increased to 6 months – any historical incidents to be reported culturally </a:t>
            </a:r>
          </a:p>
          <a:p>
            <a:pPr marL="342900" indent="-342900" defTabSz="914400">
              <a:buFont typeface="Arial" panose="020B0604020202020204" pitchFamily="34" charset="0"/>
              <a:buChar char="•"/>
              <a:defRPr/>
            </a:pPr>
            <a:r>
              <a:rPr lang="en-US" sz="1200" dirty="0">
                <a:solidFill>
                  <a:prstClr val="white"/>
                </a:solidFill>
                <a:latin typeface="Monserrat"/>
              </a:rPr>
              <a:t>If your company has an Employee Assistance Programme (EAP) in place, try and use the resources provided</a:t>
            </a:r>
          </a:p>
          <a:p>
            <a:pPr marL="342900" indent="-342900" defTabSz="914400">
              <a:buFont typeface="Arial" panose="020B0604020202020204" pitchFamily="34" charset="0"/>
              <a:buChar char="•"/>
              <a:defRPr/>
            </a:pPr>
            <a:r>
              <a:rPr lang="en-US" sz="1200" dirty="0">
                <a:solidFill>
                  <a:prstClr val="white"/>
                </a:solidFill>
                <a:latin typeface="Monserrat"/>
              </a:rPr>
              <a:t>Speak to the Mental Health First Aider in your </a:t>
            </a:r>
            <a:r>
              <a:rPr lang="en-US" sz="1200" dirty="0" err="1">
                <a:solidFill>
                  <a:prstClr val="white"/>
                </a:solidFill>
                <a:latin typeface="Monserrat"/>
              </a:rPr>
              <a:t>organisation</a:t>
            </a:r>
            <a:r>
              <a:rPr lang="en-US" sz="1200" dirty="0">
                <a:solidFill>
                  <a:prstClr val="white"/>
                </a:solidFill>
                <a:latin typeface="Monserrat"/>
              </a:rPr>
              <a:t>, if you have one</a:t>
            </a:r>
          </a:p>
          <a:p>
            <a:pPr defTabSz="914400">
              <a:defRPr/>
            </a:pPr>
            <a:r>
              <a:rPr lang="en-US" sz="1200" dirty="0">
                <a:solidFill>
                  <a:prstClr val="white"/>
                </a:solidFill>
                <a:latin typeface="Monserrat"/>
              </a:rPr>
              <a:t>If you want external support, please refer to </a:t>
            </a:r>
            <a:r>
              <a:rPr lang="en-US" sz="1200" dirty="0" err="1">
                <a:solidFill>
                  <a:prstClr val="white"/>
                </a:solidFill>
                <a:latin typeface="Monserrat"/>
              </a:rPr>
              <a:t>organisations</a:t>
            </a:r>
            <a:r>
              <a:rPr lang="en-US" sz="1200" dirty="0">
                <a:solidFill>
                  <a:prstClr val="white"/>
                </a:solidFill>
                <a:latin typeface="Monserrat"/>
              </a:rPr>
              <a:t> such as: </a:t>
            </a:r>
          </a:p>
          <a:p>
            <a:pPr marL="342900" indent="-342900" defTabSz="914400">
              <a:buFont typeface="Arial" panose="020B0604020202020204" pitchFamily="34" charset="0"/>
              <a:buChar char="•"/>
              <a:defRPr/>
            </a:pPr>
            <a:r>
              <a:rPr lang="en-US" sz="1200" dirty="0">
                <a:solidFill>
                  <a:prstClr val="white"/>
                </a:solidFill>
                <a:latin typeface="Monserrat"/>
              </a:rPr>
              <a:t>Citizens Advice </a:t>
            </a:r>
          </a:p>
          <a:p>
            <a:pPr marL="342900" indent="-342900" defTabSz="914400">
              <a:buFont typeface="Arial" panose="020B0604020202020204" pitchFamily="34" charset="0"/>
              <a:buChar char="•"/>
              <a:defRPr/>
            </a:pPr>
            <a:r>
              <a:rPr lang="en-US" sz="1200" dirty="0">
                <a:solidFill>
                  <a:prstClr val="white"/>
                </a:solidFill>
                <a:latin typeface="Monserrat"/>
              </a:rPr>
              <a:t>ACAS</a:t>
            </a:r>
          </a:p>
          <a:p>
            <a:pPr marL="342900" indent="-342900" defTabSz="914400">
              <a:buFont typeface="Arial" panose="020B0604020202020204" pitchFamily="34" charset="0"/>
              <a:buChar char="•"/>
              <a:defRPr/>
            </a:pPr>
            <a:r>
              <a:rPr lang="en-US" sz="1200" dirty="0">
                <a:solidFill>
                  <a:prstClr val="white"/>
                </a:solidFill>
                <a:latin typeface="Monserrat"/>
              </a:rPr>
              <a:t>MIND</a:t>
            </a:r>
          </a:p>
          <a:p>
            <a:pPr marL="342900" indent="-342900" defTabSz="914400">
              <a:buFont typeface="Arial" panose="020B0604020202020204" pitchFamily="34" charset="0"/>
              <a:buChar char="•"/>
              <a:defRPr/>
            </a:pPr>
            <a:r>
              <a:rPr lang="en-US" sz="1200" dirty="0">
                <a:solidFill>
                  <a:prstClr val="white"/>
                </a:solidFill>
                <a:latin typeface="Monserrat"/>
              </a:rPr>
              <a:t>Suzy Lamplugh Trust</a:t>
            </a:r>
          </a:p>
          <a:p>
            <a:pPr marL="342900" indent="-342900" defTabSz="914400">
              <a:buFont typeface="Arial" panose="020B0604020202020204" pitchFamily="34" charset="0"/>
              <a:buChar char="•"/>
              <a:defRPr/>
            </a:pPr>
            <a:endParaRPr lang="en-US" sz="1200" dirty="0">
              <a:solidFill>
                <a:prstClr val="white"/>
              </a:solidFill>
              <a:latin typeface="Monserrat"/>
            </a:endParaRPr>
          </a:p>
          <a:p>
            <a:pPr defTabSz="914400">
              <a:defRPr/>
            </a:pPr>
            <a:r>
              <a:rPr lang="en-US" sz="1200" dirty="0">
                <a:solidFill>
                  <a:prstClr val="white"/>
                </a:solidFill>
                <a:latin typeface="Monserrat"/>
              </a:rPr>
              <a:t>Or to other material such as: </a:t>
            </a:r>
          </a:p>
          <a:p>
            <a:pPr marL="342900" indent="-342900" defTabSz="914400">
              <a:buClr>
                <a:schemeClr val="bg1"/>
              </a:buClr>
              <a:buFont typeface="Arial" panose="020B0604020202020204" pitchFamily="34" charset="0"/>
              <a:buChar char="•"/>
              <a:defRPr/>
            </a:pPr>
            <a:r>
              <a:rPr lang="de-AT" sz="1200" u="sng" dirty="0">
                <a:solidFill>
                  <a:srgbClr val="000000"/>
                </a:solidFill>
                <a:effectLst/>
                <a:latin typeface="Monserrat"/>
                <a:ea typeface="Times New Roman" panose="02020603050405020304" pitchFamily="18" charset="0"/>
                <a:cs typeface="Aptos" panose="020B0004020202020204" pitchFamily="34" charset="0"/>
                <a:hlinkClick r:id="rId3"/>
              </a:rPr>
              <a:t>The </a:t>
            </a:r>
            <a:r>
              <a:rPr lang="de-AT" sz="1200" u="sng" dirty="0" err="1">
                <a:solidFill>
                  <a:srgbClr val="000000"/>
                </a:solidFill>
                <a:effectLst/>
                <a:latin typeface="Monserrat"/>
                <a:ea typeface="Times New Roman" panose="02020603050405020304" pitchFamily="18" charset="0"/>
                <a:cs typeface="Aptos" panose="020B0004020202020204" pitchFamily="34" charset="0"/>
                <a:hlinkClick r:id="rId3"/>
              </a:rPr>
              <a:t>sound</a:t>
            </a:r>
            <a:r>
              <a:rPr lang="de-AT" sz="1200" u="sng" dirty="0">
                <a:solidFill>
                  <a:srgbClr val="000000"/>
                </a:solidFill>
                <a:effectLst/>
                <a:latin typeface="Monserrat"/>
                <a:ea typeface="Times New Roman" panose="02020603050405020304" pitchFamily="18" charset="0"/>
                <a:cs typeface="Aptos" panose="020B0004020202020204" pitchFamily="34" charset="0"/>
                <a:hlinkClick r:id="rId3"/>
              </a:rPr>
              <a:t> of </a:t>
            </a:r>
            <a:r>
              <a:rPr lang="de-AT" sz="1200" u="sng" dirty="0" err="1">
                <a:solidFill>
                  <a:srgbClr val="000000"/>
                </a:solidFill>
                <a:effectLst/>
                <a:latin typeface="Monserrat"/>
                <a:ea typeface="Times New Roman" panose="02020603050405020304" pitchFamily="18" charset="0"/>
                <a:cs typeface="Aptos" panose="020B0004020202020204" pitchFamily="34" charset="0"/>
                <a:hlinkClick r:id="rId3"/>
              </a:rPr>
              <a:t>things</a:t>
            </a:r>
            <a:r>
              <a:rPr lang="de-AT" sz="1200" u="sng" dirty="0">
                <a:solidFill>
                  <a:srgbClr val="000000"/>
                </a:solidFill>
                <a:effectLst/>
                <a:latin typeface="Monserrat"/>
                <a:ea typeface="Times New Roman" panose="02020603050405020304" pitchFamily="18" charset="0"/>
                <a:cs typeface="Aptos" panose="020B0004020202020204" pitchFamily="34" charset="0"/>
                <a:hlinkClick r:id="rId3"/>
              </a:rPr>
              <a:t> not </a:t>
            </a:r>
            <a:r>
              <a:rPr lang="de-AT" sz="1200" u="sng" dirty="0" err="1">
                <a:solidFill>
                  <a:srgbClr val="000000"/>
                </a:solidFill>
                <a:effectLst/>
                <a:latin typeface="Monserrat"/>
                <a:ea typeface="Times New Roman" panose="02020603050405020304" pitchFamily="18" charset="0"/>
                <a:cs typeface="Aptos" panose="020B0004020202020204" pitchFamily="34" charset="0"/>
                <a:hlinkClick r:id="rId3"/>
              </a:rPr>
              <a:t>being</a:t>
            </a:r>
            <a:r>
              <a:rPr lang="de-AT" sz="1200" u="sng" dirty="0">
                <a:solidFill>
                  <a:srgbClr val="000000"/>
                </a:solidFill>
                <a:effectLst/>
                <a:latin typeface="Monserrat"/>
                <a:ea typeface="Times New Roman" panose="02020603050405020304" pitchFamily="18" charset="0"/>
                <a:cs typeface="Aptos" panose="020B0004020202020204" pitchFamily="34" charset="0"/>
                <a:hlinkClick r:id="rId3"/>
              </a:rPr>
              <a:t> </a:t>
            </a:r>
            <a:r>
              <a:rPr lang="de-AT" sz="1200" u="sng" dirty="0" err="1">
                <a:solidFill>
                  <a:srgbClr val="000000"/>
                </a:solidFill>
                <a:effectLst/>
                <a:latin typeface="Monserrat"/>
                <a:ea typeface="Times New Roman" panose="02020603050405020304" pitchFamily="18" charset="0"/>
                <a:cs typeface="Aptos" panose="020B0004020202020204" pitchFamily="34" charset="0"/>
                <a:hlinkClick r:id="rId3"/>
              </a:rPr>
              <a:t>said</a:t>
            </a:r>
            <a:r>
              <a:rPr lang="de-AT" sz="1200" u="sng" dirty="0">
                <a:solidFill>
                  <a:srgbClr val="000000"/>
                </a:solidFill>
                <a:effectLst/>
                <a:latin typeface="Monserrat"/>
                <a:ea typeface="Times New Roman" panose="02020603050405020304" pitchFamily="18" charset="0"/>
                <a:cs typeface="Aptos" panose="020B0004020202020204" pitchFamily="34" charset="0"/>
                <a:hlinkClick r:id="rId3"/>
              </a:rPr>
              <a:t> | Margaret </a:t>
            </a:r>
            <a:r>
              <a:rPr lang="de-AT" sz="1200" u="sng" dirty="0" err="1">
                <a:solidFill>
                  <a:srgbClr val="000000"/>
                </a:solidFill>
                <a:effectLst/>
                <a:latin typeface="Monserrat"/>
                <a:ea typeface="Times New Roman" panose="02020603050405020304" pitchFamily="18" charset="0"/>
                <a:cs typeface="Aptos" panose="020B0004020202020204" pitchFamily="34" charset="0"/>
                <a:hlinkClick r:id="rId3"/>
              </a:rPr>
              <a:t>Heffernan</a:t>
            </a:r>
            <a:r>
              <a:rPr lang="de-AT" sz="1200" u="sng" dirty="0">
                <a:solidFill>
                  <a:srgbClr val="000000"/>
                </a:solidFill>
                <a:effectLst/>
                <a:latin typeface="Monserrat"/>
                <a:ea typeface="Times New Roman" panose="02020603050405020304" pitchFamily="18" charset="0"/>
                <a:cs typeface="Aptos" panose="020B0004020202020204" pitchFamily="34" charset="0"/>
                <a:hlinkClick r:id="rId3"/>
              </a:rPr>
              <a:t> (youtube.com)</a:t>
            </a:r>
            <a:endParaRPr lang="en-US" sz="1200" dirty="0">
              <a:solidFill>
                <a:prstClr val="white"/>
              </a:solidFill>
              <a:latin typeface="Monserrat"/>
            </a:endParaRP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041B4-61B9-4F33-8B0E-10CC14E3027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277098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041B4-61B9-4F33-8B0E-10CC14E3027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4094452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041B4-61B9-4F33-8B0E-10CC14E3027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685384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400">
              <a:defRPr/>
            </a:pPr>
            <a:r>
              <a:rPr lang="en-GB" sz="1200" dirty="0">
                <a:solidFill>
                  <a:prstClr val="white"/>
                </a:solidFill>
                <a:latin typeface="Monserrat"/>
              </a:rPr>
              <a:t>It can be the case that you don’t realise something wasn’t right until afterwards. Reflecting and returning to the situation doesn’t diminish its importance. One option involves talking to the other person. This can help resolve issues quickly and can help improve the relationship.</a:t>
            </a:r>
            <a:endParaRPr lang="en-US" sz="1200" dirty="0">
              <a:solidFill>
                <a:prstClr val="white"/>
              </a:solidFill>
              <a:latin typeface="Monserrat"/>
            </a:endParaRPr>
          </a:p>
          <a:p>
            <a:pPr defTabSz="914400">
              <a:defRPr/>
            </a:pPr>
            <a:endParaRPr lang="en-GB" sz="800" dirty="0">
              <a:solidFill>
                <a:prstClr val="white"/>
              </a:solidFill>
              <a:latin typeface="Monserrat"/>
            </a:endParaRPr>
          </a:p>
          <a:p>
            <a:pPr defTabSz="914400">
              <a:defRPr/>
            </a:pPr>
            <a:r>
              <a:rPr lang="en-GB" sz="1200" dirty="0">
                <a:solidFill>
                  <a:prstClr val="white"/>
                </a:solidFill>
                <a:latin typeface="Monserrat"/>
              </a:rPr>
              <a:t>At the meeting:</a:t>
            </a:r>
            <a:endParaRPr lang="en-US" sz="1200" dirty="0">
              <a:solidFill>
                <a:prstClr val="white"/>
              </a:solidFill>
              <a:latin typeface="Monserrat"/>
            </a:endParaRPr>
          </a:p>
          <a:p>
            <a:pPr defTabSz="914400">
              <a:defRPr/>
            </a:pPr>
            <a:r>
              <a:rPr lang="en-GB" sz="1200" dirty="0">
                <a:solidFill>
                  <a:prstClr val="white"/>
                </a:solidFill>
                <a:latin typeface="Monserrat"/>
              </a:rPr>
              <a:t>• Clearly describe the behaviour to the other person</a:t>
            </a:r>
            <a:endParaRPr lang="en-US" sz="1200" dirty="0">
              <a:solidFill>
                <a:prstClr val="white"/>
              </a:solidFill>
              <a:latin typeface="Monserrat"/>
            </a:endParaRPr>
          </a:p>
          <a:p>
            <a:pPr defTabSz="914400">
              <a:defRPr/>
            </a:pPr>
            <a:r>
              <a:rPr lang="en-GB" sz="1200" dirty="0">
                <a:solidFill>
                  <a:prstClr val="white"/>
                </a:solidFill>
                <a:latin typeface="Monserrat"/>
              </a:rPr>
              <a:t>• Say that it is unwanted and describe what you consider to be more acceptable behaviour </a:t>
            </a:r>
            <a:endParaRPr lang="en-US" sz="1200" dirty="0">
              <a:solidFill>
                <a:prstClr val="white"/>
              </a:solidFill>
              <a:latin typeface="Monserrat"/>
            </a:endParaRPr>
          </a:p>
          <a:p>
            <a:pPr defTabSz="914400">
              <a:defRPr/>
            </a:pPr>
            <a:r>
              <a:rPr lang="en-GB" sz="1200" dirty="0">
                <a:solidFill>
                  <a:prstClr val="white"/>
                </a:solidFill>
                <a:latin typeface="Monserrat"/>
              </a:rPr>
              <a:t>• Seek agreement on what to do next </a:t>
            </a:r>
            <a:endParaRPr lang="en-US" sz="1200" dirty="0">
              <a:solidFill>
                <a:prstClr val="white"/>
              </a:solidFill>
              <a:latin typeface="Monserrat"/>
            </a:endParaRPr>
          </a:p>
          <a:p>
            <a:pPr defTabSz="914400">
              <a:defRPr/>
            </a:pPr>
            <a:r>
              <a:rPr lang="en-GB" sz="1200" dirty="0">
                <a:solidFill>
                  <a:prstClr val="white"/>
                </a:solidFill>
                <a:latin typeface="Monserrat"/>
              </a:rPr>
              <a:t>• Be prepared for the other person to be upset and be sensitive to their reaction – they may not have realised there is a problem</a:t>
            </a:r>
            <a:endParaRPr lang="en-US" sz="1200" dirty="0">
              <a:solidFill>
                <a:prstClr val="white"/>
              </a:solidFill>
              <a:latin typeface="Monserrat"/>
            </a:endParaRPr>
          </a:p>
          <a:p>
            <a:pPr defTabSz="914400">
              <a:defRPr/>
            </a:pPr>
            <a:endParaRPr lang="en-GB" sz="800" dirty="0">
              <a:solidFill>
                <a:prstClr val="white"/>
              </a:solidFill>
              <a:latin typeface="Monserrat"/>
            </a:endParaRPr>
          </a:p>
          <a:p>
            <a:pPr defTabSz="914400">
              <a:defRPr/>
            </a:pPr>
            <a:r>
              <a:rPr lang="en-GB" sz="1200" dirty="0">
                <a:solidFill>
                  <a:prstClr val="white"/>
                </a:solidFill>
                <a:latin typeface="Monserrat"/>
              </a:rPr>
              <a:t>Appropriate when:</a:t>
            </a:r>
            <a:endParaRPr lang="en-US" sz="1200" dirty="0">
              <a:solidFill>
                <a:prstClr val="white"/>
              </a:solidFill>
              <a:latin typeface="Monserrat"/>
            </a:endParaRPr>
          </a:p>
          <a:p>
            <a:pPr defTabSz="914400">
              <a:defRPr/>
            </a:pPr>
            <a:r>
              <a:rPr lang="en-GB" sz="1200" dirty="0">
                <a:solidFill>
                  <a:prstClr val="white"/>
                </a:solidFill>
                <a:latin typeface="Monserrat"/>
              </a:rPr>
              <a:t>• The working relationship is ok at least some of the time</a:t>
            </a:r>
          </a:p>
          <a:p>
            <a:pPr defTabSz="914400">
              <a:defRPr/>
            </a:pPr>
            <a:r>
              <a:rPr lang="en-GB" sz="1200" dirty="0">
                <a:solidFill>
                  <a:prstClr val="white"/>
                </a:solidFill>
                <a:latin typeface="Monserrat"/>
              </a:rPr>
              <a:t>• The problems are recent</a:t>
            </a:r>
            <a:endParaRPr lang="en-US" sz="1200" dirty="0">
              <a:solidFill>
                <a:prstClr val="white"/>
              </a:solidFill>
              <a:latin typeface="Monserrat"/>
            </a:endParaRPr>
          </a:p>
          <a:p>
            <a:pPr defTabSz="914400">
              <a:defRPr/>
            </a:pPr>
            <a:r>
              <a:rPr lang="en-GB" sz="1200" dirty="0">
                <a:solidFill>
                  <a:prstClr val="white"/>
                </a:solidFill>
                <a:latin typeface="Monserrat"/>
              </a:rPr>
              <a:t>• Both parties are confident</a:t>
            </a:r>
          </a:p>
          <a:p>
            <a:pPr defTabSz="914400">
              <a:defRPr/>
            </a:pPr>
            <a:endParaRPr lang="en-US" sz="800" dirty="0">
              <a:solidFill>
                <a:prstClr val="white"/>
              </a:solidFill>
              <a:latin typeface="Monserrat"/>
            </a:endParaRPr>
          </a:p>
          <a:p>
            <a:pPr defTabSz="914400">
              <a:defRPr/>
            </a:pPr>
            <a:r>
              <a:rPr lang="en-GB" sz="1200" dirty="0">
                <a:solidFill>
                  <a:prstClr val="white"/>
                </a:solidFill>
                <a:latin typeface="Monserrat"/>
              </a:rPr>
              <a:t>Not appropriate when: </a:t>
            </a:r>
            <a:endParaRPr lang="en-US" sz="1200" dirty="0">
              <a:solidFill>
                <a:prstClr val="white"/>
              </a:solidFill>
              <a:latin typeface="Monserrat"/>
            </a:endParaRPr>
          </a:p>
          <a:p>
            <a:pPr defTabSz="914400">
              <a:defRPr/>
            </a:pPr>
            <a:r>
              <a:rPr lang="en-GB" sz="1200" dirty="0">
                <a:solidFill>
                  <a:prstClr val="white"/>
                </a:solidFill>
                <a:latin typeface="Monserrat"/>
              </a:rPr>
              <a:t>• There have been threats or threatening behaviour</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041B4-61B9-4F33-8B0E-10CC14E3027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2242916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041B4-61B9-4F33-8B0E-10CC14E3027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142829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part will not be recorded and please treat anything brought up confidentially. </a:t>
            </a:r>
          </a:p>
          <a:p>
            <a:r>
              <a:rPr lang="en-GB" dirty="0"/>
              <a:t>We will share material from the session in a blog after</a:t>
            </a:r>
          </a:p>
          <a:p>
            <a:r>
              <a:rPr lang="en-GB" dirty="0"/>
              <a:t>Holly will kindly look into the chat to help guide any upcoming questions, and we encourage you to ask anything. If you want to remain anonymous, please can you send a message to Holly only, and she will mention the question without a name attached to it. </a:t>
            </a:r>
          </a:p>
          <a:p>
            <a:r>
              <a:rPr lang="en-GB" dirty="0"/>
              <a:t>If you feel like there is something you’d like to discuss in more detail and maybe a smaller circle, Di and I will stay on for another 15-20 mins after this session for anyone that feels like they want to talk. Although we will do our best to support of course, we will ask to take certain topics offline into a separate conversation if we feel they require a certain confidentiality or would go too deep for the whole group of attendees. You can also of course get in touch with either myself or Di after this session. We will obviously keep any topics confidential, however if we feel there is potential safeguarding concerns, we will raise it with yourself and set further steps necessary. </a:t>
            </a:r>
          </a:p>
          <a:p>
            <a:endParaRPr lang="en-GB" dirty="0"/>
          </a:p>
          <a:p>
            <a:endParaRPr lang="en-GB" dirty="0"/>
          </a:p>
          <a:p>
            <a:r>
              <a:rPr lang="en-GB" dirty="0"/>
              <a:t>Addressing topics to specific people: </a:t>
            </a:r>
          </a:p>
          <a:p>
            <a:r>
              <a:rPr lang="en-GB" dirty="0"/>
              <a:t>Dy – How / get you through when you’re in the process</a:t>
            </a:r>
          </a:p>
          <a:p>
            <a:r>
              <a:rPr lang="en-GB" dirty="0"/>
              <a:t>Kirin – practical experience / Leadership piece, best practice</a:t>
            </a:r>
          </a:p>
          <a:p>
            <a:r>
              <a:rPr lang="en-GB" dirty="0"/>
              <a:t>Colin – legal implications around equality act</a:t>
            </a:r>
          </a:p>
          <a:p>
            <a:r>
              <a:rPr lang="en-GB" dirty="0"/>
              <a:t>Jess – </a:t>
            </a:r>
          </a:p>
          <a:p>
            <a:r>
              <a:rPr lang="en-GB" dirty="0"/>
              <a:t>Becky –</a:t>
            </a:r>
          </a:p>
          <a:p>
            <a:endParaRPr lang="en-GB" dirty="0"/>
          </a:p>
          <a:p>
            <a:r>
              <a:rPr lang="en-GB" dirty="0"/>
              <a:t>If you feel like there is something you want to raise / discuss, please feel free to reach out to Dy / Julia</a:t>
            </a:r>
          </a:p>
          <a:p>
            <a:endParaRPr lang="en-GB" dirty="0"/>
          </a:p>
          <a:p>
            <a:r>
              <a:rPr lang="en-GB" dirty="0"/>
              <a:t>If you feel like you have something to share, please do. In case we think there is something where we might need to take appropriate action, we will discuss this with you separately</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041B4-61B9-4F33-8B0E-10CC14E3027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5353861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041B4-61B9-4F33-8B0E-10CC14E3027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111299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57F746B-B6D6-49C6-8451-288430D314B9}" type="slidenum">
              <a:rPr lang="en-GB" smtClean="0"/>
              <a:t>3</a:t>
            </a:fld>
            <a:endParaRPr lang="en-GB"/>
          </a:p>
        </p:txBody>
      </p:sp>
    </p:spTree>
    <p:extLst>
      <p:ext uri="{BB962C8B-B14F-4D97-AF65-F5344CB8AC3E}">
        <p14:creationId xmlns:p14="http://schemas.microsoft.com/office/powerpoint/2010/main" val="4885244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041B4-61B9-4F33-8B0E-10CC14E3027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79930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6E54272B-1A14-4FDC-ACFE-1DC3268A0A66}" type="slidenum">
              <a:rPr kumimoji="0" lang="en-GB" sz="12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6</a:t>
            </a:fld>
            <a:endParaRPr kumimoji="0" lang="en-GB" sz="12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31580420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041B4-61B9-4F33-8B0E-10CC14E3027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217589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041B4-61B9-4F33-8B0E-10CC14E3027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612890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041B4-61B9-4F33-8B0E-10CC14E3027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433574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041B4-61B9-4F33-8B0E-10CC14E3027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40266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obj" preserve="1">
  <p:cSld name="Title Slide">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1523"/>
            <a:ext cx="12192000" cy="2059305"/>
          </a:xfrm>
          <a:custGeom>
            <a:avLst/>
            <a:gdLst/>
            <a:ahLst/>
            <a:cxnLst/>
            <a:rect l="l" t="t" r="r" b="b"/>
            <a:pathLst>
              <a:path w="12192000" h="2059305">
                <a:moveTo>
                  <a:pt x="12192000" y="0"/>
                </a:moveTo>
                <a:lnTo>
                  <a:pt x="0" y="0"/>
                </a:lnTo>
                <a:lnTo>
                  <a:pt x="0" y="2058924"/>
                </a:lnTo>
                <a:lnTo>
                  <a:pt x="12192000" y="2058924"/>
                </a:lnTo>
                <a:lnTo>
                  <a:pt x="12192000" y="0"/>
                </a:lnTo>
                <a:close/>
              </a:path>
            </a:pathLst>
          </a:custGeom>
          <a:solidFill>
            <a:srgbClr val="55D6AA"/>
          </a:solidFill>
        </p:spPr>
        <p:txBody>
          <a:bodyPr wrap="square" lIns="0" tIns="0" rIns="0" bIns="0" rtlCol="0"/>
          <a:lstStyle/>
          <a:p>
            <a:endParaRPr/>
          </a:p>
        </p:txBody>
      </p:sp>
      <p:sp>
        <p:nvSpPr>
          <p:cNvPr id="2" name="Holder 2"/>
          <p:cNvSpPr>
            <a:spLocks noGrp="1"/>
          </p:cNvSpPr>
          <p:nvPr>
            <p:ph type="ctrTitle"/>
          </p:nvPr>
        </p:nvSpPr>
        <p:spPr>
          <a:xfrm>
            <a:off x="916939" y="530428"/>
            <a:ext cx="3778885" cy="848994"/>
          </a:xfrm>
          <a:prstGeom prst="rect">
            <a:avLst/>
          </a:prstGeom>
        </p:spPr>
        <p:txBody>
          <a:bodyPr wrap="square" lIns="0" tIns="0" rIns="0" bIns="0">
            <a:spAutoFit/>
          </a:bodyPr>
          <a:lstStyle>
            <a:lvl1pPr>
              <a:defRPr sz="6000" b="1" i="0">
                <a:solidFill>
                  <a:schemeClr val="bg1"/>
                </a:solidFill>
                <a:latin typeface="Calibri"/>
                <a:cs typeface="Calibri"/>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sz="2400" b="0" i="0">
                <a:solidFill>
                  <a:schemeClr val="bg1"/>
                </a:solidFill>
                <a:latin typeface="Calibri"/>
                <a:cs typeface="Calibri"/>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11/6/2024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7277905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E55FF730-E172-A0B8-0AE7-F09F42984B1D}"/>
              </a:ext>
            </a:extLst>
          </p:cNvPr>
          <p:cNvSpPr>
            <a:spLocks noGrp="1"/>
          </p:cNvSpPr>
          <p:nvPr>
            <p:ph type="ftr" sz="quarter" idx="10"/>
          </p:nvPr>
        </p:nvSpPr>
        <p:spPr/>
        <p:txBody>
          <a:bodyPr/>
          <a:lstStyle/>
          <a:p>
            <a:endParaRPr lang="en-GB"/>
          </a:p>
        </p:txBody>
      </p:sp>
      <p:sp>
        <p:nvSpPr>
          <p:cNvPr id="3" name="Date Placeholder 2">
            <a:extLst>
              <a:ext uri="{FF2B5EF4-FFF2-40B4-BE49-F238E27FC236}">
                <a16:creationId xmlns:a16="http://schemas.microsoft.com/office/drawing/2014/main" id="{75AE20AF-5C66-B64E-D62D-584F39BBA312}"/>
              </a:ext>
            </a:extLst>
          </p:cNvPr>
          <p:cNvSpPr>
            <a:spLocks noGrp="1"/>
          </p:cNvSpPr>
          <p:nvPr>
            <p:ph type="dt" sz="half" idx="11"/>
          </p:nvPr>
        </p:nvSpPr>
        <p:spPr/>
        <p:txBody>
          <a:bodyPr/>
          <a:lstStyle/>
          <a:p>
            <a:fld id="{1D8BD707-D9CF-40AE-B4C6-C98DA3205C09}" type="datetimeFigureOut">
              <a:rPr lang="en-US" smtClean="0"/>
              <a:t>11/6/2024</a:t>
            </a:fld>
            <a:endParaRPr lang="en-US"/>
          </a:p>
        </p:txBody>
      </p:sp>
      <p:sp>
        <p:nvSpPr>
          <p:cNvPr id="4" name="Slide Number Placeholder 3">
            <a:extLst>
              <a:ext uri="{FF2B5EF4-FFF2-40B4-BE49-F238E27FC236}">
                <a16:creationId xmlns:a16="http://schemas.microsoft.com/office/drawing/2014/main" id="{BBF282B8-9768-510A-4F3D-17300AA912D3}"/>
              </a:ext>
            </a:extLst>
          </p:cNvPr>
          <p:cNvSpPr>
            <a:spLocks noGrp="1"/>
          </p:cNvSpPr>
          <p:nvPr>
            <p:ph type="sldNum" sz="quarter" idx="12"/>
          </p:nvPr>
        </p:nvSpPr>
        <p:spPr/>
        <p:txBody>
          <a:bodyPr/>
          <a:lstStyle/>
          <a:p>
            <a:fld id="{B6F15528-21DE-4FAA-801E-634DDDAF4B2B}" type="slidenum">
              <a:rPr lang="en-GB" smtClean="0"/>
              <a:t>‹#›</a:t>
            </a:fld>
            <a:endParaRPr lang="en-GB"/>
          </a:p>
        </p:txBody>
      </p:sp>
    </p:spTree>
    <p:extLst>
      <p:ext uri="{BB962C8B-B14F-4D97-AF65-F5344CB8AC3E}">
        <p14:creationId xmlns:p14="http://schemas.microsoft.com/office/powerpoint/2010/main" val="12136441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3AACE2-51C7-4900-A9CE-DC1138F6E0F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DE7A6FE8-4B5D-4C94-99F3-DF48C2AB498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E5FE3346-4DED-4C8C-8D6B-2CB21791AEED}"/>
              </a:ext>
            </a:extLst>
          </p:cNvPr>
          <p:cNvSpPr>
            <a:spLocks noGrp="1"/>
          </p:cNvSpPr>
          <p:nvPr>
            <p:ph type="dt" sz="half" idx="10"/>
          </p:nvPr>
        </p:nvSpPr>
        <p:spPr/>
        <p:txBody>
          <a:bodyPr/>
          <a:lstStyle/>
          <a:p>
            <a:fld id="{47EC2CF2-AC50-4AF7-8703-45C8F2A2C319}" type="datetimeFigureOut">
              <a:rPr lang="en-GB" smtClean="0"/>
              <a:t>06/11/2024</a:t>
            </a:fld>
            <a:endParaRPr lang="en-GB" dirty="0"/>
          </a:p>
        </p:txBody>
      </p:sp>
      <p:sp>
        <p:nvSpPr>
          <p:cNvPr id="5" name="Footer Placeholder 4">
            <a:extLst>
              <a:ext uri="{FF2B5EF4-FFF2-40B4-BE49-F238E27FC236}">
                <a16:creationId xmlns:a16="http://schemas.microsoft.com/office/drawing/2014/main" id="{72E13994-C3DE-466F-BF6E-6D5F4CAAAA31}"/>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D9D11477-4ED4-476B-8020-0149DD9005E7}"/>
              </a:ext>
            </a:extLst>
          </p:cNvPr>
          <p:cNvSpPr>
            <a:spLocks noGrp="1"/>
          </p:cNvSpPr>
          <p:nvPr>
            <p:ph type="sldNum" sz="quarter" idx="12"/>
          </p:nvPr>
        </p:nvSpPr>
        <p:spPr/>
        <p:txBody>
          <a:bodyPr/>
          <a:lstStyle/>
          <a:p>
            <a:fld id="{F165B087-1B06-4E5C-8489-E8D0A1DDFF97}" type="slidenum">
              <a:rPr lang="en-GB" smtClean="0"/>
              <a:t>‹#›</a:t>
            </a:fld>
            <a:endParaRPr lang="en-GB" dirty="0"/>
          </a:p>
        </p:txBody>
      </p:sp>
    </p:spTree>
    <p:extLst>
      <p:ext uri="{BB962C8B-B14F-4D97-AF65-F5344CB8AC3E}">
        <p14:creationId xmlns:p14="http://schemas.microsoft.com/office/powerpoint/2010/main" val="288987169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02A058-239C-453E-A48A-2411C7EE7FD2}"/>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FF4ADF4-DEC1-48EB-8EA2-ECF364709EB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28B5C60-2694-4F15-A97A-8B7609641241}"/>
              </a:ext>
            </a:extLst>
          </p:cNvPr>
          <p:cNvSpPr>
            <a:spLocks noGrp="1"/>
          </p:cNvSpPr>
          <p:nvPr>
            <p:ph type="dt" sz="half" idx="10"/>
          </p:nvPr>
        </p:nvSpPr>
        <p:spPr/>
        <p:txBody>
          <a:bodyPr/>
          <a:lstStyle/>
          <a:p>
            <a:fld id="{47EC2CF2-AC50-4AF7-8703-45C8F2A2C319}" type="datetimeFigureOut">
              <a:rPr lang="en-GB" smtClean="0"/>
              <a:t>06/11/2024</a:t>
            </a:fld>
            <a:endParaRPr lang="en-GB" dirty="0"/>
          </a:p>
        </p:txBody>
      </p:sp>
      <p:sp>
        <p:nvSpPr>
          <p:cNvPr id="5" name="Footer Placeholder 4">
            <a:extLst>
              <a:ext uri="{FF2B5EF4-FFF2-40B4-BE49-F238E27FC236}">
                <a16:creationId xmlns:a16="http://schemas.microsoft.com/office/drawing/2014/main" id="{CF19BB68-0A25-4C73-B7E1-853F433F24A3}"/>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7D2E7EBF-6C3A-4963-8551-F5A4B0D4E4C8}"/>
              </a:ext>
            </a:extLst>
          </p:cNvPr>
          <p:cNvSpPr>
            <a:spLocks noGrp="1"/>
          </p:cNvSpPr>
          <p:nvPr>
            <p:ph type="sldNum" sz="quarter" idx="12"/>
          </p:nvPr>
        </p:nvSpPr>
        <p:spPr/>
        <p:txBody>
          <a:bodyPr/>
          <a:lstStyle/>
          <a:p>
            <a:fld id="{F165B087-1B06-4E5C-8489-E8D0A1DDFF97}" type="slidenum">
              <a:rPr lang="en-GB" smtClean="0"/>
              <a:t>‹#›</a:t>
            </a:fld>
            <a:endParaRPr lang="en-GB" dirty="0"/>
          </a:p>
        </p:txBody>
      </p:sp>
    </p:spTree>
    <p:extLst>
      <p:ext uri="{BB962C8B-B14F-4D97-AF65-F5344CB8AC3E}">
        <p14:creationId xmlns:p14="http://schemas.microsoft.com/office/powerpoint/2010/main" val="14767465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250217-6042-4089-997C-188C3988E95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AF6F81E0-41F1-47CA-AD32-7A3DBD5B788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8E935EC-96F7-4767-B333-78A1CD353AFF}"/>
              </a:ext>
            </a:extLst>
          </p:cNvPr>
          <p:cNvSpPr>
            <a:spLocks noGrp="1"/>
          </p:cNvSpPr>
          <p:nvPr>
            <p:ph type="dt" sz="half" idx="10"/>
          </p:nvPr>
        </p:nvSpPr>
        <p:spPr/>
        <p:txBody>
          <a:bodyPr/>
          <a:lstStyle/>
          <a:p>
            <a:fld id="{47EC2CF2-AC50-4AF7-8703-45C8F2A2C319}" type="datetimeFigureOut">
              <a:rPr lang="en-GB" smtClean="0"/>
              <a:t>06/11/2024</a:t>
            </a:fld>
            <a:endParaRPr lang="en-GB" dirty="0"/>
          </a:p>
        </p:txBody>
      </p:sp>
      <p:sp>
        <p:nvSpPr>
          <p:cNvPr id="5" name="Footer Placeholder 4">
            <a:extLst>
              <a:ext uri="{FF2B5EF4-FFF2-40B4-BE49-F238E27FC236}">
                <a16:creationId xmlns:a16="http://schemas.microsoft.com/office/drawing/2014/main" id="{C70EC390-EC2F-401F-BD3B-81C489D12FB3}"/>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10716B6B-D183-462F-8AA4-D21939CE4D9F}"/>
              </a:ext>
            </a:extLst>
          </p:cNvPr>
          <p:cNvSpPr>
            <a:spLocks noGrp="1"/>
          </p:cNvSpPr>
          <p:nvPr>
            <p:ph type="sldNum" sz="quarter" idx="12"/>
          </p:nvPr>
        </p:nvSpPr>
        <p:spPr/>
        <p:txBody>
          <a:bodyPr/>
          <a:lstStyle/>
          <a:p>
            <a:fld id="{F165B087-1B06-4E5C-8489-E8D0A1DDFF97}" type="slidenum">
              <a:rPr lang="en-GB" smtClean="0"/>
              <a:t>‹#›</a:t>
            </a:fld>
            <a:endParaRPr lang="en-GB" dirty="0"/>
          </a:p>
        </p:txBody>
      </p:sp>
    </p:spTree>
    <p:extLst>
      <p:ext uri="{BB962C8B-B14F-4D97-AF65-F5344CB8AC3E}">
        <p14:creationId xmlns:p14="http://schemas.microsoft.com/office/powerpoint/2010/main" val="372417086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8AF33C-D695-49EE-BA2C-4E62A2F218A9}"/>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D72BA8D-26C4-45F9-AD35-07BEAD07D79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08455284-DFC7-4A9B-B364-CD1998C433C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B0D3BE77-66C8-498E-A236-FBB430D7DDDF}"/>
              </a:ext>
            </a:extLst>
          </p:cNvPr>
          <p:cNvSpPr>
            <a:spLocks noGrp="1"/>
          </p:cNvSpPr>
          <p:nvPr>
            <p:ph type="dt" sz="half" idx="10"/>
          </p:nvPr>
        </p:nvSpPr>
        <p:spPr/>
        <p:txBody>
          <a:bodyPr/>
          <a:lstStyle/>
          <a:p>
            <a:fld id="{47EC2CF2-AC50-4AF7-8703-45C8F2A2C319}" type="datetimeFigureOut">
              <a:rPr lang="en-GB" smtClean="0"/>
              <a:t>06/11/2024</a:t>
            </a:fld>
            <a:endParaRPr lang="en-GB" dirty="0"/>
          </a:p>
        </p:txBody>
      </p:sp>
      <p:sp>
        <p:nvSpPr>
          <p:cNvPr id="6" name="Footer Placeholder 5">
            <a:extLst>
              <a:ext uri="{FF2B5EF4-FFF2-40B4-BE49-F238E27FC236}">
                <a16:creationId xmlns:a16="http://schemas.microsoft.com/office/drawing/2014/main" id="{C6C322AA-7944-41D7-A16F-0A539E7C806C}"/>
              </a:ext>
            </a:extLst>
          </p:cNvPr>
          <p:cNvSpPr>
            <a:spLocks noGrp="1"/>
          </p:cNvSpPr>
          <p:nvPr>
            <p:ph type="ftr" sz="quarter" idx="11"/>
          </p:nvPr>
        </p:nvSpPr>
        <p:spPr/>
        <p:txBody>
          <a:bodyPr/>
          <a:lstStyle/>
          <a:p>
            <a:endParaRPr lang="en-GB" dirty="0"/>
          </a:p>
        </p:txBody>
      </p:sp>
      <p:sp>
        <p:nvSpPr>
          <p:cNvPr id="7" name="Slide Number Placeholder 6">
            <a:extLst>
              <a:ext uri="{FF2B5EF4-FFF2-40B4-BE49-F238E27FC236}">
                <a16:creationId xmlns:a16="http://schemas.microsoft.com/office/drawing/2014/main" id="{F7B18E93-93F3-4439-BAF7-7AA43F009FA1}"/>
              </a:ext>
            </a:extLst>
          </p:cNvPr>
          <p:cNvSpPr>
            <a:spLocks noGrp="1"/>
          </p:cNvSpPr>
          <p:nvPr>
            <p:ph type="sldNum" sz="quarter" idx="12"/>
          </p:nvPr>
        </p:nvSpPr>
        <p:spPr/>
        <p:txBody>
          <a:bodyPr/>
          <a:lstStyle/>
          <a:p>
            <a:fld id="{F165B087-1B06-4E5C-8489-E8D0A1DDFF97}" type="slidenum">
              <a:rPr lang="en-GB" smtClean="0"/>
              <a:t>‹#›</a:t>
            </a:fld>
            <a:endParaRPr lang="en-GB" dirty="0"/>
          </a:p>
        </p:txBody>
      </p:sp>
    </p:spTree>
    <p:extLst>
      <p:ext uri="{BB962C8B-B14F-4D97-AF65-F5344CB8AC3E}">
        <p14:creationId xmlns:p14="http://schemas.microsoft.com/office/powerpoint/2010/main" val="12246705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168E1C-D6EC-4FD8-AD3C-030D18D3A542}"/>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9D97275-68A4-48B6-866F-6D7D57B5229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B2234FF-AD0C-46DB-96E6-C65AD68ADC7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02CAA0E7-7111-47C7-A2D4-6D6585A8600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75A0F84-62B7-4726-A21F-72A74918FAA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1F454E17-A854-4B2A-9FF1-3F8A77267258}"/>
              </a:ext>
            </a:extLst>
          </p:cNvPr>
          <p:cNvSpPr>
            <a:spLocks noGrp="1"/>
          </p:cNvSpPr>
          <p:nvPr>
            <p:ph type="dt" sz="half" idx="10"/>
          </p:nvPr>
        </p:nvSpPr>
        <p:spPr/>
        <p:txBody>
          <a:bodyPr/>
          <a:lstStyle/>
          <a:p>
            <a:fld id="{47EC2CF2-AC50-4AF7-8703-45C8F2A2C319}" type="datetimeFigureOut">
              <a:rPr lang="en-GB" smtClean="0"/>
              <a:t>06/11/2024</a:t>
            </a:fld>
            <a:endParaRPr lang="en-GB" dirty="0"/>
          </a:p>
        </p:txBody>
      </p:sp>
      <p:sp>
        <p:nvSpPr>
          <p:cNvPr id="8" name="Footer Placeholder 7">
            <a:extLst>
              <a:ext uri="{FF2B5EF4-FFF2-40B4-BE49-F238E27FC236}">
                <a16:creationId xmlns:a16="http://schemas.microsoft.com/office/drawing/2014/main" id="{4C9D4FB2-1D9E-4DCC-8B58-F02322A9B30B}"/>
              </a:ext>
            </a:extLst>
          </p:cNvPr>
          <p:cNvSpPr>
            <a:spLocks noGrp="1"/>
          </p:cNvSpPr>
          <p:nvPr>
            <p:ph type="ftr" sz="quarter" idx="11"/>
          </p:nvPr>
        </p:nvSpPr>
        <p:spPr/>
        <p:txBody>
          <a:bodyPr/>
          <a:lstStyle/>
          <a:p>
            <a:endParaRPr lang="en-GB" dirty="0"/>
          </a:p>
        </p:txBody>
      </p:sp>
      <p:sp>
        <p:nvSpPr>
          <p:cNvPr id="9" name="Slide Number Placeholder 8">
            <a:extLst>
              <a:ext uri="{FF2B5EF4-FFF2-40B4-BE49-F238E27FC236}">
                <a16:creationId xmlns:a16="http://schemas.microsoft.com/office/drawing/2014/main" id="{3BB40AF5-B61C-497E-90C0-FF2FCC6DAAD0}"/>
              </a:ext>
            </a:extLst>
          </p:cNvPr>
          <p:cNvSpPr>
            <a:spLocks noGrp="1"/>
          </p:cNvSpPr>
          <p:nvPr>
            <p:ph type="sldNum" sz="quarter" idx="12"/>
          </p:nvPr>
        </p:nvSpPr>
        <p:spPr/>
        <p:txBody>
          <a:bodyPr/>
          <a:lstStyle/>
          <a:p>
            <a:fld id="{F165B087-1B06-4E5C-8489-E8D0A1DDFF97}" type="slidenum">
              <a:rPr lang="en-GB" smtClean="0"/>
              <a:t>‹#›</a:t>
            </a:fld>
            <a:endParaRPr lang="en-GB" dirty="0"/>
          </a:p>
        </p:txBody>
      </p:sp>
    </p:spTree>
    <p:extLst>
      <p:ext uri="{BB962C8B-B14F-4D97-AF65-F5344CB8AC3E}">
        <p14:creationId xmlns:p14="http://schemas.microsoft.com/office/powerpoint/2010/main" val="351584769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CF6A59-2F2E-496A-9652-90849C6CDD1A}"/>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0CAD2DFF-0907-4506-94F5-EC9F430C838D}"/>
              </a:ext>
            </a:extLst>
          </p:cNvPr>
          <p:cNvSpPr>
            <a:spLocks noGrp="1"/>
          </p:cNvSpPr>
          <p:nvPr>
            <p:ph type="dt" sz="half" idx="10"/>
          </p:nvPr>
        </p:nvSpPr>
        <p:spPr/>
        <p:txBody>
          <a:bodyPr/>
          <a:lstStyle/>
          <a:p>
            <a:fld id="{47EC2CF2-AC50-4AF7-8703-45C8F2A2C319}" type="datetimeFigureOut">
              <a:rPr lang="en-GB" smtClean="0"/>
              <a:t>06/11/2024</a:t>
            </a:fld>
            <a:endParaRPr lang="en-GB" dirty="0"/>
          </a:p>
        </p:txBody>
      </p:sp>
      <p:sp>
        <p:nvSpPr>
          <p:cNvPr id="4" name="Footer Placeholder 3">
            <a:extLst>
              <a:ext uri="{FF2B5EF4-FFF2-40B4-BE49-F238E27FC236}">
                <a16:creationId xmlns:a16="http://schemas.microsoft.com/office/drawing/2014/main" id="{F70E51C2-DFFC-4232-A494-2794FB71812F}"/>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F3BB0527-1E4B-47E5-A152-8E603459EA6F}"/>
              </a:ext>
            </a:extLst>
          </p:cNvPr>
          <p:cNvSpPr>
            <a:spLocks noGrp="1"/>
          </p:cNvSpPr>
          <p:nvPr>
            <p:ph type="sldNum" sz="quarter" idx="12"/>
          </p:nvPr>
        </p:nvSpPr>
        <p:spPr/>
        <p:txBody>
          <a:bodyPr/>
          <a:lstStyle/>
          <a:p>
            <a:fld id="{F165B087-1B06-4E5C-8489-E8D0A1DDFF97}" type="slidenum">
              <a:rPr lang="en-GB" smtClean="0"/>
              <a:t>‹#›</a:t>
            </a:fld>
            <a:endParaRPr lang="en-GB" dirty="0"/>
          </a:p>
        </p:txBody>
      </p:sp>
    </p:spTree>
    <p:extLst>
      <p:ext uri="{BB962C8B-B14F-4D97-AF65-F5344CB8AC3E}">
        <p14:creationId xmlns:p14="http://schemas.microsoft.com/office/powerpoint/2010/main" val="410477110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9769D7A-F14D-40B9-8DFD-B042BE91FD42}"/>
              </a:ext>
            </a:extLst>
          </p:cNvPr>
          <p:cNvSpPr>
            <a:spLocks noGrp="1"/>
          </p:cNvSpPr>
          <p:nvPr>
            <p:ph type="dt" sz="half" idx="10"/>
          </p:nvPr>
        </p:nvSpPr>
        <p:spPr/>
        <p:txBody>
          <a:bodyPr/>
          <a:lstStyle/>
          <a:p>
            <a:fld id="{47EC2CF2-AC50-4AF7-8703-45C8F2A2C319}" type="datetimeFigureOut">
              <a:rPr lang="en-GB" smtClean="0"/>
              <a:t>06/11/2024</a:t>
            </a:fld>
            <a:endParaRPr lang="en-GB" dirty="0"/>
          </a:p>
        </p:txBody>
      </p:sp>
      <p:sp>
        <p:nvSpPr>
          <p:cNvPr id="3" name="Footer Placeholder 2">
            <a:extLst>
              <a:ext uri="{FF2B5EF4-FFF2-40B4-BE49-F238E27FC236}">
                <a16:creationId xmlns:a16="http://schemas.microsoft.com/office/drawing/2014/main" id="{312B2F77-7930-46FC-8C82-BBAC213765E4}"/>
              </a:ext>
            </a:extLst>
          </p:cNvPr>
          <p:cNvSpPr>
            <a:spLocks noGrp="1"/>
          </p:cNvSpPr>
          <p:nvPr>
            <p:ph type="ftr" sz="quarter" idx="11"/>
          </p:nvPr>
        </p:nvSpPr>
        <p:spPr/>
        <p:txBody>
          <a:bodyPr/>
          <a:lstStyle/>
          <a:p>
            <a:endParaRPr lang="en-GB" dirty="0"/>
          </a:p>
        </p:txBody>
      </p:sp>
      <p:sp>
        <p:nvSpPr>
          <p:cNvPr id="4" name="Slide Number Placeholder 3">
            <a:extLst>
              <a:ext uri="{FF2B5EF4-FFF2-40B4-BE49-F238E27FC236}">
                <a16:creationId xmlns:a16="http://schemas.microsoft.com/office/drawing/2014/main" id="{D3383B3A-F599-4F0B-9B5B-190DC7D11B14}"/>
              </a:ext>
            </a:extLst>
          </p:cNvPr>
          <p:cNvSpPr>
            <a:spLocks noGrp="1"/>
          </p:cNvSpPr>
          <p:nvPr>
            <p:ph type="sldNum" sz="quarter" idx="12"/>
          </p:nvPr>
        </p:nvSpPr>
        <p:spPr/>
        <p:txBody>
          <a:bodyPr/>
          <a:lstStyle/>
          <a:p>
            <a:fld id="{F165B087-1B06-4E5C-8489-E8D0A1DDFF97}" type="slidenum">
              <a:rPr lang="en-GB" smtClean="0"/>
              <a:t>‹#›</a:t>
            </a:fld>
            <a:endParaRPr lang="en-GB" dirty="0"/>
          </a:p>
        </p:txBody>
      </p:sp>
    </p:spTree>
    <p:extLst>
      <p:ext uri="{BB962C8B-B14F-4D97-AF65-F5344CB8AC3E}">
        <p14:creationId xmlns:p14="http://schemas.microsoft.com/office/powerpoint/2010/main" val="43099685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A8F815-1F24-46CC-A45A-D8F1B62D93C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AEBF561C-94E4-400C-A4C6-65D1C0D3625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5396B349-30DE-4E59-B701-10A7508DDE3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86E84C8-D664-4B5E-B1CE-74C9D3710AD2}"/>
              </a:ext>
            </a:extLst>
          </p:cNvPr>
          <p:cNvSpPr>
            <a:spLocks noGrp="1"/>
          </p:cNvSpPr>
          <p:nvPr>
            <p:ph type="dt" sz="half" idx="10"/>
          </p:nvPr>
        </p:nvSpPr>
        <p:spPr/>
        <p:txBody>
          <a:bodyPr/>
          <a:lstStyle/>
          <a:p>
            <a:fld id="{47EC2CF2-AC50-4AF7-8703-45C8F2A2C319}" type="datetimeFigureOut">
              <a:rPr lang="en-GB" smtClean="0"/>
              <a:t>06/11/2024</a:t>
            </a:fld>
            <a:endParaRPr lang="en-GB" dirty="0"/>
          </a:p>
        </p:txBody>
      </p:sp>
      <p:sp>
        <p:nvSpPr>
          <p:cNvPr id="6" name="Footer Placeholder 5">
            <a:extLst>
              <a:ext uri="{FF2B5EF4-FFF2-40B4-BE49-F238E27FC236}">
                <a16:creationId xmlns:a16="http://schemas.microsoft.com/office/drawing/2014/main" id="{2049E643-167C-4C87-9374-74112CE41805}"/>
              </a:ext>
            </a:extLst>
          </p:cNvPr>
          <p:cNvSpPr>
            <a:spLocks noGrp="1"/>
          </p:cNvSpPr>
          <p:nvPr>
            <p:ph type="ftr" sz="quarter" idx="11"/>
          </p:nvPr>
        </p:nvSpPr>
        <p:spPr/>
        <p:txBody>
          <a:bodyPr/>
          <a:lstStyle/>
          <a:p>
            <a:endParaRPr lang="en-GB" dirty="0"/>
          </a:p>
        </p:txBody>
      </p:sp>
      <p:sp>
        <p:nvSpPr>
          <p:cNvPr id="7" name="Slide Number Placeholder 6">
            <a:extLst>
              <a:ext uri="{FF2B5EF4-FFF2-40B4-BE49-F238E27FC236}">
                <a16:creationId xmlns:a16="http://schemas.microsoft.com/office/drawing/2014/main" id="{96B4DA8E-1EC4-4BF6-977B-B4BF0A7898C2}"/>
              </a:ext>
            </a:extLst>
          </p:cNvPr>
          <p:cNvSpPr>
            <a:spLocks noGrp="1"/>
          </p:cNvSpPr>
          <p:nvPr>
            <p:ph type="sldNum" sz="quarter" idx="12"/>
          </p:nvPr>
        </p:nvSpPr>
        <p:spPr/>
        <p:txBody>
          <a:bodyPr/>
          <a:lstStyle/>
          <a:p>
            <a:fld id="{F165B087-1B06-4E5C-8489-E8D0A1DDFF97}" type="slidenum">
              <a:rPr lang="en-GB" smtClean="0"/>
              <a:t>‹#›</a:t>
            </a:fld>
            <a:endParaRPr lang="en-GB" dirty="0"/>
          </a:p>
        </p:txBody>
      </p:sp>
    </p:spTree>
    <p:extLst>
      <p:ext uri="{BB962C8B-B14F-4D97-AF65-F5344CB8AC3E}">
        <p14:creationId xmlns:p14="http://schemas.microsoft.com/office/powerpoint/2010/main" val="54352096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255DAC-C23A-44C4-984A-5F01770B018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DFD36A49-6050-4969-BFD2-DCD1328253C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Text Placeholder 3">
            <a:extLst>
              <a:ext uri="{FF2B5EF4-FFF2-40B4-BE49-F238E27FC236}">
                <a16:creationId xmlns:a16="http://schemas.microsoft.com/office/drawing/2014/main" id="{251EA5BC-2EBA-4646-9136-5142D2C2C3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F853EC8-9643-4F74-9D99-82C5666BC0D7}"/>
              </a:ext>
            </a:extLst>
          </p:cNvPr>
          <p:cNvSpPr>
            <a:spLocks noGrp="1"/>
          </p:cNvSpPr>
          <p:nvPr>
            <p:ph type="dt" sz="half" idx="10"/>
          </p:nvPr>
        </p:nvSpPr>
        <p:spPr/>
        <p:txBody>
          <a:bodyPr/>
          <a:lstStyle/>
          <a:p>
            <a:fld id="{47EC2CF2-AC50-4AF7-8703-45C8F2A2C319}" type="datetimeFigureOut">
              <a:rPr lang="en-GB" smtClean="0"/>
              <a:t>06/11/2024</a:t>
            </a:fld>
            <a:endParaRPr lang="en-GB" dirty="0"/>
          </a:p>
        </p:txBody>
      </p:sp>
      <p:sp>
        <p:nvSpPr>
          <p:cNvPr id="6" name="Footer Placeholder 5">
            <a:extLst>
              <a:ext uri="{FF2B5EF4-FFF2-40B4-BE49-F238E27FC236}">
                <a16:creationId xmlns:a16="http://schemas.microsoft.com/office/drawing/2014/main" id="{7C0AB4F0-AD8B-42DD-926E-DAB53DCB4008}"/>
              </a:ext>
            </a:extLst>
          </p:cNvPr>
          <p:cNvSpPr>
            <a:spLocks noGrp="1"/>
          </p:cNvSpPr>
          <p:nvPr>
            <p:ph type="ftr" sz="quarter" idx="11"/>
          </p:nvPr>
        </p:nvSpPr>
        <p:spPr/>
        <p:txBody>
          <a:bodyPr/>
          <a:lstStyle/>
          <a:p>
            <a:endParaRPr lang="en-GB" dirty="0"/>
          </a:p>
        </p:txBody>
      </p:sp>
      <p:sp>
        <p:nvSpPr>
          <p:cNvPr id="7" name="Slide Number Placeholder 6">
            <a:extLst>
              <a:ext uri="{FF2B5EF4-FFF2-40B4-BE49-F238E27FC236}">
                <a16:creationId xmlns:a16="http://schemas.microsoft.com/office/drawing/2014/main" id="{2E516E76-D209-4BAF-97FB-602A67B9B9EF}"/>
              </a:ext>
            </a:extLst>
          </p:cNvPr>
          <p:cNvSpPr>
            <a:spLocks noGrp="1"/>
          </p:cNvSpPr>
          <p:nvPr>
            <p:ph type="sldNum" sz="quarter" idx="12"/>
          </p:nvPr>
        </p:nvSpPr>
        <p:spPr/>
        <p:txBody>
          <a:bodyPr/>
          <a:lstStyle/>
          <a:p>
            <a:fld id="{F165B087-1B06-4E5C-8489-E8D0A1DDFF97}" type="slidenum">
              <a:rPr lang="en-GB" smtClean="0"/>
              <a:t>‹#›</a:t>
            </a:fld>
            <a:endParaRPr lang="en-GB" dirty="0"/>
          </a:p>
        </p:txBody>
      </p:sp>
    </p:spTree>
    <p:extLst>
      <p:ext uri="{BB962C8B-B14F-4D97-AF65-F5344CB8AC3E}">
        <p14:creationId xmlns:p14="http://schemas.microsoft.com/office/powerpoint/2010/main" val="10988393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6000" b="1" i="0">
                <a:solidFill>
                  <a:schemeClr val="bg1"/>
                </a:solidFill>
                <a:latin typeface="Calibri"/>
                <a:cs typeface="Calibri"/>
              </a:defRPr>
            </a:lvl1pPr>
          </a:lstStyle>
          <a:p>
            <a:endParaRPr/>
          </a:p>
        </p:txBody>
      </p:sp>
      <p:sp>
        <p:nvSpPr>
          <p:cNvPr id="3" name="Holder 3"/>
          <p:cNvSpPr>
            <a:spLocks noGrp="1"/>
          </p:cNvSpPr>
          <p:nvPr>
            <p:ph type="body" idx="1"/>
          </p:nvPr>
        </p:nvSpPr>
        <p:spPr/>
        <p:txBody>
          <a:bodyPr lIns="0" tIns="0" rIns="0" bIns="0"/>
          <a:lstStyle>
            <a:lvl1pPr>
              <a:defRPr sz="2400" b="0" i="0">
                <a:solidFill>
                  <a:schemeClr val="bg1"/>
                </a:solidFill>
                <a:latin typeface="Calibri"/>
                <a:cs typeface="Calibri"/>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11/6/2024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17121086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558627-183C-46E9-8233-8958A4C279C9}"/>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F4622BCB-F30B-4F97-B46D-42F0FF97CA8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C0ACF31-BE88-4A4B-A9F9-EB9E1D27E375}"/>
              </a:ext>
            </a:extLst>
          </p:cNvPr>
          <p:cNvSpPr>
            <a:spLocks noGrp="1"/>
          </p:cNvSpPr>
          <p:nvPr>
            <p:ph type="dt" sz="half" idx="10"/>
          </p:nvPr>
        </p:nvSpPr>
        <p:spPr/>
        <p:txBody>
          <a:bodyPr/>
          <a:lstStyle/>
          <a:p>
            <a:fld id="{47EC2CF2-AC50-4AF7-8703-45C8F2A2C319}" type="datetimeFigureOut">
              <a:rPr lang="en-GB" smtClean="0"/>
              <a:t>06/11/2024</a:t>
            </a:fld>
            <a:endParaRPr lang="en-GB" dirty="0"/>
          </a:p>
        </p:txBody>
      </p:sp>
      <p:sp>
        <p:nvSpPr>
          <p:cNvPr id="5" name="Footer Placeholder 4">
            <a:extLst>
              <a:ext uri="{FF2B5EF4-FFF2-40B4-BE49-F238E27FC236}">
                <a16:creationId xmlns:a16="http://schemas.microsoft.com/office/drawing/2014/main" id="{3EEA1CDF-B659-474F-8F94-A588DF72CD5E}"/>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62D98A43-EC75-43E5-8113-A276D7BE542E}"/>
              </a:ext>
            </a:extLst>
          </p:cNvPr>
          <p:cNvSpPr>
            <a:spLocks noGrp="1"/>
          </p:cNvSpPr>
          <p:nvPr>
            <p:ph type="sldNum" sz="quarter" idx="12"/>
          </p:nvPr>
        </p:nvSpPr>
        <p:spPr/>
        <p:txBody>
          <a:bodyPr/>
          <a:lstStyle/>
          <a:p>
            <a:fld id="{F165B087-1B06-4E5C-8489-E8D0A1DDFF97}" type="slidenum">
              <a:rPr lang="en-GB" smtClean="0"/>
              <a:t>‹#›</a:t>
            </a:fld>
            <a:endParaRPr lang="en-GB" dirty="0"/>
          </a:p>
        </p:txBody>
      </p:sp>
    </p:spTree>
    <p:extLst>
      <p:ext uri="{BB962C8B-B14F-4D97-AF65-F5344CB8AC3E}">
        <p14:creationId xmlns:p14="http://schemas.microsoft.com/office/powerpoint/2010/main" val="360630282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48AA45A-D5AA-4DAC-B0BA-6A030E7E3BB8}"/>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08A27BF1-BDAF-4281-B3E2-92F7A42DDFC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CA57190-1BE4-41AC-82BD-E43CAD3F2C0A}"/>
              </a:ext>
            </a:extLst>
          </p:cNvPr>
          <p:cNvSpPr>
            <a:spLocks noGrp="1"/>
          </p:cNvSpPr>
          <p:nvPr>
            <p:ph type="dt" sz="half" idx="10"/>
          </p:nvPr>
        </p:nvSpPr>
        <p:spPr/>
        <p:txBody>
          <a:bodyPr/>
          <a:lstStyle/>
          <a:p>
            <a:fld id="{47EC2CF2-AC50-4AF7-8703-45C8F2A2C319}" type="datetimeFigureOut">
              <a:rPr lang="en-GB" smtClean="0"/>
              <a:t>06/11/2024</a:t>
            </a:fld>
            <a:endParaRPr lang="en-GB" dirty="0"/>
          </a:p>
        </p:txBody>
      </p:sp>
      <p:sp>
        <p:nvSpPr>
          <p:cNvPr id="5" name="Footer Placeholder 4">
            <a:extLst>
              <a:ext uri="{FF2B5EF4-FFF2-40B4-BE49-F238E27FC236}">
                <a16:creationId xmlns:a16="http://schemas.microsoft.com/office/drawing/2014/main" id="{13F50C8D-6021-455C-A75F-24C78FB43908}"/>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A91140BE-3996-4565-A5A3-139F18B18DF9}"/>
              </a:ext>
            </a:extLst>
          </p:cNvPr>
          <p:cNvSpPr>
            <a:spLocks noGrp="1"/>
          </p:cNvSpPr>
          <p:nvPr>
            <p:ph type="sldNum" sz="quarter" idx="12"/>
          </p:nvPr>
        </p:nvSpPr>
        <p:spPr/>
        <p:txBody>
          <a:bodyPr/>
          <a:lstStyle/>
          <a:p>
            <a:fld id="{F165B087-1B06-4E5C-8489-E8D0A1DDFF97}" type="slidenum">
              <a:rPr lang="en-GB" smtClean="0"/>
              <a:t>‹#›</a:t>
            </a:fld>
            <a:endParaRPr lang="en-GB" dirty="0"/>
          </a:p>
        </p:txBody>
      </p:sp>
    </p:spTree>
    <p:extLst>
      <p:ext uri="{BB962C8B-B14F-4D97-AF65-F5344CB8AC3E}">
        <p14:creationId xmlns:p14="http://schemas.microsoft.com/office/powerpoint/2010/main" val="16386090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obj" preserve="1">
  <p:cSld name="Two Content">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0" y="0"/>
            <a:ext cx="12191999" cy="6857997"/>
          </a:xfrm>
          <a:prstGeom prst="rect">
            <a:avLst/>
          </a:prstGeom>
        </p:spPr>
      </p:pic>
      <p:pic>
        <p:nvPicPr>
          <p:cNvPr id="17" name="bg object 17"/>
          <p:cNvPicPr/>
          <p:nvPr/>
        </p:nvPicPr>
        <p:blipFill>
          <a:blip r:embed="rId3" cstate="print"/>
          <a:stretch>
            <a:fillRect/>
          </a:stretch>
        </p:blipFill>
        <p:spPr>
          <a:xfrm>
            <a:off x="356616" y="0"/>
            <a:ext cx="11835384" cy="6857997"/>
          </a:xfrm>
          <a:prstGeom prst="rect">
            <a:avLst/>
          </a:prstGeom>
        </p:spPr>
      </p:pic>
      <p:sp>
        <p:nvSpPr>
          <p:cNvPr id="2" name="Holder 2"/>
          <p:cNvSpPr>
            <a:spLocks noGrp="1"/>
          </p:cNvSpPr>
          <p:nvPr>
            <p:ph type="title"/>
          </p:nvPr>
        </p:nvSpPr>
        <p:spPr/>
        <p:txBody>
          <a:bodyPr lIns="0" tIns="0" rIns="0" bIns="0"/>
          <a:lstStyle>
            <a:lvl1pPr>
              <a:defRPr sz="6000" b="1" i="0">
                <a:solidFill>
                  <a:schemeClr val="bg1"/>
                </a:solidFill>
                <a:latin typeface="Calibri"/>
                <a:cs typeface="Calibri"/>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11/6/2024</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8547272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6000" b="1" i="0">
                <a:solidFill>
                  <a:schemeClr val="bg1"/>
                </a:solidFill>
                <a:latin typeface="Calibri"/>
                <a:cs typeface="Calibri"/>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11/6/2024</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6192146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11/6/2024</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11745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5B6B45-C0BA-04E6-AAB3-B4BFCF52CA9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FE8C57B2-AEC1-3D05-B831-6AFABCB007F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06CA4C3A-CE01-2661-B256-1D9F81AEFDAF}"/>
              </a:ext>
            </a:extLst>
          </p:cNvPr>
          <p:cNvSpPr>
            <a:spLocks noGrp="1"/>
          </p:cNvSpPr>
          <p:nvPr>
            <p:ph type="dt" sz="half" idx="10"/>
          </p:nvPr>
        </p:nvSpPr>
        <p:spPr/>
        <p:txBody>
          <a:bodyPr/>
          <a:lstStyle/>
          <a:p>
            <a:fld id="{6501B623-43FE-46CE-AD47-688DE93A6428}" type="datetimeFigureOut">
              <a:rPr lang="en-GB" smtClean="0"/>
              <a:t>06/11/2024</a:t>
            </a:fld>
            <a:endParaRPr lang="en-GB"/>
          </a:p>
        </p:txBody>
      </p:sp>
      <p:sp>
        <p:nvSpPr>
          <p:cNvPr id="5" name="Footer Placeholder 4">
            <a:extLst>
              <a:ext uri="{FF2B5EF4-FFF2-40B4-BE49-F238E27FC236}">
                <a16:creationId xmlns:a16="http://schemas.microsoft.com/office/drawing/2014/main" id="{5009995D-CFFB-EED8-68BB-58B182EFA78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2B25663-3FC4-5F66-8387-3FDA663B5533}"/>
              </a:ext>
            </a:extLst>
          </p:cNvPr>
          <p:cNvSpPr>
            <a:spLocks noGrp="1"/>
          </p:cNvSpPr>
          <p:nvPr>
            <p:ph type="sldNum" sz="quarter" idx="12"/>
          </p:nvPr>
        </p:nvSpPr>
        <p:spPr/>
        <p:txBody>
          <a:bodyPr/>
          <a:lstStyle/>
          <a:p>
            <a:fld id="{CC7B8BD4-6029-4AB7-A116-80EE7435BAC8}" type="slidenum">
              <a:rPr lang="en-GB" smtClean="0"/>
              <a:t>‹#›</a:t>
            </a:fld>
            <a:endParaRPr lang="en-GB"/>
          </a:p>
        </p:txBody>
      </p:sp>
    </p:spTree>
    <p:extLst>
      <p:ext uri="{BB962C8B-B14F-4D97-AF65-F5344CB8AC3E}">
        <p14:creationId xmlns:p14="http://schemas.microsoft.com/office/powerpoint/2010/main" val="31447875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cSld name="Custom char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a:t>Click to edit Master title style</a:t>
            </a:r>
            <a:endParaRPr lang="de-DE"/>
          </a:p>
        </p:txBody>
      </p:sp>
      <p:sp>
        <p:nvSpPr>
          <p:cNvPr id="3" name="Datumsplatzhalter 2"/>
          <p:cNvSpPr>
            <a:spLocks noGrp="1"/>
          </p:cNvSpPr>
          <p:nvPr>
            <p:ph type="dt" sz="half" idx="10"/>
          </p:nvPr>
        </p:nvSpPr>
        <p:spPr/>
        <p:txBody>
          <a:bodyPr/>
          <a:lstStyle/>
          <a:p>
            <a:r>
              <a:rPr lang="de-DE"/>
              <a:t>28.03.2022</a:t>
            </a:r>
          </a:p>
        </p:txBody>
      </p:sp>
      <p:sp>
        <p:nvSpPr>
          <p:cNvPr id="4" name="Fußzeilenplatzhalter 3"/>
          <p:cNvSpPr>
            <a:spLocks noGrp="1"/>
          </p:cNvSpPr>
          <p:nvPr>
            <p:ph type="ftr" sz="quarter" idx="11"/>
          </p:nvPr>
        </p:nvSpPr>
        <p:spPr/>
        <p:txBody>
          <a:bodyPr/>
          <a:lstStyle/>
          <a:p>
            <a:endParaRPr lang="de-DE"/>
          </a:p>
        </p:txBody>
      </p:sp>
      <p:sp>
        <p:nvSpPr>
          <p:cNvPr id="5" name="Foliennummernplatzhalter 4"/>
          <p:cNvSpPr>
            <a:spLocks noGrp="1"/>
          </p:cNvSpPr>
          <p:nvPr>
            <p:ph type="sldNum" sz="quarter" idx="12"/>
          </p:nvPr>
        </p:nvSpPr>
        <p:spPr/>
        <p:txBody>
          <a:bodyPr/>
          <a:lstStyle/>
          <a:p>
            <a:fld id="{93C795C4-4A26-412B-AA90-98E97FF83D41}" type="slidenum">
              <a:rPr lang="de-DE" smtClean="0"/>
              <a:t>‹#›</a:t>
            </a:fld>
            <a:endParaRPr lang="de-DE"/>
          </a:p>
        </p:txBody>
      </p:sp>
    </p:spTree>
    <p:extLst>
      <p:ext uri="{BB962C8B-B14F-4D97-AF65-F5344CB8AC3E}">
        <p14:creationId xmlns:p14="http://schemas.microsoft.com/office/powerpoint/2010/main" val="1385494330"/>
      </p:ext>
    </p:extLst>
  </p:cSld>
  <p:clrMapOvr>
    <a:masterClrMapping/>
  </p:clrMapOvr>
  <p:hf hdr="0" ftr="0"/>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Content 3 columns">
    <p:spTree>
      <p:nvGrpSpPr>
        <p:cNvPr id="1" name=""/>
        <p:cNvGrpSpPr/>
        <p:nvPr/>
      </p:nvGrpSpPr>
      <p:grpSpPr>
        <a:xfrm>
          <a:off x="0" y="0"/>
          <a:ext cx="0" cy="0"/>
          <a:chOff x="0" y="0"/>
          <a:chExt cx="0" cy="0"/>
        </a:xfrm>
      </p:grpSpPr>
      <p:sp>
        <p:nvSpPr>
          <p:cNvPr id="3" name="Datumsplatzhalter 2">
            <a:extLst>
              <a:ext uri="{FF2B5EF4-FFF2-40B4-BE49-F238E27FC236}">
                <a16:creationId xmlns:a16="http://schemas.microsoft.com/office/drawing/2014/main" id="{CDA609EB-1031-BC6C-D577-7EE10D448026}"/>
              </a:ext>
            </a:extLst>
          </p:cNvPr>
          <p:cNvSpPr>
            <a:spLocks noGrp="1"/>
          </p:cNvSpPr>
          <p:nvPr>
            <p:ph type="dt" sz="half" idx="10"/>
          </p:nvPr>
        </p:nvSpPr>
        <p:spPr/>
        <p:txBody>
          <a:bodyPr/>
          <a:lstStyle/>
          <a:p>
            <a:fld id="{13BE2844-2F76-E644-A845-460A05DF696C}" type="datetime1">
              <a:rPr lang="en-GB" noProof="0" smtClean="0"/>
              <a:t>06/11/2024</a:t>
            </a:fld>
            <a:endParaRPr lang="en-GB" noProof="0"/>
          </a:p>
        </p:txBody>
      </p:sp>
      <p:sp>
        <p:nvSpPr>
          <p:cNvPr id="4" name="Fußzeilenplatzhalter 3">
            <a:extLst>
              <a:ext uri="{FF2B5EF4-FFF2-40B4-BE49-F238E27FC236}">
                <a16:creationId xmlns:a16="http://schemas.microsoft.com/office/drawing/2014/main" id="{619185A4-6071-7369-C763-6AD9F941BB19}"/>
              </a:ext>
            </a:extLst>
          </p:cNvPr>
          <p:cNvSpPr>
            <a:spLocks noGrp="1"/>
          </p:cNvSpPr>
          <p:nvPr>
            <p:ph type="ftr" sz="quarter" idx="11"/>
          </p:nvPr>
        </p:nvSpPr>
        <p:spPr/>
        <p:txBody>
          <a:bodyPr/>
          <a:lstStyle/>
          <a:p>
            <a:r>
              <a:rPr lang="en-GB" noProof="0"/>
              <a:t>New E.ON PowerPoint Master</a:t>
            </a:r>
          </a:p>
        </p:txBody>
      </p:sp>
      <p:sp>
        <p:nvSpPr>
          <p:cNvPr id="5" name="Foliennummernplatzhalter 4">
            <a:extLst>
              <a:ext uri="{FF2B5EF4-FFF2-40B4-BE49-F238E27FC236}">
                <a16:creationId xmlns:a16="http://schemas.microsoft.com/office/drawing/2014/main" id="{6681C39C-6A3D-0786-25B2-7B0E33F70351}"/>
              </a:ext>
            </a:extLst>
          </p:cNvPr>
          <p:cNvSpPr>
            <a:spLocks noGrp="1"/>
          </p:cNvSpPr>
          <p:nvPr>
            <p:ph type="sldNum" sz="quarter" idx="12"/>
          </p:nvPr>
        </p:nvSpPr>
        <p:spPr/>
        <p:txBody>
          <a:bodyPr/>
          <a:lstStyle/>
          <a:p>
            <a:fld id="{01FFFE70-FC19-4A94-9D10-0B3C8E890CB2}" type="slidenum">
              <a:rPr lang="en-GB" noProof="0" smtClean="0"/>
              <a:pPr/>
              <a:t>‹#›</a:t>
            </a:fld>
            <a:endParaRPr lang="en-GB" noProof="0"/>
          </a:p>
        </p:txBody>
      </p:sp>
      <p:sp>
        <p:nvSpPr>
          <p:cNvPr id="8" name="Content right">
            <a:extLst>
              <a:ext uri="{FF2B5EF4-FFF2-40B4-BE49-F238E27FC236}">
                <a16:creationId xmlns:a16="http://schemas.microsoft.com/office/drawing/2014/main" id="{821C6087-42E8-EF3E-2DB1-006977CF49AC}"/>
              </a:ext>
            </a:extLst>
          </p:cNvPr>
          <p:cNvSpPr>
            <a:spLocks noGrp="1"/>
          </p:cNvSpPr>
          <p:nvPr>
            <p:ph sz="quarter" idx="15" hasCustomPrompt="1"/>
          </p:nvPr>
        </p:nvSpPr>
        <p:spPr>
          <a:xfrm>
            <a:off x="8184000" y="1807199"/>
            <a:ext cx="3528000" cy="4104000"/>
          </a:xfrm>
        </p:spPr>
        <p:txBody>
          <a:bodyPr/>
          <a:lstStyle>
            <a:lvl1pPr>
              <a:defRPr b="0"/>
            </a:lvl1pPr>
            <a:lvl2pPr>
              <a:defRPr b="0"/>
            </a:lvl2pPr>
            <a:lvl3pPr>
              <a:defRPr b="0"/>
            </a:lvl3pPr>
            <a:lvl4pPr>
              <a:defRPr b="0"/>
            </a:lvl4pPr>
            <a:lvl5pPr>
              <a:defRPr b="0"/>
            </a:lvl5pPr>
          </a:lstStyle>
          <a:p>
            <a:pPr lvl="0"/>
            <a:r>
              <a:rPr lang="en-GB" noProof="0" dirty="0"/>
              <a:t>Text</a:t>
            </a:r>
          </a:p>
          <a:p>
            <a:pPr lvl="1"/>
            <a:r>
              <a:rPr lang="en-GB" noProof="0" dirty="0"/>
              <a:t>Text</a:t>
            </a:r>
          </a:p>
          <a:p>
            <a:pPr lvl="2"/>
            <a:r>
              <a:rPr lang="en-GB" noProof="0" dirty="0"/>
              <a:t>Text</a:t>
            </a:r>
          </a:p>
          <a:p>
            <a:pPr lvl="3"/>
            <a:r>
              <a:rPr lang="en-GB" noProof="0" dirty="0"/>
              <a:t>Text</a:t>
            </a:r>
          </a:p>
          <a:p>
            <a:pPr lvl="4"/>
            <a:r>
              <a:rPr lang="en-GB" noProof="0" dirty="0"/>
              <a:t>Text</a:t>
            </a:r>
          </a:p>
        </p:txBody>
      </p:sp>
      <p:sp>
        <p:nvSpPr>
          <p:cNvPr id="6" name="Content center">
            <a:extLst>
              <a:ext uri="{FF2B5EF4-FFF2-40B4-BE49-F238E27FC236}">
                <a16:creationId xmlns:a16="http://schemas.microsoft.com/office/drawing/2014/main" id="{4DBF2313-467C-EC6E-F064-A45CD68A4D59}"/>
              </a:ext>
            </a:extLst>
          </p:cNvPr>
          <p:cNvSpPr>
            <a:spLocks noGrp="1"/>
          </p:cNvSpPr>
          <p:nvPr>
            <p:ph sz="quarter" idx="14" hasCustomPrompt="1"/>
          </p:nvPr>
        </p:nvSpPr>
        <p:spPr>
          <a:xfrm>
            <a:off x="4332000" y="1807199"/>
            <a:ext cx="3528000" cy="4104000"/>
          </a:xfrm>
        </p:spPr>
        <p:txBody>
          <a:bodyPr/>
          <a:lstStyle>
            <a:lvl1pPr>
              <a:defRPr b="0"/>
            </a:lvl1pPr>
            <a:lvl2pPr>
              <a:defRPr b="0"/>
            </a:lvl2pPr>
            <a:lvl3pPr>
              <a:defRPr b="0"/>
            </a:lvl3pPr>
            <a:lvl4pPr>
              <a:defRPr b="0"/>
            </a:lvl4pPr>
            <a:lvl5pPr>
              <a:defRPr b="0"/>
            </a:lvl5pPr>
          </a:lstStyle>
          <a:p>
            <a:pPr lvl="0"/>
            <a:r>
              <a:rPr lang="en-GB" noProof="0" dirty="0"/>
              <a:t>Text</a:t>
            </a:r>
          </a:p>
          <a:p>
            <a:pPr lvl="1"/>
            <a:r>
              <a:rPr lang="en-GB" noProof="0" dirty="0"/>
              <a:t>Text</a:t>
            </a:r>
          </a:p>
          <a:p>
            <a:pPr lvl="2"/>
            <a:r>
              <a:rPr lang="en-GB" noProof="0" dirty="0"/>
              <a:t>Text</a:t>
            </a:r>
          </a:p>
          <a:p>
            <a:pPr lvl="3"/>
            <a:r>
              <a:rPr lang="en-GB" noProof="0" dirty="0"/>
              <a:t>Text</a:t>
            </a:r>
          </a:p>
          <a:p>
            <a:pPr lvl="4"/>
            <a:r>
              <a:rPr lang="en-GB" noProof="0" dirty="0"/>
              <a:t>Text</a:t>
            </a:r>
          </a:p>
        </p:txBody>
      </p:sp>
      <p:sp>
        <p:nvSpPr>
          <p:cNvPr id="7" name="Content left">
            <a:extLst>
              <a:ext uri="{FF2B5EF4-FFF2-40B4-BE49-F238E27FC236}">
                <a16:creationId xmlns:a16="http://schemas.microsoft.com/office/drawing/2014/main" id="{7E0D2C93-0AD3-3E6C-D51F-9BCD8E70F76D}"/>
              </a:ext>
            </a:extLst>
          </p:cNvPr>
          <p:cNvSpPr>
            <a:spLocks noGrp="1"/>
          </p:cNvSpPr>
          <p:nvPr>
            <p:ph sz="quarter" idx="13" hasCustomPrompt="1"/>
          </p:nvPr>
        </p:nvSpPr>
        <p:spPr>
          <a:xfrm>
            <a:off x="480574" y="1807199"/>
            <a:ext cx="3528000" cy="4104000"/>
          </a:xfrm>
        </p:spPr>
        <p:txBody>
          <a:bodyPr/>
          <a:lstStyle>
            <a:lvl1pPr>
              <a:defRPr b="0"/>
            </a:lvl1pPr>
            <a:lvl2pPr>
              <a:defRPr b="0"/>
            </a:lvl2pPr>
            <a:lvl3pPr>
              <a:defRPr b="0"/>
            </a:lvl3pPr>
            <a:lvl4pPr>
              <a:defRPr b="0"/>
            </a:lvl4pPr>
            <a:lvl5pPr>
              <a:defRPr b="0"/>
            </a:lvl5pPr>
          </a:lstStyle>
          <a:p>
            <a:pPr lvl="0"/>
            <a:r>
              <a:rPr lang="en-GB" noProof="0" dirty="0"/>
              <a:t>Text</a:t>
            </a:r>
          </a:p>
          <a:p>
            <a:pPr lvl="1"/>
            <a:r>
              <a:rPr lang="en-GB" noProof="0" dirty="0"/>
              <a:t>Text</a:t>
            </a:r>
          </a:p>
          <a:p>
            <a:pPr lvl="2"/>
            <a:r>
              <a:rPr lang="en-GB" noProof="0" dirty="0"/>
              <a:t>Text</a:t>
            </a:r>
          </a:p>
          <a:p>
            <a:pPr lvl="3"/>
            <a:r>
              <a:rPr lang="en-GB" noProof="0" dirty="0"/>
              <a:t>Text</a:t>
            </a:r>
          </a:p>
          <a:p>
            <a:pPr lvl="4"/>
            <a:r>
              <a:rPr lang="en-GB" noProof="0" dirty="0"/>
              <a:t>Text</a:t>
            </a:r>
          </a:p>
        </p:txBody>
      </p:sp>
      <p:sp>
        <p:nvSpPr>
          <p:cNvPr id="2" name="Title">
            <a:extLst>
              <a:ext uri="{FF2B5EF4-FFF2-40B4-BE49-F238E27FC236}">
                <a16:creationId xmlns:a16="http://schemas.microsoft.com/office/drawing/2014/main" id="{838808C9-218A-23C4-0979-17C2EF7CC28D}"/>
              </a:ext>
            </a:extLst>
          </p:cNvPr>
          <p:cNvSpPr>
            <a:spLocks noGrp="1"/>
          </p:cNvSpPr>
          <p:nvPr>
            <p:ph type="title" hasCustomPrompt="1"/>
          </p:nvPr>
        </p:nvSpPr>
        <p:spPr>
          <a:xfrm>
            <a:off x="480000" y="512763"/>
            <a:ext cx="11232000" cy="886397"/>
          </a:xfrm>
        </p:spPr>
        <p:txBody>
          <a:bodyPr/>
          <a:lstStyle>
            <a:lvl1pPr>
              <a:defRPr>
                <a:latin typeface="+mn-lt"/>
              </a:defRPr>
            </a:lvl1pPr>
          </a:lstStyle>
          <a:p>
            <a:r>
              <a:rPr lang="en-GB" noProof="0" dirty="0"/>
              <a:t>Heading</a:t>
            </a:r>
          </a:p>
        </p:txBody>
      </p:sp>
    </p:spTree>
    <p:extLst>
      <p:ext uri="{BB962C8B-B14F-4D97-AF65-F5344CB8AC3E}">
        <p14:creationId xmlns:p14="http://schemas.microsoft.com/office/powerpoint/2010/main" val="545564272"/>
      </p:ext>
    </p:extLst>
  </p:cSld>
  <p:clrMapOvr>
    <a:masterClrMapping/>
  </p:clrMapOvr>
  <p:extLst>
    <p:ext uri="{DCECCB84-F9BA-43D5-87BE-67443E8EF086}">
      <p15:sldGuideLst xmlns:p15="http://schemas.microsoft.com/office/powerpoint/2012/main">
        <p15:guide id="1" pos="2525">
          <p15:clr>
            <a:srgbClr val="FBAE40"/>
          </p15:clr>
        </p15:guide>
        <p15:guide id="2" pos="2729">
          <p15:clr>
            <a:srgbClr val="FBAE40"/>
          </p15:clr>
        </p15:guide>
        <p15:guide id="3" pos="5155">
          <p15:clr>
            <a:srgbClr val="FBAE40"/>
          </p15:clr>
        </p15:guide>
        <p15:guide id="4" pos="4951">
          <p15:clr>
            <a:srgbClr val="FBAE40"/>
          </p15:clr>
        </p15:guide>
        <p15:guide id="5" orient="horz" pos="1139">
          <p15:clr>
            <a:srgbClr val="FBAE40"/>
          </p15:clr>
        </p15:guide>
        <p15:guide id="6" orient="horz" pos="3725">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Content 1 column">
    <p:spTree>
      <p:nvGrpSpPr>
        <p:cNvPr id="1" name=""/>
        <p:cNvGrpSpPr/>
        <p:nvPr/>
      </p:nvGrpSpPr>
      <p:grpSpPr>
        <a:xfrm>
          <a:off x="0" y="0"/>
          <a:ext cx="0" cy="0"/>
          <a:chOff x="0" y="0"/>
          <a:chExt cx="0" cy="0"/>
        </a:xfrm>
      </p:grpSpPr>
      <p:sp>
        <p:nvSpPr>
          <p:cNvPr id="3" name="Datumsplatzhalter 2">
            <a:extLst>
              <a:ext uri="{FF2B5EF4-FFF2-40B4-BE49-F238E27FC236}">
                <a16:creationId xmlns:a16="http://schemas.microsoft.com/office/drawing/2014/main" id="{CDA609EB-1031-BC6C-D577-7EE10D448026}"/>
              </a:ext>
            </a:extLst>
          </p:cNvPr>
          <p:cNvSpPr>
            <a:spLocks noGrp="1"/>
          </p:cNvSpPr>
          <p:nvPr>
            <p:ph type="dt" sz="half" idx="10"/>
          </p:nvPr>
        </p:nvSpPr>
        <p:spPr/>
        <p:txBody>
          <a:bodyPr/>
          <a:lstStyle/>
          <a:p>
            <a:fld id="{E556C5AA-B723-1B46-A200-44A840E6773F}" type="datetime1">
              <a:rPr lang="en-GB" noProof="0" smtClean="0"/>
              <a:t>06/11/2024</a:t>
            </a:fld>
            <a:endParaRPr lang="en-GB" noProof="0"/>
          </a:p>
        </p:txBody>
      </p:sp>
      <p:sp>
        <p:nvSpPr>
          <p:cNvPr id="4" name="Fußzeilenplatzhalter 3">
            <a:extLst>
              <a:ext uri="{FF2B5EF4-FFF2-40B4-BE49-F238E27FC236}">
                <a16:creationId xmlns:a16="http://schemas.microsoft.com/office/drawing/2014/main" id="{619185A4-6071-7369-C763-6AD9F941BB19}"/>
              </a:ext>
            </a:extLst>
          </p:cNvPr>
          <p:cNvSpPr>
            <a:spLocks noGrp="1"/>
          </p:cNvSpPr>
          <p:nvPr>
            <p:ph type="ftr" sz="quarter" idx="11"/>
          </p:nvPr>
        </p:nvSpPr>
        <p:spPr/>
        <p:txBody>
          <a:bodyPr/>
          <a:lstStyle/>
          <a:p>
            <a:r>
              <a:rPr lang="en-GB" noProof="0"/>
              <a:t>New E.ON PowerPoint Master</a:t>
            </a:r>
          </a:p>
        </p:txBody>
      </p:sp>
      <p:sp>
        <p:nvSpPr>
          <p:cNvPr id="5" name="Foliennummernplatzhalter 4">
            <a:extLst>
              <a:ext uri="{FF2B5EF4-FFF2-40B4-BE49-F238E27FC236}">
                <a16:creationId xmlns:a16="http://schemas.microsoft.com/office/drawing/2014/main" id="{6681C39C-6A3D-0786-25B2-7B0E33F70351}"/>
              </a:ext>
            </a:extLst>
          </p:cNvPr>
          <p:cNvSpPr>
            <a:spLocks noGrp="1"/>
          </p:cNvSpPr>
          <p:nvPr>
            <p:ph type="sldNum" sz="quarter" idx="12"/>
          </p:nvPr>
        </p:nvSpPr>
        <p:spPr/>
        <p:txBody>
          <a:bodyPr/>
          <a:lstStyle/>
          <a:p>
            <a:fld id="{01FFFE70-FC19-4A94-9D10-0B3C8E890CB2}" type="slidenum">
              <a:rPr lang="en-GB" noProof="0" smtClean="0"/>
              <a:pPr/>
              <a:t>‹#›</a:t>
            </a:fld>
            <a:endParaRPr lang="en-GB" noProof="0"/>
          </a:p>
        </p:txBody>
      </p:sp>
      <p:sp>
        <p:nvSpPr>
          <p:cNvPr id="7" name="Content">
            <a:extLst>
              <a:ext uri="{FF2B5EF4-FFF2-40B4-BE49-F238E27FC236}">
                <a16:creationId xmlns:a16="http://schemas.microsoft.com/office/drawing/2014/main" id="{7E0D2C93-0AD3-3E6C-D51F-9BCD8E70F76D}"/>
              </a:ext>
            </a:extLst>
          </p:cNvPr>
          <p:cNvSpPr>
            <a:spLocks noGrp="1"/>
          </p:cNvSpPr>
          <p:nvPr>
            <p:ph sz="quarter" idx="13" hasCustomPrompt="1"/>
          </p:nvPr>
        </p:nvSpPr>
        <p:spPr>
          <a:xfrm>
            <a:off x="480575" y="1807200"/>
            <a:ext cx="11232000" cy="4104000"/>
          </a:xfrm>
        </p:spPr>
        <p:txBody>
          <a:bodyPr/>
          <a:lstStyle>
            <a:lvl1pPr>
              <a:defRPr b="0"/>
            </a:lvl1pPr>
          </a:lstStyle>
          <a:p>
            <a:pPr lvl="0"/>
            <a:r>
              <a:rPr lang="en-GB" noProof="0"/>
              <a:t>Text</a:t>
            </a:r>
          </a:p>
          <a:p>
            <a:pPr lvl="1"/>
            <a:r>
              <a:rPr lang="en-GB" noProof="0"/>
              <a:t>Text</a:t>
            </a:r>
          </a:p>
          <a:p>
            <a:pPr lvl="2"/>
            <a:r>
              <a:rPr lang="en-GB" noProof="0"/>
              <a:t>Text</a:t>
            </a:r>
          </a:p>
          <a:p>
            <a:pPr lvl="3"/>
            <a:r>
              <a:rPr lang="en-GB" noProof="0"/>
              <a:t>Text</a:t>
            </a:r>
          </a:p>
          <a:p>
            <a:pPr lvl="4"/>
            <a:r>
              <a:rPr lang="en-GB" noProof="0"/>
              <a:t>Text</a:t>
            </a:r>
          </a:p>
        </p:txBody>
      </p:sp>
      <p:sp>
        <p:nvSpPr>
          <p:cNvPr id="2" name="Title">
            <a:extLst>
              <a:ext uri="{FF2B5EF4-FFF2-40B4-BE49-F238E27FC236}">
                <a16:creationId xmlns:a16="http://schemas.microsoft.com/office/drawing/2014/main" id="{838808C9-218A-23C4-0979-17C2EF7CC28D}"/>
              </a:ext>
            </a:extLst>
          </p:cNvPr>
          <p:cNvSpPr>
            <a:spLocks noGrp="1"/>
          </p:cNvSpPr>
          <p:nvPr>
            <p:ph type="title" hasCustomPrompt="1"/>
          </p:nvPr>
        </p:nvSpPr>
        <p:spPr>
          <a:xfrm>
            <a:off x="480000" y="512763"/>
            <a:ext cx="11232000" cy="886397"/>
          </a:xfrm>
        </p:spPr>
        <p:txBody>
          <a:bodyPr/>
          <a:lstStyle>
            <a:lvl1pPr>
              <a:defRPr>
                <a:latin typeface="+mn-lt"/>
              </a:defRPr>
            </a:lvl1pPr>
          </a:lstStyle>
          <a:p>
            <a:r>
              <a:rPr lang="en-GB" noProof="0"/>
              <a:t>Heading</a:t>
            </a:r>
          </a:p>
        </p:txBody>
      </p:sp>
    </p:spTree>
    <p:extLst>
      <p:ext uri="{BB962C8B-B14F-4D97-AF65-F5344CB8AC3E}">
        <p14:creationId xmlns:p14="http://schemas.microsoft.com/office/powerpoint/2010/main" val="1273727690"/>
      </p:ext>
    </p:extLst>
  </p:cSld>
  <p:clrMapOvr>
    <a:masterClrMapping/>
  </p:clrMapOvr>
  <p:extLst>
    <p:ext uri="{DCECCB84-F9BA-43D5-87BE-67443E8EF086}">
      <p15:sldGuideLst xmlns:p15="http://schemas.microsoft.com/office/powerpoint/2012/main">
        <p15:guide id="1" orient="horz" pos="1139">
          <p15:clr>
            <a:srgbClr val="FBAE40"/>
          </p15:clr>
        </p15:guide>
        <p15:guide id="2" orient="horz" pos="3725">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497840" y="160477"/>
            <a:ext cx="8724137" cy="1703350"/>
          </a:xfrm>
          <a:prstGeom prst="rect">
            <a:avLst/>
          </a:prstGeom>
        </p:spPr>
        <p:txBody>
          <a:bodyPr wrap="square" lIns="0" tIns="0" rIns="0" bIns="0">
            <a:spAutoFit/>
          </a:bodyPr>
          <a:lstStyle>
            <a:lvl1pPr>
              <a:defRPr sz="6000" b="1" i="0">
                <a:solidFill>
                  <a:schemeClr val="bg1"/>
                </a:solidFill>
                <a:latin typeface="Calibri"/>
                <a:cs typeface="Calibri"/>
              </a:defRPr>
            </a:lvl1pPr>
          </a:lstStyle>
          <a:p>
            <a:endParaRPr/>
          </a:p>
        </p:txBody>
      </p:sp>
      <p:sp>
        <p:nvSpPr>
          <p:cNvPr id="3" name="Holder 3"/>
          <p:cNvSpPr>
            <a:spLocks noGrp="1"/>
          </p:cNvSpPr>
          <p:nvPr>
            <p:ph type="body" idx="1"/>
          </p:nvPr>
        </p:nvSpPr>
        <p:spPr>
          <a:xfrm>
            <a:off x="1503679" y="2888107"/>
            <a:ext cx="9184640" cy="2952115"/>
          </a:xfrm>
          <a:prstGeom prst="rect">
            <a:avLst/>
          </a:prstGeom>
        </p:spPr>
        <p:txBody>
          <a:bodyPr wrap="square" lIns="0" tIns="0" rIns="0" bIns="0">
            <a:spAutoFit/>
          </a:bodyPr>
          <a:lstStyle>
            <a:lvl1pPr>
              <a:defRPr sz="2400" b="0" i="0">
                <a:solidFill>
                  <a:schemeClr val="bg1"/>
                </a:solidFill>
                <a:latin typeface="Calibri"/>
                <a:cs typeface="Calibri"/>
              </a:defRPr>
            </a:lvl1pPr>
          </a:lstStyle>
          <a:p>
            <a:endParaRPr/>
          </a:p>
        </p:txBody>
      </p:sp>
      <p:sp>
        <p:nvSpPr>
          <p:cNvPr id="4" name="Holder 4"/>
          <p:cNvSpPr>
            <a:spLocks noGrp="1"/>
          </p:cNvSpPr>
          <p:nvPr>
            <p:ph type="ftr" sz="quarter" idx="5"/>
          </p:nvPr>
        </p:nvSpPr>
        <p:spPr>
          <a:xfrm>
            <a:off x="4145280" y="6377940"/>
            <a:ext cx="3901440"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11/6/2024</a:t>
            </a:fld>
            <a:endParaRPr lang="en-US"/>
          </a:p>
        </p:txBody>
      </p:sp>
      <p:sp>
        <p:nvSpPr>
          <p:cNvPr id="6" name="Holder 6"/>
          <p:cNvSpPr>
            <a:spLocks noGrp="1"/>
          </p:cNvSpPr>
          <p:nvPr>
            <p:ph type="sldNum" sz="quarter" idx="7"/>
          </p:nvPr>
        </p:nvSpPr>
        <p:spPr>
          <a:xfrm>
            <a:off x="8778240" y="6377940"/>
            <a:ext cx="280416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935236268"/>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701" r:id="rId7"/>
    <p:sldLayoutId id="2147483702" r:id="rId8"/>
    <p:sldLayoutId id="2147483703" r:id="rId9"/>
    <p:sldLayoutId id="2147483704" r:id="rId10"/>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03C21F8-CCF6-45BB-838F-EAA20E36373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4180238F-0488-491A-A36F-49C56B861CC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8CE707C-FB8E-4B18-ABDB-62EB8BEB2F8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7EC2CF2-AC50-4AF7-8703-45C8F2A2C319}" type="datetimeFigureOut">
              <a:rPr lang="en-GB" smtClean="0"/>
              <a:t>06/11/2024</a:t>
            </a:fld>
            <a:endParaRPr lang="en-GB" dirty="0"/>
          </a:p>
        </p:txBody>
      </p:sp>
      <p:sp>
        <p:nvSpPr>
          <p:cNvPr id="5" name="Footer Placeholder 4">
            <a:extLst>
              <a:ext uri="{FF2B5EF4-FFF2-40B4-BE49-F238E27FC236}">
                <a16:creationId xmlns:a16="http://schemas.microsoft.com/office/drawing/2014/main" id="{B3928F62-65FD-44C1-845D-144293A57F8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a:extLst>
              <a:ext uri="{FF2B5EF4-FFF2-40B4-BE49-F238E27FC236}">
                <a16:creationId xmlns:a16="http://schemas.microsoft.com/office/drawing/2014/main" id="{7867B10A-059C-48B2-850D-6421CE655AB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165B087-1B06-4E5C-8489-E8D0A1DDFF97}" type="slidenum">
              <a:rPr lang="en-GB" smtClean="0"/>
              <a:t>‹#›</a:t>
            </a:fld>
            <a:endParaRPr lang="en-GB" dirty="0"/>
          </a:p>
        </p:txBody>
      </p:sp>
    </p:spTree>
    <p:extLst>
      <p:ext uri="{BB962C8B-B14F-4D97-AF65-F5344CB8AC3E}">
        <p14:creationId xmlns:p14="http://schemas.microsoft.com/office/powerpoint/2010/main" val="3231622626"/>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5.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8" Type="http://schemas.openxmlformats.org/officeDocument/2006/relationships/image" Target="../media/image84.png"/><Relationship Id="rId13" Type="http://schemas.openxmlformats.org/officeDocument/2006/relationships/image" Target="../media/image89.png"/><Relationship Id="rId18" Type="http://schemas.openxmlformats.org/officeDocument/2006/relationships/image" Target="../media/image94.png"/><Relationship Id="rId3" Type="http://schemas.openxmlformats.org/officeDocument/2006/relationships/image" Target="../media/image79.png"/><Relationship Id="rId21" Type="http://schemas.openxmlformats.org/officeDocument/2006/relationships/image" Target="../media/image97.png"/><Relationship Id="rId7" Type="http://schemas.openxmlformats.org/officeDocument/2006/relationships/image" Target="../media/image83.png"/><Relationship Id="rId12" Type="http://schemas.openxmlformats.org/officeDocument/2006/relationships/image" Target="../media/image88.png"/><Relationship Id="rId17" Type="http://schemas.openxmlformats.org/officeDocument/2006/relationships/image" Target="../media/image93.png"/><Relationship Id="rId2" Type="http://schemas.openxmlformats.org/officeDocument/2006/relationships/notesSlide" Target="../notesSlides/notesSlide11.xml"/><Relationship Id="rId16" Type="http://schemas.openxmlformats.org/officeDocument/2006/relationships/image" Target="../media/image92.png"/><Relationship Id="rId20" Type="http://schemas.openxmlformats.org/officeDocument/2006/relationships/image" Target="../media/image96.png"/><Relationship Id="rId1" Type="http://schemas.openxmlformats.org/officeDocument/2006/relationships/slideLayout" Target="../slideLayouts/slideLayout9.xml"/><Relationship Id="rId6" Type="http://schemas.openxmlformats.org/officeDocument/2006/relationships/image" Target="../media/image82.png"/><Relationship Id="rId11" Type="http://schemas.openxmlformats.org/officeDocument/2006/relationships/image" Target="../media/image87.png"/><Relationship Id="rId5" Type="http://schemas.openxmlformats.org/officeDocument/2006/relationships/image" Target="../media/image81.png"/><Relationship Id="rId15" Type="http://schemas.openxmlformats.org/officeDocument/2006/relationships/image" Target="../media/image91.png"/><Relationship Id="rId10" Type="http://schemas.openxmlformats.org/officeDocument/2006/relationships/image" Target="../media/image86.png"/><Relationship Id="rId19" Type="http://schemas.openxmlformats.org/officeDocument/2006/relationships/image" Target="../media/image95.png"/><Relationship Id="rId4" Type="http://schemas.openxmlformats.org/officeDocument/2006/relationships/image" Target="../media/image80.png"/><Relationship Id="rId9" Type="http://schemas.openxmlformats.org/officeDocument/2006/relationships/image" Target="../media/image85.png"/><Relationship Id="rId14" Type="http://schemas.openxmlformats.org/officeDocument/2006/relationships/image" Target="../media/image90.png"/><Relationship Id="rId22" Type="http://schemas.openxmlformats.org/officeDocument/2006/relationships/image" Target="../media/image98.png"/></Relationships>
</file>

<file path=ppt/slides/_rels/slide13.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image" Target="../media/image103.png"/><Relationship Id="rId3" Type="http://schemas.openxmlformats.org/officeDocument/2006/relationships/tags" Target="../tags/tag3.xml"/><Relationship Id="rId7" Type="http://schemas.openxmlformats.org/officeDocument/2006/relationships/tags" Target="../tags/tag7.xml"/><Relationship Id="rId12" Type="http://schemas.openxmlformats.org/officeDocument/2006/relationships/image" Target="../media/image102.svg"/><Relationship Id="rId2" Type="http://schemas.openxmlformats.org/officeDocument/2006/relationships/tags" Target="../tags/tag2.xml"/><Relationship Id="rId16" Type="http://schemas.openxmlformats.org/officeDocument/2006/relationships/image" Target="../media/image7.png"/><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image" Target="../media/image101.png"/><Relationship Id="rId5" Type="http://schemas.openxmlformats.org/officeDocument/2006/relationships/tags" Target="../tags/tag5.xml"/><Relationship Id="rId15" Type="http://schemas.openxmlformats.org/officeDocument/2006/relationships/image" Target="../media/image5.png"/><Relationship Id="rId10" Type="http://schemas.openxmlformats.org/officeDocument/2006/relationships/image" Target="../media/image100.svg"/><Relationship Id="rId4" Type="http://schemas.openxmlformats.org/officeDocument/2006/relationships/tags" Target="../tags/tag4.xml"/><Relationship Id="rId9" Type="http://schemas.openxmlformats.org/officeDocument/2006/relationships/image" Target="../media/image99.png"/><Relationship Id="rId14" Type="http://schemas.openxmlformats.org/officeDocument/2006/relationships/image" Target="../media/image104.sv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6.xml"/><Relationship Id="rId5" Type="http://schemas.openxmlformats.org/officeDocument/2006/relationships/image" Target="../media/image15.png"/><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image" Target="../media/image103.png"/><Relationship Id="rId3" Type="http://schemas.openxmlformats.org/officeDocument/2006/relationships/tags" Target="../tags/tag10.xml"/><Relationship Id="rId7" Type="http://schemas.openxmlformats.org/officeDocument/2006/relationships/tags" Target="../tags/tag14.xml"/><Relationship Id="rId12" Type="http://schemas.openxmlformats.org/officeDocument/2006/relationships/image" Target="../media/image102.svg"/><Relationship Id="rId2" Type="http://schemas.openxmlformats.org/officeDocument/2006/relationships/tags" Target="../tags/tag9.xml"/><Relationship Id="rId16" Type="http://schemas.openxmlformats.org/officeDocument/2006/relationships/image" Target="../media/image7.png"/><Relationship Id="rId1" Type="http://schemas.openxmlformats.org/officeDocument/2006/relationships/tags" Target="../tags/tag8.xml"/><Relationship Id="rId6" Type="http://schemas.openxmlformats.org/officeDocument/2006/relationships/tags" Target="../tags/tag13.xml"/><Relationship Id="rId11" Type="http://schemas.openxmlformats.org/officeDocument/2006/relationships/image" Target="../media/image101.png"/><Relationship Id="rId5" Type="http://schemas.openxmlformats.org/officeDocument/2006/relationships/tags" Target="../tags/tag12.xml"/><Relationship Id="rId15" Type="http://schemas.openxmlformats.org/officeDocument/2006/relationships/image" Target="../media/image5.png"/><Relationship Id="rId10" Type="http://schemas.openxmlformats.org/officeDocument/2006/relationships/image" Target="../media/image100.svg"/><Relationship Id="rId4" Type="http://schemas.openxmlformats.org/officeDocument/2006/relationships/tags" Target="../tags/tag11.xml"/><Relationship Id="rId9" Type="http://schemas.openxmlformats.org/officeDocument/2006/relationships/image" Target="../media/image99.png"/><Relationship Id="rId14" Type="http://schemas.openxmlformats.org/officeDocument/2006/relationships/image" Target="../media/image104.sv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5.pn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6.xml"/><Relationship Id="rId4" Type="http://schemas.openxmlformats.org/officeDocument/2006/relationships/image" Target="../media/image5.png"/></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6.xml"/><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3.png"/><Relationship Id="rId7" Type="http://schemas.openxmlformats.org/officeDocument/2006/relationships/image" Target="../media/image10.PNG"/><Relationship Id="rId12"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9.jpg"/><Relationship Id="rId11" Type="http://schemas.openxmlformats.org/officeDocument/2006/relationships/image" Target="../media/image14.png"/><Relationship Id="rId5" Type="http://schemas.openxmlformats.org/officeDocument/2006/relationships/image" Target="../media/image6.png"/><Relationship Id="rId10" Type="http://schemas.openxmlformats.org/officeDocument/2006/relationships/image" Target="../media/image13.jpeg"/><Relationship Id="rId4" Type="http://schemas.openxmlformats.org/officeDocument/2006/relationships/image" Target="../media/image8.jpg"/><Relationship Id="rId9" Type="http://schemas.openxmlformats.org/officeDocument/2006/relationships/image" Target="../media/image12.png"/></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6.xml"/><Relationship Id="rId4" Type="http://schemas.openxmlformats.org/officeDocument/2006/relationships/image" Target="../media/image5.png"/></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6.xml"/><Relationship Id="rId4" Type="http://schemas.openxmlformats.org/officeDocument/2006/relationships/image" Target="../media/image5.png"/></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6.xml"/><Relationship Id="rId4" Type="http://schemas.openxmlformats.org/officeDocument/2006/relationships/image" Target="../media/image5.png"/></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0.xml"/><Relationship Id="rId1" Type="http://schemas.openxmlformats.org/officeDocument/2006/relationships/slideLayout" Target="../slideLayouts/slideLayout6.xml"/><Relationship Id="rId5" Type="http://schemas.openxmlformats.org/officeDocument/2006/relationships/image" Target="../media/image6.png"/><Relationship Id="rId4" Type="http://schemas.openxmlformats.org/officeDocument/2006/relationships/image" Target="../media/image5.png"/></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1.xml"/><Relationship Id="rId1" Type="http://schemas.openxmlformats.org/officeDocument/2006/relationships/slideLayout" Target="../slideLayouts/slideLayout6.xml"/><Relationship Id="rId5" Type="http://schemas.openxmlformats.org/officeDocument/2006/relationships/image" Target="../media/image6.png"/><Relationship Id="rId4" Type="http://schemas.openxmlformats.org/officeDocument/2006/relationships/image" Target="../media/image105.png"/></Relationships>
</file>

<file path=ppt/slides/_rels/slide25.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image" Target="../media/image103.png"/><Relationship Id="rId3" Type="http://schemas.openxmlformats.org/officeDocument/2006/relationships/tags" Target="../tags/tag17.xml"/><Relationship Id="rId7" Type="http://schemas.openxmlformats.org/officeDocument/2006/relationships/tags" Target="../tags/tag21.xml"/><Relationship Id="rId12" Type="http://schemas.openxmlformats.org/officeDocument/2006/relationships/image" Target="../media/image102.svg"/><Relationship Id="rId2" Type="http://schemas.openxmlformats.org/officeDocument/2006/relationships/tags" Target="../tags/tag16.xml"/><Relationship Id="rId16" Type="http://schemas.openxmlformats.org/officeDocument/2006/relationships/image" Target="../media/image7.png"/><Relationship Id="rId1" Type="http://schemas.openxmlformats.org/officeDocument/2006/relationships/tags" Target="../tags/tag15.xml"/><Relationship Id="rId6" Type="http://schemas.openxmlformats.org/officeDocument/2006/relationships/tags" Target="../tags/tag20.xml"/><Relationship Id="rId11" Type="http://schemas.openxmlformats.org/officeDocument/2006/relationships/image" Target="../media/image101.png"/><Relationship Id="rId5" Type="http://schemas.openxmlformats.org/officeDocument/2006/relationships/tags" Target="../tags/tag19.xml"/><Relationship Id="rId15" Type="http://schemas.openxmlformats.org/officeDocument/2006/relationships/image" Target="../media/image5.png"/><Relationship Id="rId10" Type="http://schemas.openxmlformats.org/officeDocument/2006/relationships/image" Target="../media/image100.svg"/><Relationship Id="rId4" Type="http://schemas.openxmlformats.org/officeDocument/2006/relationships/tags" Target="../tags/tag18.xml"/><Relationship Id="rId9" Type="http://schemas.openxmlformats.org/officeDocument/2006/relationships/image" Target="../media/image99.png"/><Relationship Id="rId14" Type="http://schemas.openxmlformats.org/officeDocument/2006/relationships/image" Target="../media/image104.svg"/></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2.xml"/><Relationship Id="rId1" Type="http://schemas.openxmlformats.org/officeDocument/2006/relationships/slideLayout" Target="../slideLayouts/slideLayout6.xml"/><Relationship Id="rId4" Type="http://schemas.openxmlformats.org/officeDocument/2006/relationships/image" Target="../media/image5.png"/></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3.xml"/><Relationship Id="rId1" Type="http://schemas.openxmlformats.org/officeDocument/2006/relationships/slideLayout" Target="../slideLayouts/slideLayout6.xml"/><Relationship Id="rId5" Type="http://schemas.openxmlformats.org/officeDocument/2006/relationships/image" Target="../media/image106.png"/><Relationship Id="rId4" Type="http://schemas.openxmlformats.org/officeDocument/2006/relationships/image" Target="../media/image5.png"/></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4.xml"/><Relationship Id="rId1" Type="http://schemas.openxmlformats.org/officeDocument/2006/relationships/slideLayout" Target="../slideLayouts/slideLayout6.xml"/><Relationship Id="rId5" Type="http://schemas.openxmlformats.org/officeDocument/2006/relationships/image" Target="../media/image15.png"/><Relationship Id="rId4" Type="http://schemas.openxmlformats.org/officeDocument/2006/relationships/image" Target="../media/image6.png"/></Relationships>
</file>

<file path=ppt/slides/_rels/slide29.xml.rels><?xml version="1.0" encoding="UTF-8" standalone="yes"?>
<Relationships xmlns="http://schemas.openxmlformats.org/package/2006/relationships"><Relationship Id="rId13" Type="http://schemas.openxmlformats.org/officeDocument/2006/relationships/image" Target="../media/image29.png"/><Relationship Id="rId18" Type="http://schemas.openxmlformats.org/officeDocument/2006/relationships/image" Target="../media/image34.jpeg"/><Relationship Id="rId26" Type="http://schemas.openxmlformats.org/officeDocument/2006/relationships/image" Target="../media/image42.png"/><Relationship Id="rId39" Type="http://schemas.openxmlformats.org/officeDocument/2006/relationships/image" Target="../media/image54.png"/><Relationship Id="rId21" Type="http://schemas.openxmlformats.org/officeDocument/2006/relationships/image" Target="../media/image37.png"/><Relationship Id="rId34" Type="http://schemas.openxmlformats.org/officeDocument/2006/relationships/image" Target="../media/image50.png"/><Relationship Id="rId42" Type="http://schemas.openxmlformats.org/officeDocument/2006/relationships/image" Target="../media/image57.png"/><Relationship Id="rId47" Type="http://schemas.openxmlformats.org/officeDocument/2006/relationships/image" Target="../media/image62.png"/><Relationship Id="rId50" Type="http://schemas.openxmlformats.org/officeDocument/2006/relationships/image" Target="../media/image65.png"/><Relationship Id="rId55" Type="http://schemas.openxmlformats.org/officeDocument/2006/relationships/image" Target="../media/image70.png"/><Relationship Id="rId7" Type="http://schemas.openxmlformats.org/officeDocument/2006/relationships/image" Target="../media/image23.jpeg"/><Relationship Id="rId2" Type="http://schemas.openxmlformats.org/officeDocument/2006/relationships/image" Target="../media/image18.png"/><Relationship Id="rId16" Type="http://schemas.openxmlformats.org/officeDocument/2006/relationships/image" Target="../media/image32.jpeg"/><Relationship Id="rId29" Type="http://schemas.openxmlformats.org/officeDocument/2006/relationships/image" Target="../media/image45.png"/><Relationship Id="rId11" Type="http://schemas.openxmlformats.org/officeDocument/2006/relationships/image" Target="../media/image27.jpeg"/><Relationship Id="rId24" Type="http://schemas.openxmlformats.org/officeDocument/2006/relationships/image" Target="../media/image40.jpeg"/><Relationship Id="rId32" Type="http://schemas.openxmlformats.org/officeDocument/2006/relationships/image" Target="../media/image48.png"/><Relationship Id="rId37" Type="http://schemas.openxmlformats.org/officeDocument/2006/relationships/image" Target="../media/image15.png"/><Relationship Id="rId40" Type="http://schemas.openxmlformats.org/officeDocument/2006/relationships/image" Target="../media/image55.png"/><Relationship Id="rId45" Type="http://schemas.openxmlformats.org/officeDocument/2006/relationships/image" Target="../media/image60.png"/><Relationship Id="rId53" Type="http://schemas.openxmlformats.org/officeDocument/2006/relationships/image" Target="../media/image68.png"/><Relationship Id="rId5" Type="http://schemas.openxmlformats.org/officeDocument/2006/relationships/image" Target="../media/image21.jpeg"/><Relationship Id="rId10" Type="http://schemas.openxmlformats.org/officeDocument/2006/relationships/image" Target="../media/image26.png"/><Relationship Id="rId19" Type="http://schemas.openxmlformats.org/officeDocument/2006/relationships/image" Target="../media/image35.png"/><Relationship Id="rId31" Type="http://schemas.openxmlformats.org/officeDocument/2006/relationships/image" Target="../media/image47.jpeg"/><Relationship Id="rId44" Type="http://schemas.openxmlformats.org/officeDocument/2006/relationships/image" Target="../media/image59.png"/><Relationship Id="rId52" Type="http://schemas.openxmlformats.org/officeDocument/2006/relationships/image" Target="../media/image67.png"/><Relationship Id="rId4" Type="http://schemas.openxmlformats.org/officeDocument/2006/relationships/image" Target="../media/image20.png"/><Relationship Id="rId9" Type="http://schemas.openxmlformats.org/officeDocument/2006/relationships/image" Target="../media/image25.jpeg"/><Relationship Id="rId14" Type="http://schemas.openxmlformats.org/officeDocument/2006/relationships/image" Target="../media/image30.png"/><Relationship Id="rId22" Type="http://schemas.openxmlformats.org/officeDocument/2006/relationships/image" Target="../media/image38.png"/><Relationship Id="rId27" Type="http://schemas.openxmlformats.org/officeDocument/2006/relationships/image" Target="../media/image43.png"/><Relationship Id="rId30" Type="http://schemas.openxmlformats.org/officeDocument/2006/relationships/image" Target="../media/image46.jpeg"/><Relationship Id="rId35" Type="http://schemas.openxmlformats.org/officeDocument/2006/relationships/image" Target="../media/image51.png"/><Relationship Id="rId43" Type="http://schemas.openxmlformats.org/officeDocument/2006/relationships/image" Target="../media/image58.png"/><Relationship Id="rId48" Type="http://schemas.openxmlformats.org/officeDocument/2006/relationships/image" Target="../media/image63.jpeg"/><Relationship Id="rId56" Type="http://schemas.openxmlformats.org/officeDocument/2006/relationships/image" Target="../media/image71.png"/><Relationship Id="rId8" Type="http://schemas.openxmlformats.org/officeDocument/2006/relationships/image" Target="../media/image24.png"/><Relationship Id="rId51" Type="http://schemas.openxmlformats.org/officeDocument/2006/relationships/image" Target="../media/image66.png"/><Relationship Id="rId3" Type="http://schemas.openxmlformats.org/officeDocument/2006/relationships/image" Target="../media/image19.png"/><Relationship Id="rId12" Type="http://schemas.openxmlformats.org/officeDocument/2006/relationships/image" Target="../media/image28.jpeg"/><Relationship Id="rId17" Type="http://schemas.openxmlformats.org/officeDocument/2006/relationships/image" Target="../media/image33.jpeg"/><Relationship Id="rId25" Type="http://schemas.openxmlformats.org/officeDocument/2006/relationships/image" Target="../media/image41.png"/><Relationship Id="rId33" Type="http://schemas.openxmlformats.org/officeDocument/2006/relationships/image" Target="../media/image49.png"/><Relationship Id="rId38" Type="http://schemas.openxmlformats.org/officeDocument/2006/relationships/image" Target="../media/image53.jpeg"/><Relationship Id="rId46" Type="http://schemas.openxmlformats.org/officeDocument/2006/relationships/image" Target="../media/image61.png"/><Relationship Id="rId20" Type="http://schemas.openxmlformats.org/officeDocument/2006/relationships/image" Target="../media/image36.png"/><Relationship Id="rId41" Type="http://schemas.openxmlformats.org/officeDocument/2006/relationships/image" Target="../media/image56.png"/><Relationship Id="rId54" Type="http://schemas.openxmlformats.org/officeDocument/2006/relationships/image" Target="../media/image69.jpg"/><Relationship Id="rId1" Type="http://schemas.openxmlformats.org/officeDocument/2006/relationships/slideLayout" Target="../slideLayouts/slideLayout11.xml"/><Relationship Id="rId6" Type="http://schemas.openxmlformats.org/officeDocument/2006/relationships/image" Target="../media/image22.jpeg"/><Relationship Id="rId15" Type="http://schemas.openxmlformats.org/officeDocument/2006/relationships/image" Target="../media/image31.jpeg"/><Relationship Id="rId23" Type="http://schemas.openxmlformats.org/officeDocument/2006/relationships/image" Target="../media/image39.jpeg"/><Relationship Id="rId28" Type="http://schemas.openxmlformats.org/officeDocument/2006/relationships/image" Target="../media/image44.png"/><Relationship Id="rId36" Type="http://schemas.openxmlformats.org/officeDocument/2006/relationships/image" Target="../media/image52.png"/><Relationship Id="rId49" Type="http://schemas.openxmlformats.org/officeDocument/2006/relationships/image" Target="../media/image64.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_rels/slide4.xml.rels><?xml version="1.0" encoding="UTF-8" standalone="yes"?>
<Relationships xmlns="http://schemas.openxmlformats.org/package/2006/relationships"><Relationship Id="rId13" Type="http://schemas.openxmlformats.org/officeDocument/2006/relationships/image" Target="../media/image29.png"/><Relationship Id="rId18" Type="http://schemas.openxmlformats.org/officeDocument/2006/relationships/image" Target="../media/image34.jpeg"/><Relationship Id="rId26" Type="http://schemas.openxmlformats.org/officeDocument/2006/relationships/image" Target="../media/image42.png"/><Relationship Id="rId39" Type="http://schemas.openxmlformats.org/officeDocument/2006/relationships/image" Target="../media/image54.png"/><Relationship Id="rId21" Type="http://schemas.openxmlformats.org/officeDocument/2006/relationships/image" Target="../media/image37.png"/><Relationship Id="rId34" Type="http://schemas.openxmlformats.org/officeDocument/2006/relationships/image" Target="../media/image50.png"/><Relationship Id="rId42" Type="http://schemas.openxmlformats.org/officeDocument/2006/relationships/image" Target="../media/image57.png"/><Relationship Id="rId47" Type="http://schemas.openxmlformats.org/officeDocument/2006/relationships/image" Target="../media/image62.png"/><Relationship Id="rId50" Type="http://schemas.openxmlformats.org/officeDocument/2006/relationships/image" Target="../media/image65.png"/><Relationship Id="rId55" Type="http://schemas.openxmlformats.org/officeDocument/2006/relationships/image" Target="../media/image70.png"/><Relationship Id="rId7" Type="http://schemas.openxmlformats.org/officeDocument/2006/relationships/image" Target="../media/image23.jpeg"/><Relationship Id="rId2" Type="http://schemas.openxmlformats.org/officeDocument/2006/relationships/image" Target="../media/image18.png"/><Relationship Id="rId16" Type="http://schemas.openxmlformats.org/officeDocument/2006/relationships/image" Target="../media/image32.jpeg"/><Relationship Id="rId29" Type="http://schemas.openxmlformats.org/officeDocument/2006/relationships/image" Target="../media/image45.png"/><Relationship Id="rId11" Type="http://schemas.openxmlformats.org/officeDocument/2006/relationships/image" Target="../media/image27.jpeg"/><Relationship Id="rId24" Type="http://schemas.openxmlformats.org/officeDocument/2006/relationships/image" Target="../media/image40.jpeg"/><Relationship Id="rId32" Type="http://schemas.openxmlformats.org/officeDocument/2006/relationships/image" Target="../media/image48.png"/><Relationship Id="rId37" Type="http://schemas.openxmlformats.org/officeDocument/2006/relationships/image" Target="../media/image15.png"/><Relationship Id="rId40" Type="http://schemas.openxmlformats.org/officeDocument/2006/relationships/image" Target="../media/image55.png"/><Relationship Id="rId45" Type="http://schemas.openxmlformats.org/officeDocument/2006/relationships/image" Target="../media/image60.png"/><Relationship Id="rId53" Type="http://schemas.openxmlformats.org/officeDocument/2006/relationships/image" Target="../media/image68.png"/><Relationship Id="rId5" Type="http://schemas.openxmlformats.org/officeDocument/2006/relationships/image" Target="../media/image21.jpeg"/><Relationship Id="rId10" Type="http://schemas.openxmlformats.org/officeDocument/2006/relationships/image" Target="../media/image26.png"/><Relationship Id="rId19" Type="http://schemas.openxmlformats.org/officeDocument/2006/relationships/image" Target="../media/image35.png"/><Relationship Id="rId31" Type="http://schemas.openxmlformats.org/officeDocument/2006/relationships/image" Target="../media/image47.jpeg"/><Relationship Id="rId44" Type="http://schemas.openxmlformats.org/officeDocument/2006/relationships/image" Target="../media/image59.png"/><Relationship Id="rId52" Type="http://schemas.openxmlformats.org/officeDocument/2006/relationships/image" Target="../media/image67.png"/><Relationship Id="rId4" Type="http://schemas.openxmlformats.org/officeDocument/2006/relationships/image" Target="../media/image20.png"/><Relationship Id="rId9" Type="http://schemas.openxmlformats.org/officeDocument/2006/relationships/image" Target="../media/image25.jpeg"/><Relationship Id="rId14" Type="http://schemas.openxmlformats.org/officeDocument/2006/relationships/image" Target="../media/image30.png"/><Relationship Id="rId22" Type="http://schemas.openxmlformats.org/officeDocument/2006/relationships/image" Target="../media/image38.png"/><Relationship Id="rId27" Type="http://schemas.openxmlformats.org/officeDocument/2006/relationships/image" Target="../media/image43.png"/><Relationship Id="rId30" Type="http://schemas.openxmlformats.org/officeDocument/2006/relationships/image" Target="../media/image46.jpeg"/><Relationship Id="rId35" Type="http://schemas.openxmlformats.org/officeDocument/2006/relationships/image" Target="../media/image51.png"/><Relationship Id="rId43" Type="http://schemas.openxmlformats.org/officeDocument/2006/relationships/image" Target="../media/image58.png"/><Relationship Id="rId48" Type="http://schemas.openxmlformats.org/officeDocument/2006/relationships/image" Target="../media/image63.jpeg"/><Relationship Id="rId56" Type="http://schemas.openxmlformats.org/officeDocument/2006/relationships/image" Target="../media/image71.png"/><Relationship Id="rId8" Type="http://schemas.openxmlformats.org/officeDocument/2006/relationships/image" Target="../media/image24.png"/><Relationship Id="rId51" Type="http://schemas.openxmlformats.org/officeDocument/2006/relationships/image" Target="../media/image66.png"/><Relationship Id="rId3" Type="http://schemas.openxmlformats.org/officeDocument/2006/relationships/image" Target="../media/image19.png"/><Relationship Id="rId12" Type="http://schemas.openxmlformats.org/officeDocument/2006/relationships/image" Target="../media/image28.jpeg"/><Relationship Id="rId17" Type="http://schemas.openxmlformats.org/officeDocument/2006/relationships/image" Target="../media/image33.jpeg"/><Relationship Id="rId25" Type="http://schemas.openxmlformats.org/officeDocument/2006/relationships/image" Target="../media/image41.png"/><Relationship Id="rId33" Type="http://schemas.openxmlformats.org/officeDocument/2006/relationships/image" Target="../media/image49.png"/><Relationship Id="rId38" Type="http://schemas.openxmlformats.org/officeDocument/2006/relationships/image" Target="../media/image53.jpeg"/><Relationship Id="rId46" Type="http://schemas.openxmlformats.org/officeDocument/2006/relationships/image" Target="../media/image61.png"/><Relationship Id="rId20" Type="http://schemas.openxmlformats.org/officeDocument/2006/relationships/image" Target="../media/image36.png"/><Relationship Id="rId41" Type="http://schemas.openxmlformats.org/officeDocument/2006/relationships/image" Target="../media/image56.png"/><Relationship Id="rId54" Type="http://schemas.openxmlformats.org/officeDocument/2006/relationships/image" Target="../media/image69.jpg"/><Relationship Id="rId1" Type="http://schemas.openxmlformats.org/officeDocument/2006/relationships/slideLayout" Target="../slideLayouts/slideLayout11.xml"/><Relationship Id="rId6" Type="http://schemas.openxmlformats.org/officeDocument/2006/relationships/image" Target="../media/image22.jpeg"/><Relationship Id="rId15" Type="http://schemas.openxmlformats.org/officeDocument/2006/relationships/image" Target="../media/image31.jpeg"/><Relationship Id="rId23" Type="http://schemas.openxmlformats.org/officeDocument/2006/relationships/image" Target="../media/image39.jpeg"/><Relationship Id="rId28" Type="http://schemas.openxmlformats.org/officeDocument/2006/relationships/image" Target="../media/image44.png"/><Relationship Id="rId36" Type="http://schemas.openxmlformats.org/officeDocument/2006/relationships/image" Target="../media/image52.png"/><Relationship Id="rId49" Type="http://schemas.openxmlformats.org/officeDocument/2006/relationships/image" Target="../media/image64.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72.jpg"/></Relationships>
</file>

<file path=ppt/slides/_rels/slide6.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3.png"/><Relationship Id="rId7" Type="http://schemas.openxmlformats.org/officeDocument/2006/relationships/image" Target="../media/image75.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hyperlink" Target="https://thewun.co.uk/news-blogs/" TargetMode="External"/><Relationship Id="rId5" Type="http://schemas.openxmlformats.org/officeDocument/2006/relationships/image" Target="../media/image74.png"/><Relationship Id="rId4" Type="http://schemas.openxmlformats.org/officeDocument/2006/relationships/image" Target="../media/image73.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77.jpe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11.xml"/><Relationship Id="rId4" Type="http://schemas.openxmlformats.org/officeDocument/2006/relationships/image" Target="../media/image78.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FA6411-AAB4-1E05-5971-2D638CD4D047}"/>
            </a:ext>
          </a:extLst>
        </p:cNvPr>
        <p:cNvGrpSpPr/>
        <p:nvPr/>
      </p:nvGrpSpPr>
      <p:grpSpPr>
        <a:xfrm>
          <a:off x="0" y="0"/>
          <a:ext cx="0" cy="0"/>
          <a:chOff x="0" y="0"/>
          <a:chExt cx="0" cy="0"/>
        </a:xfrm>
      </p:grpSpPr>
      <p:pic>
        <p:nvPicPr>
          <p:cNvPr id="7" name="Picture 6" descr="A white and green sky&#10;&#10;Description automatically generated">
            <a:extLst>
              <a:ext uri="{FF2B5EF4-FFF2-40B4-BE49-F238E27FC236}">
                <a16:creationId xmlns:a16="http://schemas.microsoft.com/office/drawing/2014/main" id="{4A7A3D34-BAC2-DA00-1B20-5DE8206411B0}"/>
              </a:ext>
            </a:extLst>
          </p:cNvPr>
          <p:cNvPicPr>
            <a:picLocks noChangeAspect="1"/>
          </p:cNvPicPr>
          <p:nvPr/>
        </p:nvPicPr>
        <p:blipFill>
          <a:blip r:embed="rId3"/>
          <a:srcRect b="19"/>
          <a:stretch/>
        </p:blipFill>
        <p:spPr>
          <a:xfrm>
            <a:off x="20" y="0"/>
            <a:ext cx="12191980" cy="6856718"/>
          </a:xfrm>
          <a:prstGeom prst="rect">
            <a:avLst/>
          </a:prstGeom>
        </p:spPr>
      </p:pic>
      <p:pic>
        <p:nvPicPr>
          <p:cNvPr id="2" name="Picture 1">
            <a:extLst>
              <a:ext uri="{FF2B5EF4-FFF2-40B4-BE49-F238E27FC236}">
                <a16:creationId xmlns:a16="http://schemas.microsoft.com/office/drawing/2014/main" id="{DCDAD3DF-87EE-B422-10CB-1179A4CDE42C}"/>
              </a:ext>
            </a:extLst>
          </p:cNvPr>
          <p:cNvPicPr>
            <a:picLocks noChangeAspect="1"/>
          </p:cNvPicPr>
          <p:nvPr/>
        </p:nvPicPr>
        <p:blipFill>
          <a:blip r:embed="rId4"/>
          <a:stretch>
            <a:fill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30B08B36-49BD-9E90-4EDA-199D53048E2E}"/>
              </a:ext>
            </a:extLst>
          </p:cNvPr>
          <p:cNvSpPr/>
          <p:nvPr/>
        </p:nvSpPr>
        <p:spPr>
          <a:xfrm>
            <a:off x="319352" y="3141285"/>
            <a:ext cx="4963886" cy="2860766"/>
          </a:xfrm>
          <a:prstGeom prst="rect">
            <a:avLst/>
          </a:prstGeom>
          <a:solidFill>
            <a:srgbClr val="57D7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4" name="TextBox 3">
            <a:extLst>
              <a:ext uri="{FF2B5EF4-FFF2-40B4-BE49-F238E27FC236}">
                <a16:creationId xmlns:a16="http://schemas.microsoft.com/office/drawing/2014/main" id="{47394B73-6DB2-13A0-5960-CD30250EB1F1}"/>
              </a:ext>
            </a:extLst>
          </p:cNvPr>
          <p:cNvSpPr txBox="1"/>
          <p:nvPr/>
        </p:nvSpPr>
        <p:spPr>
          <a:xfrm>
            <a:off x="705413" y="3141285"/>
            <a:ext cx="5085787" cy="3970318"/>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Welcome to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Monserrat"/>
                <a:ea typeface="+mn-ea"/>
                <a:cs typeface="+mn-cs"/>
              </a:rPr>
              <a:t>Wun4All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Monserrat"/>
                <a:ea typeface="+mn-ea"/>
                <a:cs typeface="+mn-cs"/>
              </a:rPr>
              <a:t>#Speak Up </a:t>
            </a:r>
            <a:r>
              <a:rPr lang="en-US" sz="2800" b="1" dirty="0">
                <a:solidFill>
                  <a:prstClr val="white"/>
                </a:solidFill>
                <a:latin typeface="Monserrat"/>
              </a:rPr>
              <a:t>Skills Session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Monserrat"/>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Monserrat"/>
                <a:ea typeface="Calibri" panose="020F0502020204030204" pitchFamily="34" charset="0"/>
                <a:cs typeface="Calibri" panose="020F0502020204030204" pitchFamily="34" charset="0"/>
              </a:rPr>
              <a:t>The session will be starting shortly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06</a:t>
            </a:r>
            <a:r>
              <a:rPr kumimoji="0" lang="en-US" sz="2800" b="0" i="0" u="none" strike="noStrike" kern="1200" cap="none" spc="0" normalizeH="0" baseline="3000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th</a:t>
            </a:r>
            <a:r>
              <a:rPr kumimoji="0" lang="en-US" sz="2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 November 2024</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6" name="Picture 5" descr="A green rectangular sign with a black background&#10;&#10;Description automatically generated">
            <a:extLst>
              <a:ext uri="{FF2B5EF4-FFF2-40B4-BE49-F238E27FC236}">
                <a16:creationId xmlns:a16="http://schemas.microsoft.com/office/drawing/2014/main" id="{70BF67DF-4BB8-F3A8-1AA6-F3940B666826}"/>
              </a:ext>
            </a:extLst>
          </p:cNvPr>
          <p:cNvPicPr>
            <a:picLocks noChangeAspect="1"/>
          </p:cNvPicPr>
          <p:nvPr/>
        </p:nvPicPr>
        <p:blipFill>
          <a:blip r:embed="rId5"/>
          <a:stretch>
            <a:fillRect/>
          </a:stretch>
        </p:blipFill>
        <p:spPr>
          <a:xfrm>
            <a:off x="4617965" y="3037113"/>
            <a:ext cx="1508534" cy="1084745"/>
          </a:xfrm>
          <a:prstGeom prst="rect">
            <a:avLst/>
          </a:prstGeom>
        </p:spPr>
      </p:pic>
      <p:pic>
        <p:nvPicPr>
          <p:cNvPr id="8" name="Picture 7" descr="A red text on a black background&#10;&#10;Description automatically generated">
            <a:extLst>
              <a:ext uri="{FF2B5EF4-FFF2-40B4-BE49-F238E27FC236}">
                <a16:creationId xmlns:a16="http://schemas.microsoft.com/office/drawing/2014/main" id="{CBB62C21-DF1A-EF10-A5F1-A8C81D1B15D8}"/>
              </a:ext>
            </a:extLst>
          </p:cNvPr>
          <p:cNvPicPr>
            <a:picLocks noChangeAspect="1"/>
          </p:cNvPicPr>
          <p:nvPr/>
        </p:nvPicPr>
        <p:blipFill>
          <a:blip r:embed="rId6"/>
          <a:stretch>
            <a:fillRect/>
          </a:stretch>
        </p:blipFill>
        <p:spPr>
          <a:xfrm>
            <a:off x="1749991" y="-253603"/>
            <a:ext cx="2807589" cy="1983985"/>
          </a:xfrm>
          <a:prstGeom prst="rect">
            <a:avLst/>
          </a:prstGeom>
        </p:spPr>
      </p:pic>
      <p:pic>
        <p:nvPicPr>
          <p:cNvPr id="5" name="Picture 4">
            <a:extLst>
              <a:ext uri="{FF2B5EF4-FFF2-40B4-BE49-F238E27FC236}">
                <a16:creationId xmlns:a16="http://schemas.microsoft.com/office/drawing/2014/main" id="{C06F7591-288D-4D9B-23F3-A9E2C637E8B1}"/>
              </a:ext>
            </a:extLst>
          </p:cNvPr>
          <p:cNvPicPr>
            <a:picLocks noChangeAspect="1"/>
          </p:cNvPicPr>
          <p:nvPr/>
        </p:nvPicPr>
        <p:blipFill>
          <a:blip r:embed="rId7"/>
          <a:stretch>
            <a:fillRect/>
          </a:stretch>
        </p:blipFill>
        <p:spPr>
          <a:xfrm>
            <a:off x="0" y="0"/>
            <a:ext cx="1136987" cy="2643612"/>
          </a:xfrm>
          <a:prstGeom prst="rect">
            <a:avLst/>
          </a:prstGeom>
        </p:spPr>
      </p:pic>
    </p:spTree>
    <p:extLst>
      <p:ext uri="{BB962C8B-B14F-4D97-AF65-F5344CB8AC3E}">
        <p14:creationId xmlns:p14="http://schemas.microsoft.com/office/powerpoint/2010/main" val="11157611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57D7AA"/>
        </a:solidFill>
        <a:effectLst/>
      </p:bgPr>
    </p:bg>
    <p:spTree>
      <p:nvGrpSpPr>
        <p:cNvPr id="1" name=""/>
        <p:cNvGrpSpPr/>
        <p:nvPr/>
      </p:nvGrpSpPr>
      <p:grpSpPr>
        <a:xfrm>
          <a:off x="0" y="0"/>
          <a:ext cx="0" cy="0"/>
          <a:chOff x="0" y="0"/>
          <a:chExt cx="0" cy="0"/>
        </a:xfrm>
      </p:grpSpPr>
      <p:pic>
        <p:nvPicPr>
          <p:cNvPr id="2" name="Picture 1" descr="A white and green sky&#10;&#10;Description automatically generated">
            <a:extLst>
              <a:ext uri="{FF2B5EF4-FFF2-40B4-BE49-F238E27FC236}">
                <a16:creationId xmlns:a16="http://schemas.microsoft.com/office/drawing/2014/main" id="{C09BF0BB-910C-F28E-FFD1-E0BF2C4A7978}"/>
              </a:ext>
            </a:extLst>
          </p:cNvPr>
          <p:cNvPicPr>
            <a:picLocks noChangeAspect="1"/>
          </p:cNvPicPr>
          <p:nvPr/>
        </p:nvPicPr>
        <p:blipFill>
          <a:blip r:embed="rId3"/>
          <a:srcRect b="19"/>
          <a:stretch/>
        </p:blipFill>
        <p:spPr>
          <a:xfrm>
            <a:off x="20" y="0"/>
            <a:ext cx="12191980" cy="6858000"/>
          </a:xfrm>
          <a:prstGeom prst="rect">
            <a:avLst/>
          </a:prstGeom>
        </p:spPr>
      </p:pic>
      <p:sp>
        <p:nvSpPr>
          <p:cNvPr id="3" name="TextBox 2">
            <a:extLst>
              <a:ext uri="{FF2B5EF4-FFF2-40B4-BE49-F238E27FC236}">
                <a16:creationId xmlns:a16="http://schemas.microsoft.com/office/drawing/2014/main" id="{B1750711-13C0-EADF-FD97-E87B3A74B494}"/>
              </a:ext>
            </a:extLst>
          </p:cNvPr>
          <p:cNvSpPr txBox="1"/>
          <p:nvPr/>
        </p:nvSpPr>
        <p:spPr>
          <a:xfrm>
            <a:off x="2510921" y="404668"/>
            <a:ext cx="7170156"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chemeClr val="bg1">
                    <a:lumMod val="50000"/>
                  </a:schemeClr>
                </a:solidFill>
                <a:effectLst/>
                <a:uLnTx/>
                <a:uFillTx/>
                <a:latin typeface="Montserrat" panose="00000500000000000000" pitchFamily="2" charset="0"/>
                <a:ea typeface="+mn-ea"/>
                <a:cs typeface="+mn-cs"/>
              </a:rPr>
              <a:t>Unconscious Bias Survey</a:t>
            </a:r>
          </a:p>
        </p:txBody>
      </p:sp>
      <p:sp>
        <p:nvSpPr>
          <p:cNvPr id="13" name="TextBox 12">
            <a:extLst>
              <a:ext uri="{FF2B5EF4-FFF2-40B4-BE49-F238E27FC236}">
                <a16:creationId xmlns:a16="http://schemas.microsoft.com/office/drawing/2014/main" id="{5295D36B-BDCD-9457-6752-BDC7815D804B}"/>
              </a:ext>
            </a:extLst>
          </p:cNvPr>
          <p:cNvSpPr txBox="1"/>
          <p:nvPr/>
        </p:nvSpPr>
        <p:spPr>
          <a:xfrm>
            <a:off x="183300" y="1112554"/>
            <a:ext cx="12285701" cy="566308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a:solidFill>
                  <a:schemeClr val="bg1">
                    <a:lumMod val="50000"/>
                  </a:schemeClr>
                </a:solidFill>
                <a:latin typeface="Monserrat"/>
              </a:rPr>
              <a:t>Some responses we received: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b="1" dirty="0">
              <a:solidFill>
                <a:schemeClr val="bg1">
                  <a:lumMod val="50000"/>
                </a:schemeClr>
              </a:solidFill>
              <a:latin typeface="Monserrat"/>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schemeClr val="bg1">
                    <a:lumMod val="50000"/>
                  </a:schemeClr>
                </a:solidFill>
                <a:effectLst/>
                <a:uLnTx/>
                <a:uFillTx/>
                <a:latin typeface="Monserrat"/>
              </a:rPr>
              <a:t>50%</a:t>
            </a:r>
            <a:r>
              <a:rPr lang="en-US" sz="2400" dirty="0">
                <a:solidFill>
                  <a:schemeClr val="bg1">
                    <a:lumMod val="50000"/>
                  </a:schemeClr>
                </a:solidFill>
                <a:latin typeface="Monserrat"/>
              </a:rPr>
              <a:t> said they felt they were treated differently because of their gender.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i="0" u="none" strike="noStrike" kern="1200" cap="none" spc="0" normalizeH="0" baseline="0" noProof="0" dirty="0">
              <a:ln>
                <a:noFill/>
              </a:ln>
              <a:solidFill>
                <a:schemeClr val="bg1">
                  <a:lumMod val="50000"/>
                </a:schemeClr>
              </a:solidFill>
              <a:effectLst/>
              <a:uLnTx/>
              <a:uFillTx/>
              <a:latin typeface="Monserrat"/>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schemeClr val="bg1">
                    <a:lumMod val="50000"/>
                  </a:schemeClr>
                </a:solidFill>
                <a:effectLst/>
                <a:uLnTx/>
                <a:uFillTx/>
                <a:latin typeface="Monserrat"/>
              </a:rPr>
              <a:t>22% </a:t>
            </a:r>
            <a:r>
              <a:rPr kumimoji="0" lang="en-US" sz="2400" i="0" u="none" strike="noStrike" kern="1200" cap="none" spc="0" normalizeH="0" baseline="0" noProof="0" dirty="0">
                <a:ln>
                  <a:noFill/>
                </a:ln>
                <a:solidFill>
                  <a:schemeClr val="bg1">
                    <a:lumMod val="50000"/>
                  </a:schemeClr>
                </a:solidFill>
                <a:effectLst/>
                <a:uLnTx/>
                <a:uFillTx/>
                <a:latin typeface="Monserrat"/>
              </a:rPr>
              <a:t>said they felt they were treated differently because of their race</a:t>
            </a:r>
            <a:r>
              <a:rPr kumimoji="0" lang="en-US" sz="2400" b="0" i="0" u="none" strike="noStrike" kern="1200" cap="none" spc="0" normalizeH="0" baseline="0" noProof="0" dirty="0">
                <a:ln>
                  <a:noFill/>
                </a:ln>
                <a:solidFill>
                  <a:schemeClr val="bg1">
                    <a:lumMod val="50000"/>
                  </a:schemeClr>
                </a:solidFill>
                <a:effectLst/>
                <a:uLnTx/>
                <a:uFillTx/>
                <a:latin typeface="Monserrat"/>
              </a:rPr>
              <a:t>.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schemeClr val="bg1">
                  <a:lumMod val="50000"/>
                </a:schemeClr>
              </a:solidFill>
              <a:effectLst/>
              <a:uLnTx/>
              <a:uFillTx/>
              <a:latin typeface="Monserrat"/>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schemeClr val="bg1">
                    <a:lumMod val="50000"/>
                  </a:schemeClr>
                </a:solidFill>
                <a:effectLst/>
                <a:uLnTx/>
                <a:uFillTx/>
                <a:latin typeface="Monserrat"/>
              </a:rPr>
              <a:t>20% </a:t>
            </a:r>
            <a:r>
              <a:rPr kumimoji="0" lang="en-US" sz="2400" b="0" i="0" u="none" strike="noStrike" kern="1200" cap="none" spc="0" normalizeH="0" baseline="0" noProof="0" dirty="0">
                <a:ln>
                  <a:noFill/>
                </a:ln>
                <a:solidFill>
                  <a:schemeClr val="bg1">
                    <a:lumMod val="50000"/>
                  </a:schemeClr>
                </a:solidFill>
                <a:effectLst/>
                <a:uLnTx/>
                <a:uFillTx/>
                <a:latin typeface="Monserrat"/>
              </a:rPr>
              <a:t>said they were treated differently because of their age. </a:t>
            </a:r>
          </a:p>
          <a:p>
            <a:pPr marR="0" lvl="0" algn="l" defTabSz="914400" rtl="0" eaLnBrk="1" fontAlgn="auto" latinLnBrk="0" hangingPunct="1">
              <a:lnSpc>
                <a:spcPct val="100000"/>
              </a:lnSpc>
              <a:spcBef>
                <a:spcPts val="0"/>
              </a:spcBef>
              <a:spcAft>
                <a:spcPts val="0"/>
              </a:spcAft>
              <a:buClrTx/>
              <a:buSzTx/>
              <a:tabLst/>
              <a:defRPr/>
            </a:pPr>
            <a:endParaRPr kumimoji="0" lang="en-US" sz="2400" b="0" i="0" u="none" strike="noStrike" kern="1200" cap="none" spc="0" normalizeH="0" baseline="0" noProof="0" dirty="0">
              <a:ln>
                <a:noFill/>
              </a:ln>
              <a:solidFill>
                <a:schemeClr val="bg1">
                  <a:lumMod val="50000"/>
                </a:schemeClr>
              </a:solidFill>
              <a:effectLst/>
              <a:uLnTx/>
              <a:uFillTx/>
              <a:latin typeface="Monserrat"/>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schemeClr val="bg1">
                    <a:lumMod val="50000"/>
                  </a:schemeClr>
                </a:solidFill>
                <a:effectLst/>
                <a:uLnTx/>
                <a:uFillTx/>
                <a:latin typeface="Monserrat"/>
              </a:rPr>
              <a:t>41% </a:t>
            </a:r>
            <a:r>
              <a:rPr kumimoji="0" lang="en-US" sz="2400" b="0" i="0" u="none" strike="noStrike" kern="1200" cap="none" spc="0" normalizeH="0" baseline="0" noProof="0" dirty="0">
                <a:ln>
                  <a:noFill/>
                </a:ln>
                <a:solidFill>
                  <a:schemeClr val="bg1">
                    <a:lumMod val="50000"/>
                  </a:schemeClr>
                </a:solidFill>
                <a:effectLst/>
                <a:uLnTx/>
                <a:uFillTx/>
                <a:latin typeface="Monserrat"/>
              </a:rPr>
              <a:t>said they felt their voice isn’t heard at meetings and that they were interrupted when</a:t>
            </a:r>
            <a:r>
              <a:rPr kumimoji="0" lang="en-US" sz="2400" b="0" i="0" u="none" strike="noStrike" kern="1200" cap="none" spc="0" normalizeH="0" noProof="0" dirty="0">
                <a:ln>
                  <a:noFill/>
                </a:ln>
                <a:solidFill>
                  <a:schemeClr val="bg1">
                    <a:lumMod val="50000"/>
                  </a:schemeClr>
                </a:solidFill>
                <a:effectLst/>
                <a:uLnTx/>
                <a:uFillTx/>
                <a:latin typeface="Monserrat"/>
              </a:rPr>
              <a:t> speaking. </a:t>
            </a:r>
            <a:endParaRPr kumimoji="0" lang="en-US" sz="2400" b="0" i="0" u="none" strike="noStrike" kern="1200" cap="none" spc="0" normalizeH="0" baseline="0" noProof="0" dirty="0">
              <a:ln>
                <a:noFill/>
              </a:ln>
              <a:solidFill>
                <a:schemeClr val="bg1">
                  <a:lumMod val="50000"/>
                </a:schemeClr>
              </a:solidFill>
              <a:effectLst/>
              <a:uLnTx/>
              <a:uFillTx/>
              <a:latin typeface="Monserrat"/>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schemeClr val="bg1">
                  <a:lumMod val="50000"/>
                </a:schemeClr>
              </a:solidFill>
              <a:effectLst/>
              <a:uLnTx/>
              <a:uFillTx/>
              <a:latin typeface="Monserrat"/>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schemeClr val="bg1">
                    <a:lumMod val="50000"/>
                  </a:schemeClr>
                </a:solidFill>
                <a:effectLst/>
                <a:uLnTx/>
                <a:uFillTx/>
                <a:latin typeface="Monserrat"/>
              </a:rPr>
              <a:t>49% </a:t>
            </a:r>
            <a:r>
              <a:rPr kumimoji="0" lang="en-US" sz="2400" b="0" i="0" u="none" strike="noStrike" kern="1200" cap="none" spc="0" normalizeH="0" baseline="0" noProof="0" dirty="0">
                <a:ln>
                  <a:noFill/>
                </a:ln>
                <a:solidFill>
                  <a:schemeClr val="bg1">
                    <a:lumMod val="50000"/>
                  </a:schemeClr>
                </a:solidFill>
                <a:effectLst/>
                <a:uLnTx/>
                <a:uFillTx/>
                <a:latin typeface="Monserrat"/>
              </a:rPr>
              <a:t>said they felt their opinion isn’t as valued at</a:t>
            </a:r>
            <a:r>
              <a:rPr kumimoji="0" lang="en-US" sz="2400" b="0" i="0" u="none" strike="noStrike" kern="1200" cap="none" spc="0" normalizeH="0" noProof="0" dirty="0">
                <a:ln>
                  <a:noFill/>
                </a:ln>
                <a:solidFill>
                  <a:schemeClr val="bg1">
                    <a:lumMod val="50000"/>
                  </a:schemeClr>
                </a:solidFill>
                <a:effectLst/>
                <a:uLnTx/>
                <a:uFillTx/>
                <a:latin typeface="Monserrat"/>
              </a:rPr>
              <a:t> work as much as their counterparts.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2400" dirty="0">
              <a:solidFill>
                <a:schemeClr val="bg1">
                  <a:lumMod val="50000"/>
                </a:schemeClr>
              </a:solidFill>
              <a:latin typeface="Monserrat"/>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schemeClr val="bg1">
                    <a:lumMod val="50000"/>
                  </a:schemeClr>
                </a:solidFill>
                <a:effectLst/>
                <a:uLnTx/>
                <a:uFillTx/>
                <a:latin typeface="Monserrat"/>
              </a:rPr>
              <a:t>31% </a:t>
            </a:r>
            <a:r>
              <a:rPr kumimoji="0" lang="en-US" sz="2400" b="0" i="0" u="none" strike="noStrike" kern="1200" cap="none" spc="0" normalizeH="0" baseline="0" noProof="0" dirty="0">
                <a:ln>
                  <a:noFill/>
                </a:ln>
                <a:solidFill>
                  <a:schemeClr val="bg1">
                    <a:lumMod val="50000"/>
                  </a:schemeClr>
                </a:solidFill>
                <a:effectLst/>
                <a:uLnTx/>
                <a:uFillTx/>
                <a:latin typeface="Monserrat"/>
              </a:rPr>
              <a:t>said they were likely to leave the utilities sector in the next 1-3 years.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900" b="0" i="0" u="none" strike="noStrike" kern="1200" cap="none" spc="0" normalizeH="0" baseline="0" noProof="0" dirty="0">
              <a:ln>
                <a:noFill/>
              </a:ln>
              <a:solidFill>
                <a:schemeClr val="bg1">
                  <a:lumMod val="50000"/>
                </a:schemeClr>
              </a:solidFill>
              <a:effectLst/>
              <a:uLnTx/>
              <a:uFillTx/>
              <a:latin typeface="Monserrat"/>
            </a:endParaRPr>
          </a:p>
          <a:p>
            <a:pPr lvl="0" defTabSz="914400">
              <a:defRPr/>
            </a:pPr>
            <a:endParaRPr lang="en-US" sz="1600" dirty="0">
              <a:solidFill>
                <a:schemeClr val="bg1">
                  <a:lumMod val="50000"/>
                </a:schemeClr>
              </a:solidFill>
              <a:latin typeface="Monserrat"/>
            </a:endParaRPr>
          </a:p>
          <a:p>
            <a:pPr lvl="0" algn="ctr" defTabSz="914400">
              <a:defRPr/>
            </a:pPr>
            <a:r>
              <a:rPr lang="en-US" sz="1600" dirty="0">
                <a:solidFill>
                  <a:schemeClr val="bg1">
                    <a:lumMod val="50000"/>
                  </a:schemeClr>
                </a:solidFill>
                <a:latin typeface="Monserrat"/>
              </a:rPr>
              <a:t>https://thewun.co.uk/blogs/unconscious-bias-in-the-utilities-sector-2024-report/</a:t>
            </a:r>
            <a:endParaRPr kumimoji="0" lang="en-US" sz="1600" b="0" i="0" u="none" strike="noStrike" kern="1200" cap="none" spc="0" normalizeH="0" baseline="0" noProof="0" dirty="0">
              <a:ln>
                <a:noFill/>
              </a:ln>
              <a:solidFill>
                <a:schemeClr val="bg1">
                  <a:lumMod val="50000"/>
                </a:schemeClr>
              </a:solidFill>
              <a:effectLst/>
              <a:uLnTx/>
              <a:uFillTx/>
              <a:latin typeface="Monserrat"/>
            </a:endParaRPr>
          </a:p>
        </p:txBody>
      </p:sp>
    </p:spTree>
    <p:extLst>
      <p:ext uri="{BB962C8B-B14F-4D97-AF65-F5344CB8AC3E}">
        <p14:creationId xmlns:p14="http://schemas.microsoft.com/office/powerpoint/2010/main" val="1535669897"/>
      </p:ext>
    </p:extLst>
  </p:cSld>
  <p:clrMapOvr>
    <a:masterClrMapping/>
  </p:clrMapOvr>
  <mc:AlternateContent xmlns:mc="http://schemas.openxmlformats.org/markup-compatibility/2006" xmlns:p14="http://schemas.microsoft.com/office/powerpoint/2010/main">
    <mc:Choice Requires="p14">
      <p:transition p14:dur="250" advClick="0" advTm="3000">
        <p:wipe/>
      </p:transition>
    </mc:Choice>
    <mc:Fallback xmlns="">
      <p:transition advClick="0" advTm="3000">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xEl>
                                              <p:pRg st="8" end="8"/>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xEl>
                                              <p:pRg st="10" end="1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3">
                                            <p:txEl>
                                              <p:pRg st="12" end="1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3">
                                            <p:txEl>
                                              <p:pRg st="15" end="1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57D7AA"/>
        </a:solidFill>
        <a:effectLst/>
      </p:bgPr>
    </p:bg>
    <p:spTree>
      <p:nvGrpSpPr>
        <p:cNvPr id="1" name=""/>
        <p:cNvGrpSpPr/>
        <p:nvPr/>
      </p:nvGrpSpPr>
      <p:grpSpPr>
        <a:xfrm>
          <a:off x="0" y="0"/>
          <a:ext cx="0" cy="0"/>
          <a:chOff x="0" y="0"/>
          <a:chExt cx="0" cy="0"/>
        </a:xfrm>
      </p:grpSpPr>
      <p:pic>
        <p:nvPicPr>
          <p:cNvPr id="2" name="Picture 1" descr="A white and green sky&#10;&#10;Description automatically generated">
            <a:extLst>
              <a:ext uri="{FF2B5EF4-FFF2-40B4-BE49-F238E27FC236}">
                <a16:creationId xmlns:a16="http://schemas.microsoft.com/office/drawing/2014/main" id="{A79BDE9C-AE1C-ECDA-205C-69977EAA01BC}"/>
              </a:ext>
            </a:extLst>
          </p:cNvPr>
          <p:cNvPicPr>
            <a:picLocks noChangeAspect="1"/>
          </p:cNvPicPr>
          <p:nvPr/>
        </p:nvPicPr>
        <p:blipFill>
          <a:blip r:embed="rId3"/>
          <a:srcRect b="19"/>
          <a:stretch/>
        </p:blipFill>
        <p:spPr>
          <a:xfrm>
            <a:off x="20" y="0"/>
            <a:ext cx="12191980" cy="6858000"/>
          </a:xfrm>
          <a:prstGeom prst="rect">
            <a:avLst/>
          </a:prstGeom>
        </p:spPr>
      </p:pic>
      <p:sp>
        <p:nvSpPr>
          <p:cNvPr id="3" name="TextBox 2">
            <a:extLst>
              <a:ext uri="{FF2B5EF4-FFF2-40B4-BE49-F238E27FC236}">
                <a16:creationId xmlns:a16="http://schemas.microsoft.com/office/drawing/2014/main" id="{B1750711-13C0-EADF-FD97-E87B3A74B494}"/>
              </a:ext>
            </a:extLst>
          </p:cNvPr>
          <p:cNvSpPr txBox="1"/>
          <p:nvPr/>
        </p:nvSpPr>
        <p:spPr>
          <a:xfrm>
            <a:off x="2910012" y="311748"/>
            <a:ext cx="6371973"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chemeClr val="bg1">
                    <a:lumMod val="50000"/>
                  </a:schemeClr>
                </a:solidFill>
                <a:effectLst/>
                <a:uLnTx/>
                <a:uFillTx/>
                <a:latin typeface="Montserrat" panose="00000500000000000000" pitchFamily="2" charset="0"/>
                <a:ea typeface="+mn-ea"/>
                <a:cs typeface="+mn-cs"/>
              </a:rPr>
              <a:t>#Speak Up Campaign</a:t>
            </a:r>
          </a:p>
        </p:txBody>
      </p:sp>
      <p:sp>
        <p:nvSpPr>
          <p:cNvPr id="13" name="TextBox 12">
            <a:extLst>
              <a:ext uri="{FF2B5EF4-FFF2-40B4-BE49-F238E27FC236}">
                <a16:creationId xmlns:a16="http://schemas.microsoft.com/office/drawing/2014/main" id="{5295D36B-BDCD-9457-6752-BDC7815D804B}"/>
              </a:ext>
            </a:extLst>
          </p:cNvPr>
          <p:cNvSpPr txBox="1"/>
          <p:nvPr/>
        </p:nvSpPr>
        <p:spPr>
          <a:xfrm>
            <a:off x="403636" y="1121180"/>
            <a:ext cx="11384723" cy="4524315"/>
          </a:xfrm>
          <a:prstGeom prst="rect">
            <a:avLst/>
          </a:prstGeom>
          <a:noFill/>
        </p:spPr>
        <p:txBody>
          <a:bodyPr wrap="square" lIns="91440" tIns="45720" rIns="91440" bIns="45720" anchor="t">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2400" i="0" u="none" strike="noStrike" kern="1200" cap="none" spc="0" normalizeH="0" baseline="0" noProof="0" dirty="0">
                <a:ln>
                  <a:noFill/>
                </a:ln>
                <a:solidFill>
                  <a:schemeClr val="bg1">
                    <a:lumMod val="50000"/>
                  </a:schemeClr>
                </a:solidFill>
                <a:effectLst/>
                <a:uLnTx/>
                <a:uFillTx/>
                <a:latin typeface="Monserrat"/>
                <a:ea typeface="+mn-ea"/>
                <a:cs typeface="+mn-cs"/>
              </a:rPr>
              <a:t>After an awards night last year where we were subject to, </a:t>
            </a:r>
            <a:r>
              <a:rPr lang="en-US" sz="2400" dirty="0">
                <a:solidFill>
                  <a:schemeClr val="bg1">
                    <a:lumMod val="50000"/>
                  </a:schemeClr>
                </a:solidFill>
                <a:latin typeface="Monserrat"/>
              </a:rPr>
              <a:t>and</a:t>
            </a:r>
            <a:r>
              <a:rPr kumimoji="0" lang="en-US" sz="2400" i="0" u="none" strike="noStrike" kern="1200" cap="none" spc="0" normalizeH="0" baseline="0" noProof="0" dirty="0">
                <a:ln>
                  <a:noFill/>
                </a:ln>
                <a:solidFill>
                  <a:schemeClr val="bg1">
                    <a:lumMod val="50000"/>
                  </a:schemeClr>
                </a:solidFill>
                <a:effectLst/>
                <a:uLnTx/>
                <a:uFillTx/>
                <a:latin typeface="Monserrat"/>
                <a:ea typeface="+mn-ea"/>
                <a:cs typeface="+mn-cs"/>
              </a:rPr>
              <a:t> saw others experiencing inappropriate behaviour, the WUN team decided we need to address incidents that most women have experienced in their life – the #Speak Up campaign was born. </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US" sz="2400" dirty="0">
              <a:solidFill>
                <a:schemeClr val="bg1">
                  <a:lumMod val="50000"/>
                </a:schemeClr>
              </a:solidFill>
              <a:latin typeface="Monserrat"/>
            </a:endParaRPr>
          </a:p>
          <a:p>
            <a:pPr defTabSz="914400" fontAlgn="base">
              <a:defRPr/>
            </a:pPr>
            <a:r>
              <a:rPr kumimoji="0" lang="de-AT" sz="2400" i="0" u="none" strike="noStrike" kern="1200" cap="none" spc="0" normalizeH="0" baseline="0" noProof="0" dirty="0">
                <a:ln>
                  <a:noFill/>
                </a:ln>
                <a:solidFill>
                  <a:schemeClr val="bg1">
                    <a:lumMod val="50000"/>
                  </a:schemeClr>
                </a:solidFill>
                <a:effectLst/>
                <a:uLnTx/>
                <a:uFillTx/>
                <a:latin typeface="Monserrat"/>
                <a:ea typeface="+mn-ea"/>
                <a:cs typeface="+mn-cs"/>
              </a:rPr>
              <a:t>Today‘s session, </a:t>
            </a:r>
            <a:r>
              <a:rPr lang="de-AT" sz="2400" dirty="0">
                <a:solidFill>
                  <a:schemeClr val="bg1">
                    <a:lumMod val="50000"/>
                  </a:schemeClr>
                </a:solidFill>
                <a:latin typeface="Monserrat"/>
              </a:rPr>
              <a:t>hosted in partnership with</a:t>
            </a:r>
            <a:r>
              <a:rPr kumimoji="0" lang="de-AT" sz="2400" i="0" u="none" strike="noStrike" kern="1200" cap="none" spc="0" normalizeH="0" baseline="0" noProof="0" dirty="0">
                <a:ln>
                  <a:noFill/>
                </a:ln>
                <a:solidFill>
                  <a:schemeClr val="bg1">
                    <a:lumMod val="50000"/>
                  </a:schemeClr>
                </a:solidFill>
                <a:effectLst/>
                <a:uLnTx/>
                <a:uFillTx/>
                <a:latin typeface="Monserrat"/>
                <a:ea typeface="+mn-ea"/>
                <a:cs typeface="+mn-cs"/>
              </a:rPr>
              <a:t> EON and supported by </a:t>
            </a:r>
            <a:r>
              <a:rPr lang="de-AT" sz="2400" dirty="0">
                <a:solidFill>
                  <a:schemeClr val="bg1">
                    <a:lumMod val="50000"/>
                  </a:schemeClr>
                </a:solidFill>
                <a:latin typeface="Monserrat"/>
              </a:rPr>
              <a:t>MGroup Services</a:t>
            </a:r>
            <a:r>
              <a:rPr kumimoji="0" lang="de-AT" sz="2400" i="0" u="none" strike="noStrike" kern="1200" cap="none" spc="0" normalizeH="0" baseline="0" noProof="0" dirty="0">
                <a:ln>
                  <a:noFill/>
                </a:ln>
                <a:solidFill>
                  <a:schemeClr val="bg1">
                    <a:lumMod val="50000"/>
                  </a:schemeClr>
                </a:solidFill>
                <a:effectLst/>
                <a:uLnTx/>
                <a:uFillTx/>
                <a:latin typeface="Monserrat"/>
                <a:ea typeface="+mn-ea"/>
                <a:cs typeface="+mn-cs"/>
              </a:rPr>
              <a:t>, aims to give participants the skills and confidence to speak up when experiencing or witnessing inappropriate behaviour.  </a:t>
            </a:r>
            <a:r>
              <a:rPr lang="de-AT" sz="2400" dirty="0">
                <a:solidFill>
                  <a:schemeClr val="bg1">
                    <a:lumMod val="50000"/>
                  </a:schemeClr>
                </a:solidFill>
                <a:latin typeface="Monserrat"/>
              </a:rPr>
              <a:t>We will be working with Slido through the session.</a:t>
            </a:r>
            <a:endParaRPr lang="de-AT" sz="2400" i="0" u="none" strike="noStrike" kern="1200" cap="none" spc="0" normalizeH="0" baseline="0" noProof="0" dirty="0">
              <a:ln>
                <a:noFill/>
              </a:ln>
              <a:solidFill>
                <a:schemeClr val="bg1">
                  <a:lumMod val="50000"/>
                </a:schemeClr>
              </a:solidFill>
              <a:effectLst/>
              <a:uLnTx/>
              <a:uFillTx/>
              <a:latin typeface="Monserrat"/>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lang="de-AT" sz="2400" dirty="0">
              <a:solidFill>
                <a:schemeClr val="bg1">
                  <a:lumMod val="50000"/>
                </a:schemeClr>
              </a:solidFill>
              <a:latin typeface="Monserrat"/>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de-AT" sz="2400" dirty="0">
                <a:solidFill>
                  <a:schemeClr val="bg1">
                    <a:lumMod val="50000"/>
                  </a:schemeClr>
                </a:solidFill>
                <a:latin typeface="Monserrat"/>
              </a:rPr>
              <a:t>What are we discussing?</a:t>
            </a:r>
          </a:p>
          <a:p>
            <a:pPr marL="342900" marR="0" lvl="0" indent="-34290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US" sz="2400" dirty="0">
                <a:solidFill>
                  <a:schemeClr val="bg1">
                    <a:lumMod val="50000"/>
                  </a:schemeClr>
                </a:solidFill>
                <a:latin typeface="Monserrat"/>
              </a:rPr>
              <a:t>The context and examples of harassment</a:t>
            </a:r>
          </a:p>
          <a:p>
            <a:pPr marL="342900" marR="0" lvl="0" indent="-34290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US" sz="2400" dirty="0">
                <a:solidFill>
                  <a:schemeClr val="bg1">
                    <a:lumMod val="50000"/>
                  </a:schemeClr>
                </a:solidFill>
                <a:latin typeface="Monserrat"/>
              </a:rPr>
              <a:t>Techniques that can be used to #SpeakUp</a:t>
            </a:r>
          </a:p>
          <a:p>
            <a:pPr marL="342900" marR="0" lvl="0" indent="-34290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US" sz="2400" dirty="0">
                <a:solidFill>
                  <a:schemeClr val="bg1">
                    <a:lumMod val="50000"/>
                  </a:schemeClr>
                </a:solidFill>
                <a:latin typeface="Monserrat"/>
              </a:rPr>
              <a:t>Fostering participants’ confidence – when, why and how to speak up</a:t>
            </a:r>
          </a:p>
        </p:txBody>
      </p:sp>
      <p:pic>
        <p:nvPicPr>
          <p:cNvPr id="4" name="Picture 3" descr="A green rectangular sign with a black background&#10;&#10;Description automatically generated">
            <a:extLst>
              <a:ext uri="{FF2B5EF4-FFF2-40B4-BE49-F238E27FC236}">
                <a16:creationId xmlns:a16="http://schemas.microsoft.com/office/drawing/2014/main" id="{CF48106A-1D73-D0A3-815C-899EA10F71E2}"/>
              </a:ext>
            </a:extLst>
          </p:cNvPr>
          <p:cNvPicPr>
            <a:picLocks noChangeAspect="1"/>
          </p:cNvPicPr>
          <p:nvPr/>
        </p:nvPicPr>
        <p:blipFill>
          <a:blip r:embed="rId4"/>
          <a:stretch>
            <a:fillRect/>
          </a:stretch>
        </p:blipFill>
        <p:spPr>
          <a:xfrm>
            <a:off x="9270917" y="4757530"/>
            <a:ext cx="2921083" cy="2100470"/>
          </a:xfrm>
          <a:prstGeom prst="rect">
            <a:avLst/>
          </a:prstGeom>
        </p:spPr>
      </p:pic>
      <p:sp>
        <p:nvSpPr>
          <p:cNvPr id="8" name="TextBox 7">
            <a:extLst>
              <a:ext uri="{FF2B5EF4-FFF2-40B4-BE49-F238E27FC236}">
                <a16:creationId xmlns:a16="http://schemas.microsoft.com/office/drawing/2014/main" id="{ACA56924-82CF-CED4-FA96-C999AD79793F}"/>
              </a:ext>
            </a:extLst>
          </p:cNvPr>
          <p:cNvSpPr txBox="1"/>
          <p:nvPr/>
        </p:nvSpPr>
        <p:spPr>
          <a:xfrm>
            <a:off x="4258554" y="6453332"/>
            <a:ext cx="3674890" cy="33855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1" u="none" strike="noStrike" kern="1200" cap="none" spc="0" normalizeH="0" baseline="0" noProof="0" dirty="0">
                <a:ln>
                  <a:noFill/>
                </a:ln>
                <a:solidFill>
                  <a:schemeClr val="bg1">
                    <a:lumMod val="50000"/>
                  </a:schemeClr>
                </a:solidFill>
                <a:effectLst/>
                <a:uLnTx/>
                <a:uFillTx/>
                <a:latin typeface="Monserrat"/>
              </a:rPr>
              <a:t>https://thewun.co.uk/</a:t>
            </a:r>
          </a:p>
        </p:txBody>
      </p:sp>
    </p:spTree>
    <p:extLst>
      <p:ext uri="{BB962C8B-B14F-4D97-AF65-F5344CB8AC3E}">
        <p14:creationId xmlns:p14="http://schemas.microsoft.com/office/powerpoint/2010/main" val="2196455079"/>
      </p:ext>
    </p:extLst>
  </p:cSld>
  <p:clrMapOvr>
    <a:masterClrMapping/>
  </p:clrMapOvr>
  <mc:AlternateContent xmlns:mc="http://schemas.openxmlformats.org/markup-compatibility/2006" xmlns:p14="http://schemas.microsoft.com/office/powerpoint/2010/main">
    <mc:Choice Requires="p14">
      <p:transition p14:dur="250" advClick="0" advTm="3000">
        <p:wipe/>
      </p:transition>
    </mc:Choice>
    <mc:Fallback xmlns="">
      <p:transition advClick="0" advTm="3000">
        <p:wip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0CC1B606-377C-A998-C1BD-6940D56AC26C}"/>
              </a:ext>
            </a:extLst>
          </p:cNvPr>
          <p:cNvSpPr/>
          <p:nvPr/>
        </p:nvSpPr>
        <p:spPr>
          <a:xfrm>
            <a:off x="-63534" y="-53841"/>
            <a:ext cx="12297806" cy="6911841"/>
          </a:xfrm>
          <a:prstGeom prst="rect">
            <a:avLst/>
          </a:prstGeom>
          <a:solidFill>
            <a:srgbClr val="00568F"/>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defTabSz="540000">
              <a:lnSpc>
                <a:spcPct val="120000"/>
              </a:lnSpc>
              <a:spcAft>
                <a:spcPts val="400"/>
              </a:spcAft>
            </a:pPr>
            <a:endParaRPr lang="en-GB" sz="1400"/>
          </a:p>
        </p:txBody>
      </p:sp>
      <p:pic>
        <p:nvPicPr>
          <p:cNvPr id="11" name="Picture 10">
            <a:extLst>
              <a:ext uri="{FF2B5EF4-FFF2-40B4-BE49-F238E27FC236}">
                <a16:creationId xmlns:a16="http://schemas.microsoft.com/office/drawing/2014/main" id="{7EFF3A8C-626C-C5D8-1E45-FE0CD6B7459A}"/>
              </a:ext>
            </a:extLst>
          </p:cNvPr>
          <p:cNvPicPr>
            <a:picLocks noChangeAspect="1"/>
          </p:cNvPicPr>
          <p:nvPr/>
        </p:nvPicPr>
        <p:blipFill>
          <a:blip r:embed="rId3"/>
          <a:stretch>
            <a:fillRect/>
          </a:stretch>
        </p:blipFill>
        <p:spPr>
          <a:xfrm>
            <a:off x="2726070" y="3272044"/>
            <a:ext cx="4369269" cy="3193403"/>
          </a:xfrm>
          <a:prstGeom prst="rect">
            <a:avLst/>
          </a:prstGeom>
        </p:spPr>
      </p:pic>
      <p:pic>
        <p:nvPicPr>
          <p:cNvPr id="29" name="Picture 28">
            <a:extLst>
              <a:ext uri="{FF2B5EF4-FFF2-40B4-BE49-F238E27FC236}">
                <a16:creationId xmlns:a16="http://schemas.microsoft.com/office/drawing/2014/main" id="{8AF61765-8A09-9E08-E22E-D3AD8B1F8669}"/>
              </a:ext>
            </a:extLst>
          </p:cNvPr>
          <p:cNvPicPr>
            <a:picLocks noChangeAspect="1"/>
          </p:cNvPicPr>
          <p:nvPr/>
        </p:nvPicPr>
        <p:blipFill>
          <a:blip r:embed="rId4"/>
          <a:stretch>
            <a:fillRect/>
          </a:stretch>
        </p:blipFill>
        <p:spPr>
          <a:xfrm>
            <a:off x="5041098" y="4120003"/>
            <a:ext cx="3253620" cy="2019206"/>
          </a:xfrm>
          <a:prstGeom prst="rect">
            <a:avLst/>
          </a:prstGeom>
        </p:spPr>
      </p:pic>
      <p:pic>
        <p:nvPicPr>
          <p:cNvPr id="23" name="Picture 22">
            <a:extLst>
              <a:ext uri="{FF2B5EF4-FFF2-40B4-BE49-F238E27FC236}">
                <a16:creationId xmlns:a16="http://schemas.microsoft.com/office/drawing/2014/main" id="{1A9CA640-A75A-2502-0FBF-71B90724270F}"/>
              </a:ext>
            </a:extLst>
          </p:cNvPr>
          <p:cNvPicPr>
            <a:picLocks noChangeAspect="1"/>
          </p:cNvPicPr>
          <p:nvPr/>
        </p:nvPicPr>
        <p:blipFill>
          <a:blip r:embed="rId5"/>
          <a:stretch>
            <a:fillRect/>
          </a:stretch>
        </p:blipFill>
        <p:spPr>
          <a:xfrm>
            <a:off x="8728" y="-17717"/>
            <a:ext cx="3150512" cy="3259472"/>
          </a:xfrm>
          <a:prstGeom prst="rect">
            <a:avLst/>
          </a:prstGeom>
        </p:spPr>
      </p:pic>
      <p:pic>
        <p:nvPicPr>
          <p:cNvPr id="17" name="Picture 16">
            <a:extLst>
              <a:ext uri="{FF2B5EF4-FFF2-40B4-BE49-F238E27FC236}">
                <a16:creationId xmlns:a16="http://schemas.microsoft.com/office/drawing/2014/main" id="{2F1572EE-5E90-FBFD-55CF-1492A3A3B4F2}"/>
              </a:ext>
            </a:extLst>
          </p:cNvPr>
          <p:cNvPicPr>
            <a:picLocks noChangeAspect="1"/>
          </p:cNvPicPr>
          <p:nvPr/>
        </p:nvPicPr>
        <p:blipFill>
          <a:blip r:embed="rId6"/>
          <a:stretch>
            <a:fillRect/>
          </a:stretch>
        </p:blipFill>
        <p:spPr>
          <a:xfrm>
            <a:off x="2681190" y="-46996"/>
            <a:ext cx="4546197" cy="2381199"/>
          </a:xfrm>
          <a:prstGeom prst="rect">
            <a:avLst/>
          </a:prstGeom>
        </p:spPr>
      </p:pic>
      <p:sp>
        <p:nvSpPr>
          <p:cNvPr id="3" name="Slide Number Placeholder 2">
            <a:extLst>
              <a:ext uri="{FF2B5EF4-FFF2-40B4-BE49-F238E27FC236}">
                <a16:creationId xmlns:a16="http://schemas.microsoft.com/office/drawing/2014/main" id="{4239F78E-73C7-5330-0D8B-3CA77767C49D}"/>
              </a:ext>
            </a:extLst>
          </p:cNvPr>
          <p:cNvSpPr>
            <a:spLocks noGrp="1"/>
          </p:cNvSpPr>
          <p:nvPr>
            <p:ph type="sldNum" sz="quarter" idx="12"/>
          </p:nvPr>
        </p:nvSpPr>
        <p:spPr>
          <a:xfrm>
            <a:off x="23970719" y="6297612"/>
            <a:ext cx="360001" cy="138499"/>
          </a:xfrm>
        </p:spPr>
        <p:txBody>
          <a:bodyPr/>
          <a:lstStyle/>
          <a:p>
            <a:fld id="{01FFFE70-FC19-4A94-9D10-0B3C8E890CB2}" type="slidenum">
              <a:rPr lang="en-GB" noProof="0" smtClean="0"/>
              <a:pPr/>
              <a:t>12</a:t>
            </a:fld>
            <a:endParaRPr lang="en-GB" noProof="0"/>
          </a:p>
        </p:txBody>
      </p:sp>
      <p:pic>
        <p:nvPicPr>
          <p:cNvPr id="7" name="Picture 6">
            <a:extLst>
              <a:ext uri="{FF2B5EF4-FFF2-40B4-BE49-F238E27FC236}">
                <a16:creationId xmlns:a16="http://schemas.microsoft.com/office/drawing/2014/main" id="{B6724047-DED2-9644-4848-43271C3FFA7E}"/>
              </a:ext>
            </a:extLst>
          </p:cNvPr>
          <p:cNvPicPr>
            <a:picLocks noChangeAspect="1"/>
          </p:cNvPicPr>
          <p:nvPr/>
        </p:nvPicPr>
        <p:blipFill>
          <a:blip r:embed="rId7"/>
          <a:stretch>
            <a:fillRect/>
          </a:stretch>
        </p:blipFill>
        <p:spPr>
          <a:xfrm>
            <a:off x="8192350" y="-54337"/>
            <a:ext cx="3995294" cy="2040786"/>
          </a:xfrm>
          <a:prstGeom prst="rect">
            <a:avLst/>
          </a:prstGeom>
        </p:spPr>
      </p:pic>
      <p:pic>
        <p:nvPicPr>
          <p:cNvPr id="19" name="Picture 18">
            <a:extLst>
              <a:ext uri="{FF2B5EF4-FFF2-40B4-BE49-F238E27FC236}">
                <a16:creationId xmlns:a16="http://schemas.microsoft.com/office/drawing/2014/main" id="{E208517A-0D1E-91AA-26AB-964919B5C003}"/>
              </a:ext>
            </a:extLst>
          </p:cNvPr>
          <p:cNvPicPr>
            <a:picLocks noChangeAspect="1"/>
          </p:cNvPicPr>
          <p:nvPr/>
        </p:nvPicPr>
        <p:blipFill>
          <a:blip r:embed="rId8"/>
          <a:stretch>
            <a:fillRect/>
          </a:stretch>
        </p:blipFill>
        <p:spPr>
          <a:xfrm>
            <a:off x="8028750" y="1899729"/>
            <a:ext cx="4181008" cy="2326598"/>
          </a:xfrm>
          <a:prstGeom prst="rect">
            <a:avLst/>
          </a:prstGeom>
        </p:spPr>
      </p:pic>
      <p:pic>
        <p:nvPicPr>
          <p:cNvPr id="25" name="Picture 24">
            <a:extLst>
              <a:ext uri="{FF2B5EF4-FFF2-40B4-BE49-F238E27FC236}">
                <a16:creationId xmlns:a16="http://schemas.microsoft.com/office/drawing/2014/main" id="{ECAF0860-9530-63E3-07BA-FF686529080D}"/>
              </a:ext>
            </a:extLst>
          </p:cNvPr>
          <p:cNvPicPr>
            <a:picLocks noChangeAspect="1"/>
          </p:cNvPicPr>
          <p:nvPr/>
        </p:nvPicPr>
        <p:blipFill>
          <a:blip r:embed="rId9"/>
          <a:stretch>
            <a:fillRect/>
          </a:stretch>
        </p:blipFill>
        <p:spPr>
          <a:xfrm>
            <a:off x="-67825" y="3258640"/>
            <a:ext cx="2660919" cy="2838906"/>
          </a:xfrm>
          <a:prstGeom prst="rect">
            <a:avLst/>
          </a:prstGeom>
        </p:spPr>
      </p:pic>
      <p:pic>
        <p:nvPicPr>
          <p:cNvPr id="31" name="Picture 30">
            <a:extLst>
              <a:ext uri="{FF2B5EF4-FFF2-40B4-BE49-F238E27FC236}">
                <a16:creationId xmlns:a16="http://schemas.microsoft.com/office/drawing/2014/main" id="{55DF8DEE-B456-AB9D-A86D-C342E15AE28B}"/>
              </a:ext>
            </a:extLst>
          </p:cNvPr>
          <p:cNvPicPr>
            <a:picLocks noChangeAspect="1"/>
          </p:cNvPicPr>
          <p:nvPr/>
        </p:nvPicPr>
        <p:blipFill>
          <a:blip r:embed="rId10"/>
          <a:stretch>
            <a:fillRect/>
          </a:stretch>
        </p:blipFill>
        <p:spPr>
          <a:xfrm>
            <a:off x="2551738" y="6877"/>
            <a:ext cx="6571463" cy="884188"/>
          </a:xfrm>
          <a:prstGeom prst="rect">
            <a:avLst/>
          </a:prstGeom>
        </p:spPr>
        <p:style>
          <a:lnRef idx="2">
            <a:schemeClr val="dk1"/>
          </a:lnRef>
          <a:fillRef idx="1">
            <a:schemeClr val="lt1"/>
          </a:fillRef>
          <a:effectRef idx="0">
            <a:schemeClr val="dk1"/>
          </a:effectRef>
          <a:fontRef idx="minor">
            <a:schemeClr val="dk1"/>
          </a:fontRef>
        </p:style>
      </p:pic>
      <p:pic>
        <p:nvPicPr>
          <p:cNvPr id="37" name="Picture 36">
            <a:extLst>
              <a:ext uri="{FF2B5EF4-FFF2-40B4-BE49-F238E27FC236}">
                <a16:creationId xmlns:a16="http://schemas.microsoft.com/office/drawing/2014/main" id="{4233FFA7-4785-7CDB-4B62-0836A3839CF4}"/>
              </a:ext>
            </a:extLst>
          </p:cNvPr>
          <p:cNvPicPr>
            <a:picLocks noChangeAspect="1"/>
          </p:cNvPicPr>
          <p:nvPr/>
        </p:nvPicPr>
        <p:blipFill>
          <a:blip r:embed="rId11"/>
          <a:stretch>
            <a:fillRect/>
          </a:stretch>
        </p:blipFill>
        <p:spPr>
          <a:xfrm>
            <a:off x="3999651" y="1530543"/>
            <a:ext cx="5332931" cy="5101902"/>
          </a:xfrm>
          <a:prstGeom prst="rect">
            <a:avLst/>
          </a:prstGeom>
        </p:spPr>
      </p:pic>
      <p:pic>
        <p:nvPicPr>
          <p:cNvPr id="27" name="Picture 26">
            <a:extLst>
              <a:ext uri="{FF2B5EF4-FFF2-40B4-BE49-F238E27FC236}">
                <a16:creationId xmlns:a16="http://schemas.microsoft.com/office/drawing/2014/main" id="{9CACFA08-9365-F2DD-B814-7508FEE5AC96}"/>
              </a:ext>
            </a:extLst>
          </p:cNvPr>
          <p:cNvPicPr>
            <a:picLocks noChangeAspect="1"/>
          </p:cNvPicPr>
          <p:nvPr/>
        </p:nvPicPr>
        <p:blipFill>
          <a:blip r:embed="rId12"/>
          <a:stretch>
            <a:fillRect/>
          </a:stretch>
        </p:blipFill>
        <p:spPr>
          <a:xfrm>
            <a:off x="2419345" y="1658059"/>
            <a:ext cx="2586182" cy="630903"/>
          </a:xfrm>
          <a:prstGeom prst="rect">
            <a:avLst/>
          </a:prstGeom>
        </p:spPr>
        <p:style>
          <a:lnRef idx="2">
            <a:schemeClr val="dk1"/>
          </a:lnRef>
          <a:fillRef idx="1">
            <a:schemeClr val="lt1"/>
          </a:fillRef>
          <a:effectRef idx="0">
            <a:schemeClr val="dk1"/>
          </a:effectRef>
          <a:fontRef idx="minor">
            <a:schemeClr val="dk1"/>
          </a:fontRef>
        </p:style>
      </p:pic>
      <p:pic>
        <p:nvPicPr>
          <p:cNvPr id="6" name="Picture 5">
            <a:extLst>
              <a:ext uri="{FF2B5EF4-FFF2-40B4-BE49-F238E27FC236}">
                <a16:creationId xmlns:a16="http://schemas.microsoft.com/office/drawing/2014/main" id="{4A7C1E16-F505-E450-9966-B8A9A93A3E36}"/>
              </a:ext>
            </a:extLst>
          </p:cNvPr>
          <p:cNvPicPr>
            <a:picLocks noChangeAspect="1"/>
          </p:cNvPicPr>
          <p:nvPr/>
        </p:nvPicPr>
        <p:blipFill>
          <a:blip r:embed="rId13"/>
          <a:stretch>
            <a:fillRect/>
          </a:stretch>
        </p:blipFill>
        <p:spPr>
          <a:xfrm>
            <a:off x="4477422" y="6149732"/>
            <a:ext cx="7725649" cy="703838"/>
          </a:xfrm>
          <a:prstGeom prst="rect">
            <a:avLst/>
          </a:prstGeom>
        </p:spPr>
        <p:style>
          <a:lnRef idx="2">
            <a:schemeClr val="dk1"/>
          </a:lnRef>
          <a:fillRef idx="1">
            <a:schemeClr val="lt1"/>
          </a:fillRef>
          <a:effectRef idx="0">
            <a:schemeClr val="dk1"/>
          </a:effectRef>
          <a:fontRef idx="minor">
            <a:schemeClr val="dk1"/>
          </a:fontRef>
        </p:style>
      </p:pic>
      <p:pic>
        <p:nvPicPr>
          <p:cNvPr id="10" name="Picture 9">
            <a:extLst>
              <a:ext uri="{FF2B5EF4-FFF2-40B4-BE49-F238E27FC236}">
                <a16:creationId xmlns:a16="http://schemas.microsoft.com/office/drawing/2014/main" id="{5B6D130F-CCB1-60FA-EC5C-061A89499C2F}"/>
              </a:ext>
            </a:extLst>
          </p:cNvPr>
          <p:cNvPicPr>
            <a:picLocks noChangeAspect="1"/>
          </p:cNvPicPr>
          <p:nvPr/>
        </p:nvPicPr>
        <p:blipFill>
          <a:blip r:embed="rId14"/>
          <a:stretch>
            <a:fillRect/>
          </a:stretch>
        </p:blipFill>
        <p:spPr>
          <a:xfrm>
            <a:off x="-23362" y="6161268"/>
            <a:ext cx="4435224" cy="685859"/>
          </a:xfrm>
          <a:prstGeom prst="rect">
            <a:avLst/>
          </a:prstGeom>
        </p:spPr>
        <p:style>
          <a:lnRef idx="2">
            <a:schemeClr val="dk1"/>
          </a:lnRef>
          <a:fillRef idx="1">
            <a:schemeClr val="lt1"/>
          </a:fillRef>
          <a:effectRef idx="0">
            <a:schemeClr val="dk1"/>
          </a:effectRef>
          <a:fontRef idx="minor">
            <a:schemeClr val="dk1"/>
          </a:fontRef>
        </p:style>
      </p:pic>
      <p:pic>
        <p:nvPicPr>
          <p:cNvPr id="13" name="Picture 12">
            <a:extLst>
              <a:ext uri="{FF2B5EF4-FFF2-40B4-BE49-F238E27FC236}">
                <a16:creationId xmlns:a16="http://schemas.microsoft.com/office/drawing/2014/main" id="{BFFD2C64-1011-6452-5CB9-DF8C5E1790D5}"/>
              </a:ext>
            </a:extLst>
          </p:cNvPr>
          <p:cNvPicPr>
            <a:picLocks noChangeAspect="1"/>
          </p:cNvPicPr>
          <p:nvPr/>
        </p:nvPicPr>
        <p:blipFill>
          <a:blip r:embed="rId15"/>
          <a:stretch>
            <a:fillRect/>
          </a:stretch>
        </p:blipFill>
        <p:spPr>
          <a:xfrm>
            <a:off x="120037" y="5486525"/>
            <a:ext cx="4918915" cy="646322"/>
          </a:xfrm>
          <a:prstGeom prst="rect">
            <a:avLst/>
          </a:prstGeom>
        </p:spPr>
        <p:style>
          <a:lnRef idx="2">
            <a:schemeClr val="dk1"/>
          </a:lnRef>
          <a:fillRef idx="1">
            <a:schemeClr val="lt1"/>
          </a:fillRef>
          <a:effectRef idx="0">
            <a:schemeClr val="dk1"/>
          </a:effectRef>
          <a:fontRef idx="minor">
            <a:schemeClr val="dk1"/>
          </a:fontRef>
        </p:style>
      </p:pic>
      <p:pic>
        <p:nvPicPr>
          <p:cNvPr id="33" name="Picture 32">
            <a:extLst>
              <a:ext uri="{FF2B5EF4-FFF2-40B4-BE49-F238E27FC236}">
                <a16:creationId xmlns:a16="http://schemas.microsoft.com/office/drawing/2014/main" id="{357D0E4A-745B-F44A-31AA-37562CC7642F}"/>
              </a:ext>
            </a:extLst>
          </p:cNvPr>
          <p:cNvPicPr>
            <a:picLocks noChangeAspect="1"/>
          </p:cNvPicPr>
          <p:nvPr/>
        </p:nvPicPr>
        <p:blipFill>
          <a:blip r:embed="rId16"/>
          <a:stretch>
            <a:fillRect/>
          </a:stretch>
        </p:blipFill>
        <p:spPr>
          <a:xfrm>
            <a:off x="8687855" y="5029860"/>
            <a:ext cx="3515216" cy="1066949"/>
          </a:xfrm>
          <a:prstGeom prst="rect">
            <a:avLst/>
          </a:prstGeom>
        </p:spPr>
        <p:style>
          <a:lnRef idx="2">
            <a:schemeClr val="dk1"/>
          </a:lnRef>
          <a:fillRef idx="1">
            <a:schemeClr val="lt1"/>
          </a:fillRef>
          <a:effectRef idx="0">
            <a:schemeClr val="dk1"/>
          </a:effectRef>
          <a:fontRef idx="minor">
            <a:schemeClr val="dk1"/>
          </a:fontRef>
        </p:style>
      </p:pic>
      <p:pic>
        <p:nvPicPr>
          <p:cNvPr id="20" name="Picture 19">
            <a:extLst>
              <a:ext uri="{FF2B5EF4-FFF2-40B4-BE49-F238E27FC236}">
                <a16:creationId xmlns:a16="http://schemas.microsoft.com/office/drawing/2014/main" id="{708BECB6-D4AF-2FAE-E5D7-94BEB2D34958}"/>
              </a:ext>
            </a:extLst>
          </p:cNvPr>
          <p:cNvPicPr>
            <a:picLocks noChangeAspect="1"/>
          </p:cNvPicPr>
          <p:nvPr/>
        </p:nvPicPr>
        <p:blipFill>
          <a:blip r:embed="rId17"/>
          <a:stretch>
            <a:fillRect/>
          </a:stretch>
        </p:blipFill>
        <p:spPr>
          <a:xfrm>
            <a:off x="8728" y="2366064"/>
            <a:ext cx="4663844" cy="777307"/>
          </a:xfrm>
          <a:prstGeom prst="rect">
            <a:avLst/>
          </a:prstGeom>
          <a:ln>
            <a:solidFill>
              <a:schemeClr val="tx1"/>
            </a:solidFill>
          </a:ln>
        </p:spPr>
      </p:pic>
      <p:pic>
        <p:nvPicPr>
          <p:cNvPr id="9" name="Picture 8">
            <a:extLst>
              <a:ext uri="{FF2B5EF4-FFF2-40B4-BE49-F238E27FC236}">
                <a16:creationId xmlns:a16="http://schemas.microsoft.com/office/drawing/2014/main" id="{793481D2-D973-3DEE-BCDC-A2BA33E37E0F}"/>
              </a:ext>
            </a:extLst>
          </p:cNvPr>
          <p:cNvPicPr>
            <a:picLocks noChangeAspect="1"/>
          </p:cNvPicPr>
          <p:nvPr/>
        </p:nvPicPr>
        <p:blipFill>
          <a:blip r:embed="rId18"/>
          <a:stretch>
            <a:fillRect/>
          </a:stretch>
        </p:blipFill>
        <p:spPr>
          <a:xfrm>
            <a:off x="4569813" y="4868745"/>
            <a:ext cx="4041312" cy="822336"/>
          </a:xfrm>
          <a:prstGeom prst="rect">
            <a:avLst/>
          </a:prstGeom>
        </p:spPr>
        <p:style>
          <a:lnRef idx="2">
            <a:schemeClr val="dk1"/>
          </a:lnRef>
          <a:fillRef idx="1">
            <a:schemeClr val="lt1"/>
          </a:fillRef>
          <a:effectRef idx="0">
            <a:schemeClr val="dk1"/>
          </a:effectRef>
          <a:fontRef idx="minor">
            <a:schemeClr val="dk1"/>
          </a:fontRef>
        </p:style>
      </p:pic>
      <p:pic>
        <p:nvPicPr>
          <p:cNvPr id="35" name="Picture 34">
            <a:extLst>
              <a:ext uri="{FF2B5EF4-FFF2-40B4-BE49-F238E27FC236}">
                <a16:creationId xmlns:a16="http://schemas.microsoft.com/office/drawing/2014/main" id="{467A260E-697C-E2F4-8009-53BCB3AE81D2}"/>
              </a:ext>
            </a:extLst>
          </p:cNvPr>
          <p:cNvPicPr>
            <a:picLocks noChangeAspect="1"/>
          </p:cNvPicPr>
          <p:nvPr/>
        </p:nvPicPr>
        <p:blipFill>
          <a:blip r:embed="rId19"/>
          <a:stretch>
            <a:fillRect/>
          </a:stretch>
        </p:blipFill>
        <p:spPr>
          <a:xfrm>
            <a:off x="1304843" y="3150148"/>
            <a:ext cx="4347053" cy="324187"/>
          </a:xfrm>
          <a:prstGeom prst="rect">
            <a:avLst/>
          </a:prstGeom>
        </p:spPr>
        <p:style>
          <a:lnRef idx="2">
            <a:schemeClr val="dk1"/>
          </a:lnRef>
          <a:fillRef idx="1">
            <a:schemeClr val="lt1"/>
          </a:fillRef>
          <a:effectRef idx="0">
            <a:schemeClr val="dk1"/>
          </a:effectRef>
          <a:fontRef idx="minor">
            <a:schemeClr val="dk1"/>
          </a:fontRef>
        </p:style>
      </p:pic>
      <p:pic>
        <p:nvPicPr>
          <p:cNvPr id="15" name="Picture 14">
            <a:extLst>
              <a:ext uri="{FF2B5EF4-FFF2-40B4-BE49-F238E27FC236}">
                <a16:creationId xmlns:a16="http://schemas.microsoft.com/office/drawing/2014/main" id="{C29C2F97-7591-FD66-E4DC-8442E2AD4034}"/>
              </a:ext>
            </a:extLst>
          </p:cNvPr>
          <p:cNvPicPr>
            <a:picLocks noChangeAspect="1"/>
          </p:cNvPicPr>
          <p:nvPr/>
        </p:nvPicPr>
        <p:blipFill>
          <a:blip r:embed="rId20"/>
          <a:stretch>
            <a:fillRect/>
          </a:stretch>
        </p:blipFill>
        <p:spPr>
          <a:xfrm>
            <a:off x="5287244" y="954823"/>
            <a:ext cx="6404645" cy="912912"/>
          </a:xfrm>
          <a:prstGeom prst="rect">
            <a:avLst/>
          </a:prstGeom>
        </p:spPr>
        <p:style>
          <a:lnRef idx="2">
            <a:schemeClr val="dk1"/>
          </a:lnRef>
          <a:fillRef idx="1">
            <a:schemeClr val="lt1"/>
          </a:fillRef>
          <a:effectRef idx="0">
            <a:schemeClr val="dk1"/>
          </a:effectRef>
          <a:fontRef idx="minor">
            <a:schemeClr val="dk1"/>
          </a:fontRef>
        </p:style>
      </p:pic>
      <p:pic>
        <p:nvPicPr>
          <p:cNvPr id="12" name="Picture 11">
            <a:extLst>
              <a:ext uri="{FF2B5EF4-FFF2-40B4-BE49-F238E27FC236}">
                <a16:creationId xmlns:a16="http://schemas.microsoft.com/office/drawing/2014/main" id="{1D787AC5-A564-ED35-C8FD-35B960D9391D}"/>
              </a:ext>
            </a:extLst>
          </p:cNvPr>
          <p:cNvPicPr>
            <a:picLocks noChangeAspect="1"/>
          </p:cNvPicPr>
          <p:nvPr/>
        </p:nvPicPr>
        <p:blipFill>
          <a:blip r:embed="rId21"/>
          <a:stretch>
            <a:fillRect/>
          </a:stretch>
        </p:blipFill>
        <p:spPr>
          <a:xfrm rot="20742382">
            <a:off x="4242439" y="3601302"/>
            <a:ext cx="7297168" cy="524560"/>
          </a:xfrm>
          <a:prstGeom prst="rect">
            <a:avLst/>
          </a:prstGeom>
        </p:spPr>
      </p:pic>
      <p:pic>
        <p:nvPicPr>
          <p:cNvPr id="21" name="Picture 20">
            <a:extLst>
              <a:ext uri="{FF2B5EF4-FFF2-40B4-BE49-F238E27FC236}">
                <a16:creationId xmlns:a16="http://schemas.microsoft.com/office/drawing/2014/main" id="{CA63F053-E804-1583-396E-204A159532F2}"/>
              </a:ext>
            </a:extLst>
          </p:cNvPr>
          <p:cNvPicPr>
            <a:picLocks noChangeAspect="1"/>
          </p:cNvPicPr>
          <p:nvPr/>
        </p:nvPicPr>
        <p:blipFill>
          <a:blip r:embed="rId22"/>
          <a:stretch>
            <a:fillRect/>
          </a:stretch>
        </p:blipFill>
        <p:spPr>
          <a:xfrm>
            <a:off x="8343845" y="4060553"/>
            <a:ext cx="3827591" cy="915378"/>
          </a:xfrm>
          <a:prstGeom prst="rect">
            <a:avLst/>
          </a:prstGeom>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40151362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27B92E9F-6DD0-ABA3-8161-747FA4F3C169}"/>
              </a:ext>
            </a:extLst>
          </p:cNvPr>
          <p:cNvSpPr/>
          <p:nvPr>
            <p:custDataLst>
              <p:tags r:id="rId2"/>
            </p:custDataLst>
          </p:nvPr>
        </p:nvSpPr>
        <p:spPr>
          <a:xfrm>
            <a:off x="6286500" y="430530"/>
            <a:ext cx="5524500" cy="891540"/>
          </a:xfrm>
          <a:prstGeom prst="roundRect">
            <a:avLst/>
          </a:prstGeom>
          <a:solidFill>
            <a:srgbClr val="F4F4F4"/>
          </a:solidFill>
          <a:ln w="25400" cap="flat" cmpd="sng" algn="ctr">
            <a:noFill/>
            <a:prstDash val="solid"/>
          </a:ln>
          <a:effectLst/>
          <a:extLst>
            <a:ext uri="{91240B29-F687-4F45-9708-019B960494DF}">
              <a14:hiddenLine xmlns:a14="http://schemas.microsoft.com/office/drawing/2010/main" w="25400" cap="flat" cmpd="sng" algn="ctr">
                <a:solidFill>
                  <a:schemeClr val="accent1">
                    <a:shade val="15000"/>
                  </a:schemeClr>
                </a:solidFill>
                <a:prstDash val="solid"/>
              </a14:hiddenLine>
            </a:ext>
          </a:extLst>
        </p:spPr>
        <p:style>
          <a:lnRef idx="2">
            <a:schemeClr val="accent1">
              <a:shade val="15000"/>
            </a:schemeClr>
          </a:lnRef>
          <a:fillRef idx="1">
            <a:schemeClr val="accent1"/>
          </a:fillRef>
          <a:effectRef idx="0">
            <a:schemeClr val="accent1"/>
          </a:effectRef>
          <a:fontRef idx="minor">
            <a:schemeClr val="lt1"/>
          </a:fontRef>
        </p:style>
        <p:txBody>
          <a:bodyPr lIns="317500" rIns="1143000" rtlCol="0" anchor="ctr">
            <a:normAutofit/>
          </a:bodyPr>
          <a:lstStyle/>
          <a:p>
            <a:r>
              <a:rPr lang="en-GB" sz="2000">
                <a:solidFill>
                  <a:srgbClr val="5B5B5B"/>
                </a:solidFill>
              </a:rPr>
              <a:t>Please download and install the Slido app on all computers you use</a:t>
            </a:r>
          </a:p>
        </p:txBody>
      </p:sp>
      <p:pic>
        <p:nvPicPr>
          <p:cNvPr id="4" name="Graphic 3">
            <a:extLst>
              <a:ext uri="{FF2B5EF4-FFF2-40B4-BE49-F238E27FC236}">
                <a16:creationId xmlns:a16="http://schemas.microsoft.com/office/drawing/2014/main" id="{476DEB5C-0A8E-9F92-3E96-7FD1FE6949F7}"/>
              </a:ext>
            </a:extLst>
          </p:cNvPr>
          <p:cNvPicPr>
            <a:picLocks/>
          </p:cNvPicPr>
          <p:nvPr>
            <p:custDataLst>
              <p:tags r:id="rId3"/>
            </p:custDataLst>
          </p:nvPr>
        </p:nvPicPr>
        <p:blipFill>
          <a:blip r:embed="rId9">
            <a:extLst>
              <a:ext uri="{96DAC541-7B7A-43D3-8B79-37D633B846F1}">
                <asvg:svgBlip xmlns:asvg="http://schemas.microsoft.com/office/drawing/2016/SVG/main" r:embed="rId10"/>
              </a:ext>
            </a:extLst>
          </a:blip>
          <a:stretch>
            <a:fillRect/>
          </a:stretch>
        </p:blipFill>
        <p:spPr>
          <a:xfrm>
            <a:off x="10826048" y="577634"/>
            <a:ext cx="597332" cy="597332"/>
          </a:xfrm>
          <a:prstGeom prst="rect">
            <a:avLst/>
          </a:prstGeom>
        </p:spPr>
      </p:pic>
      <p:pic>
        <p:nvPicPr>
          <p:cNvPr id="6" name="Graphic 5">
            <a:extLst>
              <a:ext uri="{FF2B5EF4-FFF2-40B4-BE49-F238E27FC236}">
                <a16:creationId xmlns:a16="http://schemas.microsoft.com/office/drawing/2014/main" id="{DE71A887-2470-51EA-70A6-D8E5779BC11D}"/>
              </a:ext>
            </a:extLst>
          </p:cNvPr>
          <p:cNvPicPr>
            <a:picLocks/>
          </p:cNvPicPr>
          <p:nvPr>
            <p:custDataLst>
              <p:tags r:id="rId4"/>
            </p:custDataLst>
          </p:nvPr>
        </p:nvPicPr>
        <p:blipFill>
          <a:blip r:embed="rId11">
            <a:extLst>
              <a:ext uri="{96DAC541-7B7A-43D3-8B79-37D633B846F1}">
                <asvg:svgBlip xmlns:asvg="http://schemas.microsoft.com/office/drawing/2016/SVG/main" r:embed="rId12"/>
              </a:ext>
            </a:extLst>
          </a:blip>
          <a:stretch>
            <a:fillRect/>
          </a:stretch>
        </p:blipFill>
        <p:spPr>
          <a:xfrm>
            <a:off x="3901440" y="617220"/>
            <a:ext cx="1036320" cy="518160"/>
          </a:xfrm>
          <a:prstGeom prst="rect">
            <a:avLst/>
          </a:prstGeom>
        </p:spPr>
      </p:pic>
      <p:pic>
        <p:nvPicPr>
          <p:cNvPr id="8" name="Graphic 7">
            <a:extLst>
              <a:ext uri="{FF2B5EF4-FFF2-40B4-BE49-F238E27FC236}">
                <a16:creationId xmlns:a16="http://schemas.microsoft.com/office/drawing/2014/main" id="{98D9D994-477D-4D21-9C0A-70AC3A3A25B9}"/>
              </a:ext>
            </a:extLst>
          </p:cNvPr>
          <p:cNvPicPr>
            <a:picLocks/>
          </p:cNvPicPr>
          <p:nvPr>
            <p:custDataLst>
              <p:tags r:id="rId5"/>
            </p:custDataLst>
          </p:nvPr>
        </p:nvPicPr>
        <p:blipFill>
          <a:blip r:embed="rId13">
            <a:extLst>
              <a:ext uri="{96DAC541-7B7A-43D3-8B79-37D633B846F1}">
                <asvg:svgBlip xmlns:asvg="http://schemas.microsoft.com/office/drawing/2016/SVG/main" r:embed="rId14"/>
              </a:ext>
            </a:extLst>
          </a:blip>
          <a:stretch>
            <a:fillRect/>
          </a:stretch>
        </p:blipFill>
        <p:spPr>
          <a:xfrm>
            <a:off x="1158240" y="2270760"/>
            <a:ext cx="2316480" cy="2316480"/>
          </a:xfrm>
          <a:prstGeom prst="rect">
            <a:avLst/>
          </a:prstGeom>
        </p:spPr>
      </p:pic>
      <p:sp>
        <p:nvSpPr>
          <p:cNvPr id="9" name="Rectangle 8">
            <a:extLst>
              <a:ext uri="{FF2B5EF4-FFF2-40B4-BE49-F238E27FC236}">
                <a16:creationId xmlns:a16="http://schemas.microsoft.com/office/drawing/2014/main" id="{599038F9-AF59-3BE0-CA94-4F7A7B7E0E50}"/>
              </a:ext>
            </a:extLst>
          </p:cNvPr>
          <p:cNvSpPr/>
          <p:nvPr>
            <p:custDataLst>
              <p:tags r:id="rId6"/>
            </p:custDataLst>
          </p:nvPr>
        </p:nvSpPr>
        <p:spPr>
          <a:xfrm>
            <a:off x="3901440" y="2571750"/>
            <a:ext cx="7315199" cy="1714500"/>
          </a:xfrm>
          <a:prstGeom prst="rect">
            <a:avLst/>
          </a:prstGeom>
          <a:noFill/>
          <a:ln w="25400" cap="flat" cmpd="sng" algn="ctr">
            <a:solidFill>
              <a:srgbClr val="FFFFFF"/>
            </a:solidFill>
            <a:prstDash val="solid"/>
          </a:ln>
          <a:effectLst/>
          <a:extLst>
            <a:ext uri="{909E8E84-426E-40DD-AFC4-6F175D3DCCD1}">
              <a14:hiddenFill xmlns:a14="http://schemas.microsoft.com/office/drawing/2010/main">
                <a:solidFill>
                  <a:schemeClr val="accent1"/>
                </a:solidFill>
              </a14:hiddenFill>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2400" b="1">
                <a:solidFill>
                  <a:srgbClr val="5B5B5B"/>
                </a:solidFill>
              </a:rPr>
              <a:t>How confident are you to speak up in a work-related setting when you see / experience something that isn’t right?</a:t>
            </a:r>
          </a:p>
        </p:txBody>
      </p:sp>
      <p:sp>
        <p:nvSpPr>
          <p:cNvPr id="10" name="Rectangle 9">
            <a:extLst>
              <a:ext uri="{FF2B5EF4-FFF2-40B4-BE49-F238E27FC236}">
                <a16:creationId xmlns:a16="http://schemas.microsoft.com/office/drawing/2014/main" id="{BB24E5B7-42F9-0B48-28D5-3C69F7D1E202}"/>
              </a:ext>
            </a:extLst>
          </p:cNvPr>
          <p:cNvSpPr/>
          <p:nvPr>
            <p:custDataLst>
              <p:tags r:id="rId7"/>
            </p:custDataLst>
          </p:nvPr>
        </p:nvSpPr>
        <p:spPr>
          <a:xfrm>
            <a:off x="3901440" y="6032500"/>
            <a:ext cx="7315199" cy="518160"/>
          </a:xfrm>
          <a:prstGeom prst="rect">
            <a:avLst/>
          </a:prstGeom>
          <a:noFill/>
          <a:ln w="25400" cap="flat" cmpd="sng" algn="ctr">
            <a:noFill/>
            <a:prstDash val="soli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cap="flat" cmpd="sng" algn="ctr">
                <a:solidFill>
                  <a:schemeClr val="accent1">
                    <a:shade val="15000"/>
                  </a:schemeClr>
                </a:solidFill>
                <a:prstDash val="solid"/>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normAutofit/>
          </a:bodyPr>
          <a:lstStyle/>
          <a:p>
            <a:r>
              <a:rPr lang="en-GB" sz="2200" b="1">
                <a:solidFill>
                  <a:srgbClr val="5B5B5B"/>
                </a:solidFill>
              </a:rPr>
              <a:t>ⓘ</a:t>
            </a:r>
            <a:r>
              <a:rPr lang="en-GB" sz="2000">
                <a:solidFill>
                  <a:srgbClr val="5B5B5B"/>
                </a:solidFill>
              </a:rPr>
              <a:t> Start presenting to display the poll results on this slide.</a:t>
            </a:r>
          </a:p>
        </p:txBody>
      </p:sp>
      <p:pic>
        <p:nvPicPr>
          <p:cNvPr id="11" name="Picture 10" descr="A green rectangular sign with a black background&#10;&#10;Description automatically generated">
            <a:extLst>
              <a:ext uri="{FF2B5EF4-FFF2-40B4-BE49-F238E27FC236}">
                <a16:creationId xmlns:a16="http://schemas.microsoft.com/office/drawing/2014/main" id="{76C2B491-F1DD-D618-849B-235CD3674545}"/>
              </a:ext>
            </a:extLst>
          </p:cNvPr>
          <p:cNvPicPr>
            <a:picLocks noChangeAspect="1"/>
          </p:cNvPicPr>
          <p:nvPr/>
        </p:nvPicPr>
        <p:blipFill>
          <a:blip r:embed="rId15"/>
          <a:stretch>
            <a:fillRect/>
          </a:stretch>
        </p:blipFill>
        <p:spPr>
          <a:xfrm>
            <a:off x="243944" y="-28001"/>
            <a:ext cx="2515188" cy="1808602"/>
          </a:xfrm>
          <a:prstGeom prst="rect">
            <a:avLst/>
          </a:prstGeom>
        </p:spPr>
      </p:pic>
      <p:pic>
        <p:nvPicPr>
          <p:cNvPr id="3" name="Picture 2">
            <a:extLst>
              <a:ext uri="{FF2B5EF4-FFF2-40B4-BE49-F238E27FC236}">
                <a16:creationId xmlns:a16="http://schemas.microsoft.com/office/drawing/2014/main" id="{C06F7591-288D-4D9B-23F3-A9E2C637E8B1}"/>
              </a:ext>
            </a:extLst>
          </p:cNvPr>
          <p:cNvPicPr>
            <a:picLocks noChangeAspect="1"/>
          </p:cNvPicPr>
          <p:nvPr/>
        </p:nvPicPr>
        <p:blipFill>
          <a:blip r:embed="rId16"/>
          <a:stretch>
            <a:fillRect/>
          </a:stretch>
        </p:blipFill>
        <p:spPr>
          <a:xfrm>
            <a:off x="21253" y="4214388"/>
            <a:ext cx="1136987" cy="2643612"/>
          </a:xfrm>
          <a:prstGeom prst="rect">
            <a:avLst/>
          </a:prstGeom>
        </p:spPr>
      </p:pic>
    </p:spTree>
    <p:custDataLst>
      <p:tags r:id="rId1"/>
    </p:custDataLst>
    <p:extLst>
      <p:ext uri="{BB962C8B-B14F-4D97-AF65-F5344CB8AC3E}">
        <p14:creationId xmlns:p14="http://schemas.microsoft.com/office/powerpoint/2010/main" val="3268389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57D7AA"/>
        </a:solidFill>
        <a:effectLst/>
      </p:bgPr>
    </p:bg>
    <p:spTree>
      <p:nvGrpSpPr>
        <p:cNvPr id="1" name=""/>
        <p:cNvGrpSpPr/>
        <p:nvPr/>
      </p:nvGrpSpPr>
      <p:grpSpPr>
        <a:xfrm>
          <a:off x="0" y="0"/>
          <a:ext cx="0" cy="0"/>
          <a:chOff x="0" y="0"/>
          <a:chExt cx="0" cy="0"/>
        </a:xfrm>
      </p:grpSpPr>
      <p:pic>
        <p:nvPicPr>
          <p:cNvPr id="2" name="Picture 1" descr="A white and green sky&#10;&#10;Description automatically generated">
            <a:extLst>
              <a:ext uri="{FF2B5EF4-FFF2-40B4-BE49-F238E27FC236}">
                <a16:creationId xmlns:a16="http://schemas.microsoft.com/office/drawing/2014/main" id="{D7720CBD-8A1F-D968-1FAD-0F91AC341EAD}"/>
              </a:ext>
            </a:extLst>
          </p:cNvPr>
          <p:cNvPicPr>
            <a:picLocks noChangeAspect="1"/>
          </p:cNvPicPr>
          <p:nvPr/>
        </p:nvPicPr>
        <p:blipFill>
          <a:blip r:embed="rId3"/>
          <a:srcRect b="19"/>
          <a:stretch/>
        </p:blipFill>
        <p:spPr>
          <a:xfrm>
            <a:off x="20" y="0"/>
            <a:ext cx="12191980" cy="6858000"/>
          </a:xfrm>
          <a:prstGeom prst="rect">
            <a:avLst/>
          </a:prstGeom>
        </p:spPr>
      </p:pic>
      <p:sp>
        <p:nvSpPr>
          <p:cNvPr id="3" name="TextBox 2">
            <a:extLst>
              <a:ext uri="{FF2B5EF4-FFF2-40B4-BE49-F238E27FC236}">
                <a16:creationId xmlns:a16="http://schemas.microsoft.com/office/drawing/2014/main" id="{B1750711-13C0-EADF-FD97-E87B3A74B494}"/>
              </a:ext>
            </a:extLst>
          </p:cNvPr>
          <p:cNvSpPr txBox="1"/>
          <p:nvPr/>
        </p:nvSpPr>
        <p:spPr>
          <a:xfrm>
            <a:off x="2910010" y="738058"/>
            <a:ext cx="6371973"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4000" b="1" dirty="0">
                <a:solidFill>
                  <a:schemeClr val="bg1">
                    <a:lumMod val="50000"/>
                  </a:schemeClr>
                </a:solidFill>
                <a:latin typeface="Montserrat" panose="00000500000000000000" pitchFamily="2" charset="0"/>
              </a:rPr>
              <a:t>Practical Input</a:t>
            </a:r>
            <a:endParaRPr kumimoji="0" lang="en-GB" sz="4000" b="1" i="0" u="none" strike="noStrike" kern="1200" cap="none" spc="0" normalizeH="0" baseline="0" noProof="0" dirty="0">
              <a:ln>
                <a:noFill/>
              </a:ln>
              <a:solidFill>
                <a:schemeClr val="bg1">
                  <a:lumMod val="50000"/>
                </a:schemeClr>
              </a:solidFill>
              <a:effectLst/>
              <a:uLnTx/>
              <a:uFillTx/>
              <a:latin typeface="Montserrat" panose="00000500000000000000" pitchFamily="2" charset="0"/>
              <a:ea typeface="+mn-ea"/>
              <a:cs typeface="+mn-cs"/>
            </a:endParaRPr>
          </a:p>
        </p:txBody>
      </p:sp>
      <p:sp>
        <p:nvSpPr>
          <p:cNvPr id="13" name="TextBox 12">
            <a:extLst>
              <a:ext uri="{FF2B5EF4-FFF2-40B4-BE49-F238E27FC236}">
                <a16:creationId xmlns:a16="http://schemas.microsoft.com/office/drawing/2014/main" id="{5295D36B-BDCD-9457-6752-BDC7815D804B}"/>
              </a:ext>
            </a:extLst>
          </p:cNvPr>
          <p:cNvSpPr txBox="1"/>
          <p:nvPr/>
        </p:nvSpPr>
        <p:spPr>
          <a:xfrm>
            <a:off x="403636" y="2590231"/>
            <a:ext cx="11384723" cy="2492990"/>
          </a:xfrm>
          <a:prstGeom prst="rect">
            <a:avLst/>
          </a:prstGeom>
          <a:noFill/>
        </p:spPr>
        <p:txBody>
          <a:bodyPr wrap="square" lIns="91440" tIns="45720" rIns="91440" bIns="45720" anchor="t">
            <a:spAutoFit/>
          </a:bodyPr>
          <a:lstStyle/>
          <a:p>
            <a:pPr algn="ctr" defTabSz="914400" fontAlgn="base">
              <a:defRPr/>
            </a:pPr>
            <a:r>
              <a:rPr kumimoji="0" lang="en-US" sz="2800" b="1" i="0" u="none" strike="noStrike" cap="none" spc="0" normalizeH="0" baseline="0" noProof="0" dirty="0">
                <a:ln>
                  <a:noFill/>
                </a:ln>
                <a:solidFill>
                  <a:schemeClr val="bg1">
                    <a:lumMod val="50000"/>
                  </a:schemeClr>
                </a:solidFill>
                <a:effectLst/>
                <a:uLnTx/>
                <a:uFillTx/>
                <a:latin typeface="Open Sans" panose="020B0606030504020204" pitchFamily="34" charset="0"/>
                <a:ea typeface="Open Sans" panose="020B0606030504020204" pitchFamily="34" charset="0"/>
                <a:cs typeface="Open Sans" panose="020B0606030504020204" pitchFamily="34" charset="0"/>
              </a:rPr>
              <a:t>Colin Jellicoe – </a:t>
            </a:r>
            <a:r>
              <a:rPr lang="en-US" sz="2800" b="1"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Chief People Officer, MGroup Services</a:t>
            </a:r>
            <a:endParaRPr kumimoji="0" lang="en-US" sz="2800" b="1" i="0" u="none" strike="noStrike" cap="none" spc="0" normalizeH="0" baseline="0" noProof="0" dirty="0">
              <a:ln>
                <a:noFill/>
              </a:ln>
              <a:solidFill>
                <a:schemeClr val="bg1">
                  <a:lumMod val="50000"/>
                </a:schemeClr>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algn="ctr" defTabSz="914400" fontAlgn="base">
              <a:defRPr/>
            </a:pPr>
            <a:endParaRPr lang="en-US" sz="2800" b="1"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algn="ctr" defTabSz="914400" fontAlgn="base">
              <a:defRPr/>
            </a:pPr>
            <a:r>
              <a:rPr kumimoji="0" lang="en-US" sz="2800" b="1" i="0" u="none" strike="noStrike" cap="none" spc="0" normalizeH="0" baseline="0" noProof="0" dirty="0">
                <a:ln>
                  <a:noFill/>
                </a:ln>
                <a:solidFill>
                  <a:schemeClr val="bg1">
                    <a:lumMod val="50000"/>
                  </a:schemeClr>
                </a:solidFill>
                <a:effectLst/>
                <a:uLnTx/>
                <a:uFillTx/>
                <a:latin typeface="Open Sans" panose="020B0606030504020204" pitchFamily="34" charset="0"/>
                <a:ea typeface="Open Sans" panose="020B0606030504020204" pitchFamily="34" charset="0"/>
                <a:cs typeface="Open Sans" panose="020B0606030504020204" pitchFamily="34" charset="0"/>
              </a:rPr>
              <a:t>The legal implications &amp; how to put them into practice</a:t>
            </a:r>
          </a:p>
          <a:p>
            <a:pPr marL="0" marR="0" lvl="0" indent="0" algn="ctr" defTabSz="914400" rtl="0" eaLnBrk="1" fontAlgn="base" latinLnBrk="0" hangingPunct="1">
              <a:lnSpc>
                <a:spcPct val="100000"/>
              </a:lnSpc>
              <a:spcBef>
                <a:spcPts val="0"/>
              </a:spcBef>
              <a:spcAft>
                <a:spcPts val="0"/>
              </a:spcAft>
              <a:buClrTx/>
              <a:buSzTx/>
              <a:buFontTx/>
              <a:buNone/>
              <a:tabLst/>
              <a:defRPr/>
            </a:pPr>
            <a:r>
              <a:rPr lang="de-AT" sz="2200" dirty="0">
                <a:solidFill>
                  <a:prstClr val="white"/>
                </a:solidFill>
                <a:latin typeface="Monserrat"/>
              </a:rPr>
              <a:t> </a:t>
            </a:r>
            <a:endParaRPr lang="en-US" sz="2200" dirty="0">
              <a:solidFill>
                <a:prstClr val="white"/>
              </a:solidFill>
              <a:latin typeface="Monserrat"/>
            </a:endParaRPr>
          </a:p>
          <a:p>
            <a:pPr marL="0" marR="0" lvl="0" indent="0" algn="ctr" defTabSz="914400" rtl="0" eaLnBrk="1" fontAlgn="base" latinLnBrk="0" hangingPunct="1">
              <a:lnSpc>
                <a:spcPct val="100000"/>
              </a:lnSpc>
              <a:spcBef>
                <a:spcPts val="0"/>
              </a:spcBef>
              <a:spcAft>
                <a:spcPts val="0"/>
              </a:spcAft>
              <a:buClrTx/>
              <a:buSzTx/>
              <a:buFontTx/>
              <a:buNone/>
              <a:tabLst/>
              <a:defRPr/>
            </a:pPr>
            <a:endParaRPr lang="en-US" sz="2200" dirty="0">
              <a:solidFill>
                <a:prstClr val="white"/>
              </a:solidFill>
              <a:latin typeface="Monserrat"/>
            </a:endParaRPr>
          </a:p>
          <a:p>
            <a:pPr marL="0" marR="0" lvl="0" indent="0" algn="ctr" defTabSz="914400" rtl="0" eaLnBrk="1" fontAlgn="base" latinLnBrk="0" hangingPunct="1">
              <a:lnSpc>
                <a:spcPct val="100000"/>
              </a:lnSpc>
              <a:spcBef>
                <a:spcPts val="0"/>
              </a:spcBef>
              <a:spcAft>
                <a:spcPts val="0"/>
              </a:spcAft>
              <a:buClrTx/>
              <a:buSzTx/>
              <a:buFontTx/>
              <a:buNone/>
              <a:tabLst/>
              <a:defRPr/>
            </a:pPr>
            <a:endParaRPr kumimoji="0" lang="en-US" sz="2800" i="0" u="none" strike="noStrike" kern="1200" cap="none" spc="0" normalizeH="0" baseline="0" noProof="0" dirty="0">
              <a:ln>
                <a:noFill/>
              </a:ln>
              <a:solidFill>
                <a:prstClr val="white"/>
              </a:solidFill>
              <a:effectLst/>
              <a:uLnTx/>
              <a:uFillTx/>
              <a:latin typeface="Monserrat"/>
              <a:ea typeface="+mn-ea"/>
              <a:cs typeface="+mn-cs"/>
            </a:endParaRPr>
          </a:p>
        </p:txBody>
      </p:sp>
      <p:pic>
        <p:nvPicPr>
          <p:cNvPr id="4" name="Picture 3" descr="A green rectangular sign with a black background&#10;&#10;Description automatically generated">
            <a:extLst>
              <a:ext uri="{FF2B5EF4-FFF2-40B4-BE49-F238E27FC236}">
                <a16:creationId xmlns:a16="http://schemas.microsoft.com/office/drawing/2014/main" id="{CF48106A-1D73-D0A3-815C-899EA10F71E2}"/>
              </a:ext>
            </a:extLst>
          </p:cNvPr>
          <p:cNvPicPr>
            <a:picLocks noChangeAspect="1"/>
          </p:cNvPicPr>
          <p:nvPr/>
        </p:nvPicPr>
        <p:blipFill>
          <a:blip r:embed="rId4"/>
          <a:stretch>
            <a:fillRect/>
          </a:stretch>
        </p:blipFill>
        <p:spPr>
          <a:xfrm>
            <a:off x="9676812" y="5049398"/>
            <a:ext cx="2515188" cy="1808602"/>
          </a:xfrm>
          <a:prstGeom prst="rect">
            <a:avLst/>
          </a:prstGeom>
        </p:spPr>
      </p:pic>
      <p:sp>
        <p:nvSpPr>
          <p:cNvPr id="8" name="TextBox 7">
            <a:extLst>
              <a:ext uri="{FF2B5EF4-FFF2-40B4-BE49-F238E27FC236}">
                <a16:creationId xmlns:a16="http://schemas.microsoft.com/office/drawing/2014/main" id="{ACA56924-82CF-CED4-FA96-C999AD79793F}"/>
              </a:ext>
            </a:extLst>
          </p:cNvPr>
          <p:cNvSpPr txBox="1"/>
          <p:nvPr/>
        </p:nvSpPr>
        <p:spPr>
          <a:xfrm>
            <a:off x="4258554" y="6453332"/>
            <a:ext cx="3674890" cy="33855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1" u="none" strike="noStrike" kern="1200" cap="none" spc="0" normalizeH="0" baseline="0" noProof="0" dirty="0">
                <a:ln>
                  <a:noFill/>
                </a:ln>
                <a:solidFill>
                  <a:schemeClr val="bg1">
                    <a:lumMod val="50000"/>
                  </a:schemeClr>
                </a:solidFill>
                <a:effectLst/>
                <a:uLnTx/>
                <a:uFillTx/>
                <a:latin typeface="Monserrat"/>
              </a:rPr>
              <a:t>https://thewun.co.uk/</a:t>
            </a:r>
          </a:p>
        </p:txBody>
      </p:sp>
      <p:pic>
        <p:nvPicPr>
          <p:cNvPr id="5" name="Picture 4" descr="A black background with red text&#10;&#10;Description automatically generated">
            <a:extLst>
              <a:ext uri="{FF2B5EF4-FFF2-40B4-BE49-F238E27FC236}">
                <a16:creationId xmlns:a16="http://schemas.microsoft.com/office/drawing/2014/main" id="{D2A43652-27A9-27C5-8393-8C118D23862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32575"/>
            <a:ext cx="3648105" cy="1200606"/>
          </a:xfrm>
          <a:prstGeom prst="rect">
            <a:avLst/>
          </a:prstGeom>
        </p:spPr>
      </p:pic>
    </p:spTree>
    <p:extLst>
      <p:ext uri="{BB962C8B-B14F-4D97-AF65-F5344CB8AC3E}">
        <p14:creationId xmlns:p14="http://schemas.microsoft.com/office/powerpoint/2010/main" val="8306925"/>
      </p:ext>
    </p:extLst>
  </p:cSld>
  <p:clrMapOvr>
    <a:masterClrMapping/>
  </p:clrMapOvr>
  <mc:AlternateContent xmlns:mc="http://schemas.openxmlformats.org/markup-compatibility/2006" xmlns:p14="http://schemas.microsoft.com/office/powerpoint/2010/main">
    <mc:Choice Requires="p14">
      <p:transition p14:dur="250" advClick="0" advTm="3000">
        <p:wipe/>
      </p:transition>
    </mc:Choice>
    <mc:Fallback xmlns="">
      <p:transition advClick="0" advTm="3000">
        <p:wip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57D7AA"/>
        </a:solidFill>
        <a:effectLst/>
      </p:bgPr>
    </p:bg>
    <p:spTree>
      <p:nvGrpSpPr>
        <p:cNvPr id="1" name=""/>
        <p:cNvGrpSpPr/>
        <p:nvPr/>
      </p:nvGrpSpPr>
      <p:grpSpPr>
        <a:xfrm>
          <a:off x="0" y="0"/>
          <a:ext cx="0" cy="0"/>
          <a:chOff x="0" y="0"/>
          <a:chExt cx="0" cy="0"/>
        </a:xfrm>
      </p:grpSpPr>
      <p:pic>
        <p:nvPicPr>
          <p:cNvPr id="4" name="Picture 3" descr="A white and green sky&#10;&#10;Description automatically generated">
            <a:extLst>
              <a:ext uri="{FF2B5EF4-FFF2-40B4-BE49-F238E27FC236}">
                <a16:creationId xmlns:a16="http://schemas.microsoft.com/office/drawing/2014/main" id="{A6B27E38-9299-9F1E-778D-869A00CCAF43}"/>
              </a:ext>
            </a:extLst>
          </p:cNvPr>
          <p:cNvPicPr>
            <a:picLocks noChangeAspect="1"/>
          </p:cNvPicPr>
          <p:nvPr/>
        </p:nvPicPr>
        <p:blipFill>
          <a:blip r:embed="rId3"/>
          <a:srcRect b="19"/>
          <a:stretch/>
        </p:blipFill>
        <p:spPr>
          <a:xfrm>
            <a:off x="0" y="1282"/>
            <a:ext cx="12191980" cy="6856718"/>
          </a:xfrm>
          <a:prstGeom prst="rect">
            <a:avLst/>
          </a:prstGeom>
        </p:spPr>
      </p:pic>
      <p:sp>
        <p:nvSpPr>
          <p:cNvPr id="3" name="TextBox 2">
            <a:extLst>
              <a:ext uri="{FF2B5EF4-FFF2-40B4-BE49-F238E27FC236}">
                <a16:creationId xmlns:a16="http://schemas.microsoft.com/office/drawing/2014/main" id="{B1750711-13C0-EADF-FD97-E87B3A74B494}"/>
              </a:ext>
            </a:extLst>
          </p:cNvPr>
          <p:cNvSpPr txBox="1"/>
          <p:nvPr/>
        </p:nvSpPr>
        <p:spPr>
          <a:xfrm>
            <a:off x="3042532" y="611898"/>
            <a:ext cx="6371973"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chemeClr val="bg1">
                    <a:lumMod val="50000"/>
                  </a:schemeClr>
                </a:solidFill>
                <a:effectLst/>
                <a:uLnTx/>
                <a:uFillTx/>
                <a:latin typeface="Montserrat" panose="00000500000000000000" pitchFamily="2" charset="0"/>
                <a:ea typeface="+mn-ea"/>
                <a:cs typeface="+mn-cs"/>
              </a:rPr>
              <a:t>What is harassment?</a:t>
            </a:r>
          </a:p>
        </p:txBody>
      </p:sp>
      <p:sp>
        <p:nvSpPr>
          <p:cNvPr id="13" name="TextBox 12">
            <a:extLst>
              <a:ext uri="{FF2B5EF4-FFF2-40B4-BE49-F238E27FC236}">
                <a16:creationId xmlns:a16="http://schemas.microsoft.com/office/drawing/2014/main" id="{5295D36B-BDCD-9457-6752-BDC7815D804B}"/>
              </a:ext>
            </a:extLst>
          </p:cNvPr>
          <p:cNvSpPr txBox="1"/>
          <p:nvPr/>
        </p:nvSpPr>
        <p:spPr>
          <a:xfrm>
            <a:off x="953051" y="1930400"/>
            <a:ext cx="10682689" cy="4494564"/>
          </a:xfrm>
          <a:prstGeom prst="rect">
            <a:avLst/>
          </a:prstGeom>
          <a:noFill/>
        </p:spPr>
        <p:txBody>
          <a:bodyPr wrap="square" lIns="91440" tIns="45720" rIns="91440" bIns="45720" anchor="t">
            <a:spAutoFit/>
          </a:bodyPr>
          <a:lstStyle/>
          <a:p>
            <a:r>
              <a:rPr lang="en-GB" dirty="0">
                <a:solidFill>
                  <a:srgbClr val="5B5B5B"/>
                </a:solidFill>
              </a:rPr>
              <a:t>Harassment is unwanted conduct related to protected characteristics, which are sex, gender reassignment (i.e. transgender status), race (which includes colour, nationality and ethnic or national origins), disability, sexual orientation, religion or belief and age, that:</a:t>
            </a:r>
          </a:p>
          <a:p>
            <a:endParaRPr lang="en-GB" dirty="0">
              <a:solidFill>
                <a:srgbClr val="5B5B5B"/>
              </a:solidFill>
            </a:endParaRPr>
          </a:p>
          <a:p>
            <a:pPr lvl="0" indent="-342900">
              <a:lnSpc>
                <a:spcPct val="107000"/>
              </a:lnSpc>
              <a:spcAft>
                <a:spcPts val="800"/>
              </a:spcAft>
              <a:buSzPts val="1000"/>
              <a:buFont typeface="Symbol" panose="05050102010706020507" pitchFamily="18" charset="2"/>
              <a:buChar char=""/>
              <a:tabLst>
                <a:tab pos="457200" algn="l"/>
              </a:tabLst>
            </a:pPr>
            <a:r>
              <a:rPr lang="en-GB" dirty="0">
                <a:solidFill>
                  <a:srgbClr val="5B5B5B"/>
                </a:solidFill>
              </a:rPr>
              <a:t>has the purpose of violating a person's dignity or creating an intimidating, hostile, degrading, humiliating or offensive environment for that person</a:t>
            </a:r>
          </a:p>
          <a:p>
            <a:pPr lvl="0" indent="-342900">
              <a:lnSpc>
                <a:spcPct val="107000"/>
              </a:lnSpc>
              <a:spcAft>
                <a:spcPts val="800"/>
              </a:spcAft>
              <a:buSzPts val="1000"/>
              <a:buFont typeface="Symbol" panose="05050102010706020507" pitchFamily="18" charset="2"/>
              <a:buChar char=""/>
              <a:tabLst>
                <a:tab pos="457200" algn="l"/>
              </a:tabLst>
            </a:pPr>
            <a:r>
              <a:rPr lang="en-GB" dirty="0">
                <a:solidFill>
                  <a:srgbClr val="5B5B5B"/>
                </a:solidFill>
              </a:rPr>
              <a:t>is reasonably considered by that person to have the effect of violating their dignity or of creating an intimidating, hostile, degrading, humiliating or offensive environment for them, even if this effect was not intended by the person responsible for the conduct.</a:t>
            </a:r>
          </a:p>
          <a:p>
            <a:pPr lvl="0">
              <a:lnSpc>
                <a:spcPct val="107000"/>
              </a:lnSpc>
              <a:spcAft>
                <a:spcPts val="800"/>
              </a:spcAft>
              <a:buSzPts val="1000"/>
              <a:tabLst>
                <a:tab pos="457200" algn="l"/>
              </a:tabLst>
            </a:pPr>
            <a:r>
              <a:rPr lang="en-GB" dirty="0">
                <a:solidFill>
                  <a:srgbClr val="5B5B5B"/>
                </a:solidFill>
              </a:rPr>
              <a:t>Under this new legislation, employers not only have to ensure sexual harassment is managed appropriately, but they have a duty to undertake anticipatory action. Therefore, they must put in place proactive steps, to prevent harassment, especially of a sexual nature, occurring in the first place.</a:t>
            </a:r>
          </a:p>
          <a:p>
            <a:pPr>
              <a:defRPr/>
            </a:pPr>
            <a:endParaRPr lang="de-AT" dirty="0">
              <a:solidFill>
                <a:srgbClr val="5B5B5B"/>
              </a:solidFill>
            </a:endParaRPr>
          </a:p>
          <a:p>
            <a:pPr marL="0" marR="0" lvl="0" indent="0" algn="l" defTabSz="914400">
              <a:lnSpc>
                <a:spcPct val="100000"/>
              </a:lnSpc>
              <a:spcBef>
                <a:spcPts val="0"/>
              </a:spcBef>
              <a:spcAft>
                <a:spcPts val="0"/>
              </a:spcAft>
              <a:buClrTx/>
              <a:buSzTx/>
              <a:buFontTx/>
              <a:buNone/>
              <a:tabLst/>
              <a:defRPr/>
            </a:pPr>
            <a:endParaRPr lang="de-AT" sz="2200" b="0" i="0" u="none" strike="noStrike" kern="1200" cap="none" spc="0" normalizeH="0" baseline="0" noProof="0" dirty="0">
              <a:ln>
                <a:noFill/>
              </a:ln>
              <a:solidFill>
                <a:prstClr val="white"/>
              </a:solidFill>
              <a:effectLst/>
              <a:uLnTx/>
              <a:uFillTx/>
              <a:latin typeface="Monserrat"/>
            </a:endParaRPr>
          </a:p>
        </p:txBody>
      </p:sp>
      <p:pic>
        <p:nvPicPr>
          <p:cNvPr id="2" name="Picture 1" descr="A green rectangular sign with a black background&#10;&#10;Description automatically generated">
            <a:extLst>
              <a:ext uri="{FF2B5EF4-FFF2-40B4-BE49-F238E27FC236}">
                <a16:creationId xmlns:a16="http://schemas.microsoft.com/office/drawing/2014/main" id="{0A263660-C509-B32F-3B04-FF8F26AB07CC}"/>
              </a:ext>
            </a:extLst>
          </p:cNvPr>
          <p:cNvPicPr>
            <a:picLocks noChangeAspect="1"/>
          </p:cNvPicPr>
          <p:nvPr/>
        </p:nvPicPr>
        <p:blipFill>
          <a:blip r:embed="rId4"/>
          <a:stretch>
            <a:fillRect/>
          </a:stretch>
        </p:blipFill>
        <p:spPr>
          <a:xfrm>
            <a:off x="9676812" y="5049398"/>
            <a:ext cx="2515188" cy="1808602"/>
          </a:xfrm>
          <a:prstGeom prst="rect">
            <a:avLst/>
          </a:prstGeom>
        </p:spPr>
      </p:pic>
      <p:sp>
        <p:nvSpPr>
          <p:cNvPr id="8" name="TextBox 7">
            <a:extLst>
              <a:ext uri="{FF2B5EF4-FFF2-40B4-BE49-F238E27FC236}">
                <a16:creationId xmlns:a16="http://schemas.microsoft.com/office/drawing/2014/main" id="{1CADD9EC-7548-B11C-B518-94744F478AF8}"/>
              </a:ext>
            </a:extLst>
          </p:cNvPr>
          <p:cNvSpPr txBox="1"/>
          <p:nvPr/>
        </p:nvSpPr>
        <p:spPr>
          <a:xfrm>
            <a:off x="4258554" y="6453332"/>
            <a:ext cx="3674890" cy="33855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1" u="none" strike="noStrike" kern="1200" cap="none" spc="0" normalizeH="0" baseline="0" noProof="0" dirty="0">
                <a:ln>
                  <a:noFill/>
                </a:ln>
                <a:solidFill>
                  <a:schemeClr val="bg1">
                    <a:lumMod val="50000"/>
                  </a:schemeClr>
                </a:solidFill>
                <a:effectLst/>
                <a:uLnTx/>
                <a:uFillTx/>
                <a:latin typeface="Monserrat"/>
              </a:rPr>
              <a:t>https://thewun.co.uk/</a:t>
            </a:r>
          </a:p>
        </p:txBody>
      </p:sp>
    </p:spTree>
    <p:extLst>
      <p:ext uri="{BB962C8B-B14F-4D97-AF65-F5344CB8AC3E}">
        <p14:creationId xmlns:p14="http://schemas.microsoft.com/office/powerpoint/2010/main" val="2094343114"/>
      </p:ext>
    </p:extLst>
  </p:cSld>
  <p:clrMapOvr>
    <a:masterClrMapping/>
  </p:clrMapOvr>
  <mc:AlternateContent xmlns:mc="http://schemas.openxmlformats.org/markup-compatibility/2006" xmlns:p14="http://schemas.microsoft.com/office/powerpoint/2010/main">
    <mc:Choice Requires="p14">
      <p:transition p14:dur="250" advClick="0" advTm="3000">
        <p:wipe/>
      </p:transition>
    </mc:Choice>
    <mc:Fallback xmlns="">
      <p:transition advClick="0" advTm="3000">
        <p:wip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34BD47DB-3AD5-6902-E4C5-970763128F07}"/>
              </a:ext>
            </a:extLst>
          </p:cNvPr>
          <p:cNvSpPr/>
          <p:nvPr>
            <p:custDataLst>
              <p:tags r:id="rId2"/>
            </p:custDataLst>
          </p:nvPr>
        </p:nvSpPr>
        <p:spPr>
          <a:xfrm>
            <a:off x="6286500" y="430530"/>
            <a:ext cx="5524500" cy="891540"/>
          </a:xfrm>
          <a:prstGeom prst="roundRect">
            <a:avLst/>
          </a:prstGeom>
          <a:solidFill>
            <a:srgbClr val="F4F4F4"/>
          </a:solidFill>
          <a:ln w="25400" cap="flat" cmpd="sng" algn="ctr">
            <a:noFill/>
            <a:prstDash val="solid"/>
          </a:ln>
          <a:effectLst/>
          <a:extLst>
            <a:ext uri="{91240B29-F687-4F45-9708-019B960494DF}">
              <a14:hiddenLine xmlns:a14="http://schemas.microsoft.com/office/drawing/2010/main" w="25400" cap="flat" cmpd="sng" algn="ctr">
                <a:solidFill>
                  <a:schemeClr val="accent1">
                    <a:shade val="15000"/>
                  </a:schemeClr>
                </a:solidFill>
                <a:prstDash val="solid"/>
              </a14:hiddenLine>
            </a:ext>
          </a:extLst>
        </p:spPr>
        <p:style>
          <a:lnRef idx="2">
            <a:schemeClr val="accent1">
              <a:shade val="15000"/>
            </a:schemeClr>
          </a:lnRef>
          <a:fillRef idx="1">
            <a:schemeClr val="accent1"/>
          </a:fillRef>
          <a:effectRef idx="0">
            <a:schemeClr val="accent1"/>
          </a:effectRef>
          <a:fontRef idx="minor">
            <a:schemeClr val="lt1"/>
          </a:fontRef>
        </p:style>
        <p:txBody>
          <a:bodyPr lIns="317500" rIns="1143000" rtlCol="0" anchor="ctr">
            <a:normAutofit/>
          </a:bodyPr>
          <a:lstStyle/>
          <a:p>
            <a:r>
              <a:rPr lang="en-GB" sz="2000">
                <a:solidFill>
                  <a:srgbClr val="5B5B5B"/>
                </a:solidFill>
              </a:rPr>
              <a:t>Please download and install the Slido app on all computers you use</a:t>
            </a:r>
          </a:p>
        </p:txBody>
      </p:sp>
      <p:pic>
        <p:nvPicPr>
          <p:cNvPr id="4" name="Graphic 3">
            <a:extLst>
              <a:ext uri="{FF2B5EF4-FFF2-40B4-BE49-F238E27FC236}">
                <a16:creationId xmlns:a16="http://schemas.microsoft.com/office/drawing/2014/main" id="{61902E5A-E521-6D6F-0789-C7E40A1892CE}"/>
              </a:ext>
            </a:extLst>
          </p:cNvPr>
          <p:cNvPicPr>
            <a:picLocks/>
          </p:cNvPicPr>
          <p:nvPr>
            <p:custDataLst>
              <p:tags r:id="rId3"/>
            </p:custDataLst>
          </p:nvPr>
        </p:nvPicPr>
        <p:blipFill>
          <a:blip r:embed="rId9">
            <a:extLst>
              <a:ext uri="{96DAC541-7B7A-43D3-8B79-37D633B846F1}">
                <asvg:svgBlip xmlns:asvg="http://schemas.microsoft.com/office/drawing/2016/SVG/main" r:embed="rId10"/>
              </a:ext>
            </a:extLst>
          </a:blip>
          <a:stretch>
            <a:fillRect/>
          </a:stretch>
        </p:blipFill>
        <p:spPr>
          <a:xfrm>
            <a:off x="10826048" y="577634"/>
            <a:ext cx="597332" cy="597332"/>
          </a:xfrm>
          <a:prstGeom prst="rect">
            <a:avLst/>
          </a:prstGeom>
        </p:spPr>
      </p:pic>
      <p:pic>
        <p:nvPicPr>
          <p:cNvPr id="6" name="Graphic 5">
            <a:extLst>
              <a:ext uri="{FF2B5EF4-FFF2-40B4-BE49-F238E27FC236}">
                <a16:creationId xmlns:a16="http://schemas.microsoft.com/office/drawing/2014/main" id="{282FDE7E-681A-A700-B8EC-8A2E7BF3DC1D}"/>
              </a:ext>
            </a:extLst>
          </p:cNvPr>
          <p:cNvPicPr>
            <a:picLocks/>
          </p:cNvPicPr>
          <p:nvPr>
            <p:custDataLst>
              <p:tags r:id="rId4"/>
            </p:custDataLst>
          </p:nvPr>
        </p:nvPicPr>
        <p:blipFill>
          <a:blip r:embed="rId11">
            <a:extLst>
              <a:ext uri="{96DAC541-7B7A-43D3-8B79-37D633B846F1}">
                <asvg:svgBlip xmlns:asvg="http://schemas.microsoft.com/office/drawing/2016/SVG/main" r:embed="rId12"/>
              </a:ext>
            </a:extLst>
          </a:blip>
          <a:stretch>
            <a:fillRect/>
          </a:stretch>
        </p:blipFill>
        <p:spPr>
          <a:xfrm>
            <a:off x="3901440" y="617220"/>
            <a:ext cx="1036320" cy="518160"/>
          </a:xfrm>
          <a:prstGeom prst="rect">
            <a:avLst/>
          </a:prstGeom>
        </p:spPr>
      </p:pic>
      <p:pic>
        <p:nvPicPr>
          <p:cNvPr id="8" name="Graphic 7">
            <a:extLst>
              <a:ext uri="{FF2B5EF4-FFF2-40B4-BE49-F238E27FC236}">
                <a16:creationId xmlns:a16="http://schemas.microsoft.com/office/drawing/2014/main" id="{384E5CD5-C23B-ABBC-6BCE-735CA6251482}"/>
              </a:ext>
            </a:extLst>
          </p:cNvPr>
          <p:cNvPicPr>
            <a:picLocks/>
          </p:cNvPicPr>
          <p:nvPr>
            <p:custDataLst>
              <p:tags r:id="rId5"/>
            </p:custDataLst>
          </p:nvPr>
        </p:nvPicPr>
        <p:blipFill>
          <a:blip r:embed="rId13">
            <a:extLst>
              <a:ext uri="{96DAC541-7B7A-43D3-8B79-37D633B846F1}">
                <asvg:svgBlip xmlns:asvg="http://schemas.microsoft.com/office/drawing/2016/SVG/main" r:embed="rId14"/>
              </a:ext>
            </a:extLst>
          </a:blip>
          <a:stretch>
            <a:fillRect/>
          </a:stretch>
        </p:blipFill>
        <p:spPr>
          <a:xfrm>
            <a:off x="1158240" y="2270760"/>
            <a:ext cx="2316480" cy="2316480"/>
          </a:xfrm>
          <a:prstGeom prst="rect">
            <a:avLst/>
          </a:prstGeom>
        </p:spPr>
      </p:pic>
      <p:sp>
        <p:nvSpPr>
          <p:cNvPr id="9" name="Rectangle 8">
            <a:extLst>
              <a:ext uri="{FF2B5EF4-FFF2-40B4-BE49-F238E27FC236}">
                <a16:creationId xmlns:a16="http://schemas.microsoft.com/office/drawing/2014/main" id="{C3B10454-6A94-CDD6-A607-011081401852}"/>
              </a:ext>
            </a:extLst>
          </p:cNvPr>
          <p:cNvSpPr/>
          <p:nvPr>
            <p:custDataLst>
              <p:tags r:id="rId6"/>
            </p:custDataLst>
          </p:nvPr>
        </p:nvSpPr>
        <p:spPr>
          <a:xfrm>
            <a:off x="3901440" y="2571750"/>
            <a:ext cx="7315199" cy="1714500"/>
          </a:xfrm>
          <a:prstGeom prst="rect">
            <a:avLst/>
          </a:prstGeom>
          <a:noFill/>
          <a:ln w="25400" cap="flat" cmpd="sng" algn="ctr">
            <a:solidFill>
              <a:srgbClr val="FFFFFF"/>
            </a:solidFill>
            <a:prstDash val="solid"/>
          </a:ln>
          <a:effectLst/>
          <a:extLst>
            <a:ext uri="{909E8E84-426E-40DD-AFC4-6F175D3DCCD1}">
              <a14:hiddenFill xmlns:a14="http://schemas.microsoft.com/office/drawing/2010/main">
                <a:solidFill>
                  <a:schemeClr val="accent1"/>
                </a:solidFill>
              </a14:hiddenFill>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4000" b="1" dirty="0">
                <a:solidFill>
                  <a:srgbClr val="5B5B5B"/>
                </a:solidFill>
              </a:rPr>
              <a:t>Have you ever experienced or observed discrimination in the workplace?</a:t>
            </a:r>
          </a:p>
        </p:txBody>
      </p:sp>
      <p:sp>
        <p:nvSpPr>
          <p:cNvPr id="10" name="Rectangle 9">
            <a:extLst>
              <a:ext uri="{FF2B5EF4-FFF2-40B4-BE49-F238E27FC236}">
                <a16:creationId xmlns:a16="http://schemas.microsoft.com/office/drawing/2014/main" id="{F0EB6F56-88D1-0B9E-BF21-F518ED6282DB}"/>
              </a:ext>
            </a:extLst>
          </p:cNvPr>
          <p:cNvSpPr/>
          <p:nvPr>
            <p:custDataLst>
              <p:tags r:id="rId7"/>
            </p:custDataLst>
          </p:nvPr>
        </p:nvSpPr>
        <p:spPr>
          <a:xfrm>
            <a:off x="3901440" y="6032500"/>
            <a:ext cx="7315199" cy="518160"/>
          </a:xfrm>
          <a:prstGeom prst="rect">
            <a:avLst/>
          </a:prstGeom>
          <a:noFill/>
          <a:ln w="25400" cap="flat" cmpd="sng" algn="ctr">
            <a:noFill/>
            <a:prstDash val="soli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cap="flat" cmpd="sng" algn="ctr">
                <a:solidFill>
                  <a:schemeClr val="accent1">
                    <a:shade val="15000"/>
                  </a:schemeClr>
                </a:solidFill>
                <a:prstDash val="solid"/>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normAutofit/>
          </a:bodyPr>
          <a:lstStyle/>
          <a:p>
            <a:r>
              <a:rPr lang="en-GB" sz="2200" b="1">
                <a:solidFill>
                  <a:srgbClr val="5B5B5B"/>
                </a:solidFill>
              </a:rPr>
              <a:t>ⓘ</a:t>
            </a:r>
            <a:r>
              <a:rPr lang="en-GB" sz="2000">
                <a:solidFill>
                  <a:srgbClr val="5B5B5B"/>
                </a:solidFill>
              </a:rPr>
              <a:t> Start presenting to display the poll results on this slide.</a:t>
            </a:r>
          </a:p>
        </p:txBody>
      </p:sp>
      <p:pic>
        <p:nvPicPr>
          <p:cNvPr id="11" name="Picture 10" descr="A green rectangular sign with a black background&#10;&#10;Description automatically generated">
            <a:extLst>
              <a:ext uri="{FF2B5EF4-FFF2-40B4-BE49-F238E27FC236}">
                <a16:creationId xmlns:a16="http://schemas.microsoft.com/office/drawing/2014/main" id="{251F5923-433F-68D6-72AA-8FBB40B5532B}"/>
              </a:ext>
            </a:extLst>
          </p:cNvPr>
          <p:cNvPicPr>
            <a:picLocks noChangeAspect="1"/>
          </p:cNvPicPr>
          <p:nvPr/>
        </p:nvPicPr>
        <p:blipFill>
          <a:blip r:embed="rId15"/>
          <a:stretch>
            <a:fillRect/>
          </a:stretch>
        </p:blipFill>
        <p:spPr>
          <a:xfrm>
            <a:off x="243944" y="-28001"/>
            <a:ext cx="2515188" cy="1808602"/>
          </a:xfrm>
          <a:prstGeom prst="rect">
            <a:avLst/>
          </a:prstGeom>
        </p:spPr>
      </p:pic>
      <p:pic>
        <p:nvPicPr>
          <p:cNvPr id="3" name="Picture 2">
            <a:extLst>
              <a:ext uri="{FF2B5EF4-FFF2-40B4-BE49-F238E27FC236}">
                <a16:creationId xmlns:a16="http://schemas.microsoft.com/office/drawing/2014/main" id="{3BE63F23-2D4F-1932-B6A3-0CBB3B7EAA7D}"/>
              </a:ext>
            </a:extLst>
          </p:cNvPr>
          <p:cNvPicPr>
            <a:picLocks noChangeAspect="1"/>
          </p:cNvPicPr>
          <p:nvPr/>
        </p:nvPicPr>
        <p:blipFill>
          <a:blip r:embed="rId16"/>
          <a:stretch>
            <a:fillRect/>
          </a:stretch>
        </p:blipFill>
        <p:spPr>
          <a:xfrm>
            <a:off x="21253" y="4214388"/>
            <a:ext cx="1136987" cy="2643612"/>
          </a:xfrm>
          <a:prstGeom prst="rect">
            <a:avLst/>
          </a:prstGeom>
        </p:spPr>
      </p:pic>
    </p:spTree>
    <p:custDataLst>
      <p:tags r:id="rId1"/>
    </p:custDataLst>
    <p:extLst>
      <p:ext uri="{BB962C8B-B14F-4D97-AF65-F5344CB8AC3E}">
        <p14:creationId xmlns:p14="http://schemas.microsoft.com/office/powerpoint/2010/main" val="41788057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57D7AA"/>
        </a:solidFill>
        <a:effectLst/>
      </p:bgPr>
    </p:bg>
    <p:spTree>
      <p:nvGrpSpPr>
        <p:cNvPr id="1" name=""/>
        <p:cNvGrpSpPr/>
        <p:nvPr/>
      </p:nvGrpSpPr>
      <p:grpSpPr>
        <a:xfrm>
          <a:off x="0" y="0"/>
          <a:ext cx="0" cy="0"/>
          <a:chOff x="0" y="0"/>
          <a:chExt cx="0" cy="0"/>
        </a:xfrm>
      </p:grpSpPr>
      <p:pic>
        <p:nvPicPr>
          <p:cNvPr id="2" name="Picture 1" descr="A white and green sky&#10;&#10;Description automatically generated">
            <a:extLst>
              <a:ext uri="{FF2B5EF4-FFF2-40B4-BE49-F238E27FC236}">
                <a16:creationId xmlns:a16="http://schemas.microsoft.com/office/drawing/2014/main" id="{C20D7F95-8862-AEAF-7813-22C3A1A8E63E}"/>
              </a:ext>
            </a:extLst>
          </p:cNvPr>
          <p:cNvPicPr>
            <a:picLocks noChangeAspect="1"/>
          </p:cNvPicPr>
          <p:nvPr/>
        </p:nvPicPr>
        <p:blipFill>
          <a:blip r:embed="rId3"/>
          <a:srcRect b="19"/>
          <a:stretch/>
        </p:blipFill>
        <p:spPr>
          <a:xfrm>
            <a:off x="0" y="1282"/>
            <a:ext cx="12191980" cy="6856718"/>
          </a:xfrm>
          <a:prstGeom prst="rect">
            <a:avLst/>
          </a:prstGeom>
        </p:spPr>
      </p:pic>
      <p:sp>
        <p:nvSpPr>
          <p:cNvPr id="3" name="TextBox 2">
            <a:extLst>
              <a:ext uri="{FF2B5EF4-FFF2-40B4-BE49-F238E27FC236}">
                <a16:creationId xmlns:a16="http://schemas.microsoft.com/office/drawing/2014/main" id="{B1750711-13C0-EADF-FD97-E87B3A74B494}"/>
              </a:ext>
            </a:extLst>
          </p:cNvPr>
          <p:cNvSpPr txBox="1"/>
          <p:nvPr/>
        </p:nvSpPr>
        <p:spPr>
          <a:xfrm>
            <a:off x="2510921" y="404668"/>
            <a:ext cx="7170156"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chemeClr val="bg1">
                    <a:lumMod val="50000"/>
                  </a:schemeClr>
                </a:solidFill>
                <a:effectLst/>
                <a:uLnTx/>
                <a:uFillTx/>
                <a:latin typeface="Montserrat" panose="00000500000000000000" pitchFamily="2" charset="0"/>
                <a:ea typeface="+mn-ea"/>
                <a:cs typeface="+mn-cs"/>
              </a:rPr>
              <a:t>Your Experience</a:t>
            </a:r>
          </a:p>
        </p:txBody>
      </p:sp>
      <p:sp>
        <p:nvSpPr>
          <p:cNvPr id="13" name="TextBox 12">
            <a:extLst>
              <a:ext uri="{FF2B5EF4-FFF2-40B4-BE49-F238E27FC236}">
                <a16:creationId xmlns:a16="http://schemas.microsoft.com/office/drawing/2014/main" id="{5295D36B-BDCD-9457-6752-BDC7815D804B}"/>
              </a:ext>
            </a:extLst>
          </p:cNvPr>
          <p:cNvSpPr txBox="1"/>
          <p:nvPr/>
        </p:nvSpPr>
        <p:spPr>
          <a:xfrm>
            <a:off x="668110" y="1059865"/>
            <a:ext cx="10855760" cy="421653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1" dirty="0">
                <a:solidFill>
                  <a:schemeClr val="bg1">
                    <a:lumMod val="50000"/>
                  </a:schemeClr>
                </a:solidFill>
                <a:latin typeface="Monserrat"/>
              </a:rPr>
              <a:t>You are not alone: </a:t>
            </a:r>
            <a:endParaRPr kumimoji="0" lang="en-US" sz="2800" b="1" i="0" u="none" strike="noStrike" kern="1200" cap="none" spc="0" normalizeH="0" baseline="0" noProof="0" dirty="0">
              <a:ln>
                <a:noFill/>
              </a:ln>
              <a:solidFill>
                <a:schemeClr val="bg1">
                  <a:lumMod val="50000"/>
                </a:schemeClr>
              </a:solidFill>
              <a:effectLst/>
              <a:uLnTx/>
              <a:uFillTx/>
              <a:latin typeface="Monserrat"/>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2400" dirty="0">
              <a:solidFill>
                <a:schemeClr val="bg1">
                  <a:lumMod val="50000"/>
                </a:schemeClr>
              </a:solidFill>
              <a:latin typeface="Monserrat"/>
            </a:endParaRPr>
          </a:p>
          <a:p>
            <a:pPr marL="342900" indent="-342900" defTabSz="914400">
              <a:buFont typeface="Arial" panose="020B0604020202020204" pitchFamily="34" charset="0"/>
              <a:buChar char="•"/>
              <a:defRPr/>
            </a:pPr>
            <a:r>
              <a:rPr lang="en-US" sz="2400" b="1" dirty="0">
                <a:solidFill>
                  <a:schemeClr val="bg1">
                    <a:lumMod val="50000"/>
                  </a:schemeClr>
                </a:solidFill>
                <a:latin typeface="Monserrat"/>
              </a:rPr>
              <a:t>2 in 3 </a:t>
            </a:r>
            <a:r>
              <a:rPr lang="en-US" sz="2400" dirty="0">
                <a:solidFill>
                  <a:schemeClr val="bg1">
                    <a:lumMod val="50000"/>
                  </a:schemeClr>
                </a:solidFill>
                <a:latin typeface="Monserrat"/>
              </a:rPr>
              <a:t>young women have experienced sexual harassment, bullying or verbal abuse at work</a:t>
            </a:r>
          </a:p>
          <a:p>
            <a:pPr marL="342900" indent="-342900" defTabSz="914400">
              <a:buFont typeface="Arial" panose="020B0604020202020204" pitchFamily="34" charset="0"/>
              <a:buChar char="•"/>
              <a:defRPr/>
            </a:pPr>
            <a:r>
              <a:rPr lang="en-US" sz="2400" b="1" dirty="0">
                <a:solidFill>
                  <a:schemeClr val="bg1">
                    <a:lumMod val="50000"/>
                  </a:schemeClr>
                </a:solidFill>
                <a:latin typeface="Monserrat"/>
              </a:rPr>
              <a:t>Half</a:t>
            </a:r>
            <a:r>
              <a:rPr lang="en-US" sz="2400" dirty="0">
                <a:solidFill>
                  <a:schemeClr val="bg1">
                    <a:lumMod val="50000"/>
                  </a:schemeClr>
                </a:solidFill>
                <a:latin typeface="Monserrat"/>
              </a:rPr>
              <a:t> of LGBT+ workers have been bullied or harassed at work</a:t>
            </a:r>
          </a:p>
          <a:p>
            <a:pPr marL="342900" indent="-342900" defTabSz="914400">
              <a:buFont typeface="Arial" panose="020B0604020202020204" pitchFamily="34" charset="0"/>
              <a:buChar char="•"/>
              <a:defRPr/>
            </a:pPr>
            <a:r>
              <a:rPr lang="en-US" sz="2400" b="1" dirty="0">
                <a:solidFill>
                  <a:schemeClr val="bg1">
                    <a:lumMod val="50000"/>
                  </a:schemeClr>
                </a:solidFill>
                <a:latin typeface="Monserrat"/>
              </a:rPr>
              <a:t>43%</a:t>
            </a:r>
            <a:r>
              <a:rPr lang="en-US" sz="2400" dirty="0">
                <a:solidFill>
                  <a:schemeClr val="bg1">
                    <a:lumMod val="50000"/>
                  </a:schemeClr>
                </a:solidFill>
                <a:latin typeface="Monserrat"/>
              </a:rPr>
              <a:t> of women have experienced problematic behaviour at work, compared to 37% of men</a:t>
            </a:r>
          </a:p>
          <a:p>
            <a:pPr marL="342900" indent="-342900" defTabSz="914400">
              <a:buFont typeface="Arial" panose="020B0604020202020204" pitchFamily="34" charset="0"/>
              <a:buChar char="•"/>
              <a:defRPr/>
            </a:pPr>
            <a:r>
              <a:rPr lang="en-US" sz="2400" dirty="0">
                <a:solidFill>
                  <a:schemeClr val="bg1">
                    <a:lumMod val="50000"/>
                  </a:schemeClr>
                </a:solidFill>
                <a:latin typeface="Monserrat"/>
              </a:rPr>
              <a:t>Women are three times more likely to be the target of sexist jokes</a:t>
            </a:r>
          </a:p>
          <a:p>
            <a:pPr marL="342900" indent="-342900" defTabSz="914400">
              <a:buFont typeface="Arial" panose="020B0604020202020204" pitchFamily="34" charset="0"/>
              <a:buChar char="•"/>
              <a:defRPr/>
            </a:pPr>
            <a:r>
              <a:rPr lang="en-US" sz="2400" dirty="0">
                <a:solidFill>
                  <a:schemeClr val="bg1">
                    <a:lumMod val="50000"/>
                  </a:schemeClr>
                </a:solidFill>
                <a:latin typeface="Monserrat"/>
              </a:rPr>
              <a:t>Research from the Fawcett Society in 2020 found that at least 40% of women experienced workplace harassment, and nearly half of them had experienced online harassment</a:t>
            </a:r>
            <a:endParaRPr kumimoji="0" lang="en-US" sz="2400" b="0" i="0" u="none" strike="noStrike" kern="1200" cap="none" spc="0" normalizeH="0" baseline="0" noProof="0" dirty="0">
              <a:ln>
                <a:noFill/>
              </a:ln>
              <a:solidFill>
                <a:schemeClr val="bg1">
                  <a:lumMod val="50000"/>
                </a:schemeClr>
              </a:solidFill>
              <a:effectLst/>
              <a:uLnTx/>
              <a:uFillTx/>
              <a:latin typeface="Monserrat"/>
            </a:endParaRPr>
          </a:p>
        </p:txBody>
      </p:sp>
      <p:sp>
        <p:nvSpPr>
          <p:cNvPr id="4" name="TextBox 3">
            <a:extLst>
              <a:ext uri="{FF2B5EF4-FFF2-40B4-BE49-F238E27FC236}">
                <a16:creationId xmlns:a16="http://schemas.microsoft.com/office/drawing/2014/main" id="{AF8FA63F-1AAE-CCB1-8FA2-7CF50170A9CE}"/>
              </a:ext>
            </a:extLst>
          </p:cNvPr>
          <p:cNvSpPr txBox="1"/>
          <p:nvPr/>
        </p:nvSpPr>
        <p:spPr>
          <a:xfrm>
            <a:off x="4258554" y="6453332"/>
            <a:ext cx="3674890" cy="33855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1" u="none" strike="noStrike" kern="1200" cap="none" spc="0" normalizeH="0" baseline="0" noProof="0" dirty="0">
                <a:ln>
                  <a:noFill/>
                </a:ln>
                <a:solidFill>
                  <a:prstClr val="white"/>
                </a:solidFill>
                <a:effectLst/>
                <a:uLnTx/>
                <a:uFillTx/>
                <a:latin typeface="Monserrat"/>
              </a:rPr>
              <a:t>https://thewun.co.uk/</a:t>
            </a:r>
          </a:p>
        </p:txBody>
      </p:sp>
      <p:pic>
        <p:nvPicPr>
          <p:cNvPr id="5" name="Picture 4" descr="A green rectangular sign with a black background&#10;&#10;Description automatically generated">
            <a:extLst>
              <a:ext uri="{FF2B5EF4-FFF2-40B4-BE49-F238E27FC236}">
                <a16:creationId xmlns:a16="http://schemas.microsoft.com/office/drawing/2014/main" id="{197F9EBE-7581-0CE2-148C-D6E902B4D0A7}"/>
              </a:ext>
            </a:extLst>
          </p:cNvPr>
          <p:cNvPicPr>
            <a:picLocks noChangeAspect="1"/>
          </p:cNvPicPr>
          <p:nvPr/>
        </p:nvPicPr>
        <p:blipFill>
          <a:blip r:embed="rId4"/>
          <a:stretch>
            <a:fillRect/>
          </a:stretch>
        </p:blipFill>
        <p:spPr>
          <a:xfrm>
            <a:off x="9676812" y="5049398"/>
            <a:ext cx="2515188" cy="1808602"/>
          </a:xfrm>
          <a:prstGeom prst="rect">
            <a:avLst/>
          </a:prstGeom>
        </p:spPr>
      </p:pic>
    </p:spTree>
    <p:extLst>
      <p:ext uri="{BB962C8B-B14F-4D97-AF65-F5344CB8AC3E}">
        <p14:creationId xmlns:p14="http://schemas.microsoft.com/office/powerpoint/2010/main" val="1425601557"/>
      </p:ext>
    </p:extLst>
  </p:cSld>
  <p:clrMapOvr>
    <a:masterClrMapping/>
  </p:clrMapOvr>
  <mc:AlternateContent xmlns:mc="http://schemas.openxmlformats.org/markup-compatibility/2006" xmlns:p14="http://schemas.microsoft.com/office/powerpoint/2010/main">
    <mc:Choice Requires="p14">
      <p:transition p14:dur="250" advClick="0" advTm="3000">
        <p:wipe/>
      </p:transition>
    </mc:Choice>
    <mc:Fallback xmlns="">
      <p:transition advClick="0" advTm="3000">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57D7AA"/>
        </a:solidFill>
        <a:effectLst/>
      </p:bgPr>
    </p:bg>
    <p:spTree>
      <p:nvGrpSpPr>
        <p:cNvPr id="1" name=""/>
        <p:cNvGrpSpPr/>
        <p:nvPr/>
      </p:nvGrpSpPr>
      <p:grpSpPr>
        <a:xfrm>
          <a:off x="0" y="0"/>
          <a:ext cx="0" cy="0"/>
          <a:chOff x="0" y="0"/>
          <a:chExt cx="0" cy="0"/>
        </a:xfrm>
      </p:grpSpPr>
      <p:pic>
        <p:nvPicPr>
          <p:cNvPr id="2" name="Picture 1" descr="A white and green sky&#10;&#10;Description automatically generated">
            <a:extLst>
              <a:ext uri="{FF2B5EF4-FFF2-40B4-BE49-F238E27FC236}">
                <a16:creationId xmlns:a16="http://schemas.microsoft.com/office/drawing/2014/main" id="{1F1D4CB2-9B6B-94F3-F737-12C5203AAF32}"/>
              </a:ext>
            </a:extLst>
          </p:cNvPr>
          <p:cNvPicPr>
            <a:picLocks noChangeAspect="1"/>
          </p:cNvPicPr>
          <p:nvPr/>
        </p:nvPicPr>
        <p:blipFill>
          <a:blip r:embed="rId3"/>
          <a:srcRect b="19"/>
          <a:stretch/>
        </p:blipFill>
        <p:spPr>
          <a:xfrm>
            <a:off x="20" y="0"/>
            <a:ext cx="12191980" cy="6858000"/>
          </a:xfrm>
          <a:prstGeom prst="rect">
            <a:avLst/>
          </a:prstGeom>
        </p:spPr>
      </p:pic>
      <p:sp>
        <p:nvSpPr>
          <p:cNvPr id="3" name="TextBox 2">
            <a:extLst>
              <a:ext uri="{FF2B5EF4-FFF2-40B4-BE49-F238E27FC236}">
                <a16:creationId xmlns:a16="http://schemas.microsoft.com/office/drawing/2014/main" id="{B1750711-13C0-EADF-FD97-E87B3A74B494}"/>
              </a:ext>
            </a:extLst>
          </p:cNvPr>
          <p:cNvSpPr txBox="1"/>
          <p:nvPr/>
        </p:nvSpPr>
        <p:spPr>
          <a:xfrm>
            <a:off x="2510920" y="712443"/>
            <a:ext cx="7170156"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chemeClr val="bg1">
                    <a:lumMod val="50000"/>
                  </a:schemeClr>
                </a:solidFill>
                <a:effectLst/>
                <a:uLnTx/>
                <a:uFillTx/>
                <a:latin typeface="Montserrat" panose="00000500000000000000" pitchFamily="2" charset="0"/>
                <a:ea typeface="+mn-ea"/>
                <a:cs typeface="+mn-cs"/>
              </a:rPr>
              <a:t>Why does it matter?</a:t>
            </a:r>
          </a:p>
        </p:txBody>
      </p:sp>
      <p:sp>
        <p:nvSpPr>
          <p:cNvPr id="13" name="TextBox 12">
            <a:extLst>
              <a:ext uri="{FF2B5EF4-FFF2-40B4-BE49-F238E27FC236}">
                <a16:creationId xmlns:a16="http://schemas.microsoft.com/office/drawing/2014/main" id="{5295D36B-BDCD-9457-6752-BDC7815D804B}"/>
              </a:ext>
            </a:extLst>
          </p:cNvPr>
          <p:cNvSpPr txBox="1"/>
          <p:nvPr/>
        </p:nvSpPr>
        <p:spPr>
          <a:xfrm>
            <a:off x="339051" y="2197893"/>
            <a:ext cx="11513895" cy="34778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i="1" dirty="0">
                <a:solidFill>
                  <a:schemeClr val="bg1">
                    <a:lumMod val="50000"/>
                  </a:schemeClr>
                </a:solidFill>
                <a:latin typeface="Monserrat"/>
              </a:rPr>
              <a:t>“It’s just banter.”</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4000" b="1" i="1" dirty="0">
              <a:solidFill>
                <a:schemeClr val="bg1">
                  <a:lumMod val="50000"/>
                </a:schemeClr>
              </a:solidFill>
              <a:latin typeface="Monserrat"/>
            </a:endParaRPr>
          </a:p>
          <a:p>
            <a:pPr lvl="0" algn="ctr" defTabSz="914400">
              <a:defRPr/>
            </a:pPr>
            <a:r>
              <a:rPr lang="en-US" sz="4000" b="1" i="1" dirty="0">
                <a:solidFill>
                  <a:schemeClr val="bg1">
                    <a:lumMod val="50000"/>
                  </a:schemeClr>
                </a:solidFill>
                <a:latin typeface="Monserrat"/>
              </a:rPr>
              <a:t>“Learn to take a joke.”</a:t>
            </a:r>
          </a:p>
          <a:p>
            <a:pPr lvl="0" algn="ctr" defTabSz="914400">
              <a:defRPr/>
            </a:pPr>
            <a:endParaRPr lang="en-US" sz="4000" b="1" i="1" dirty="0">
              <a:solidFill>
                <a:schemeClr val="bg1">
                  <a:lumMod val="50000"/>
                </a:schemeClr>
              </a:solidFill>
              <a:latin typeface="Monserrat"/>
            </a:endParaRPr>
          </a:p>
          <a:p>
            <a:pPr lvl="0" algn="ctr" defTabSz="914400">
              <a:defRPr/>
            </a:pPr>
            <a:r>
              <a:rPr lang="en-US" sz="4000" b="1" i="1" dirty="0">
                <a:solidFill>
                  <a:schemeClr val="bg1">
                    <a:lumMod val="50000"/>
                  </a:schemeClr>
                </a:solidFill>
                <a:latin typeface="Monserrat"/>
              </a:rPr>
              <a:t>“Don’t be so sensitive.”</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000" b="1" dirty="0">
              <a:solidFill>
                <a:prstClr val="white"/>
              </a:solidFill>
              <a:latin typeface="Monserrat"/>
            </a:endParaRPr>
          </a:p>
        </p:txBody>
      </p:sp>
      <p:sp>
        <p:nvSpPr>
          <p:cNvPr id="4" name="TextBox 3">
            <a:extLst>
              <a:ext uri="{FF2B5EF4-FFF2-40B4-BE49-F238E27FC236}">
                <a16:creationId xmlns:a16="http://schemas.microsoft.com/office/drawing/2014/main" id="{AF8FA63F-1AAE-CCB1-8FA2-7CF50170A9CE}"/>
              </a:ext>
            </a:extLst>
          </p:cNvPr>
          <p:cNvSpPr txBox="1"/>
          <p:nvPr/>
        </p:nvSpPr>
        <p:spPr>
          <a:xfrm>
            <a:off x="4258554" y="6453332"/>
            <a:ext cx="3674890" cy="33855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1" u="none" strike="noStrike" kern="1200" cap="none" spc="0" normalizeH="0" baseline="0" noProof="0" dirty="0">
                <a:ln>
                  <a:noFill/>
                </a:ln>
                <a:solidFill>
                  <a:schemeClr val="bg1">
                    <a:lumMod val="50000"/>
                  </a:schemeClr>
                </a:solidFill>
                <a:effectLst/>
                <a:uLnTx/>
                <a:uFillTx/>
                <a:latin typeface="Monserrat"/>
              </a:rPr>
              <a:t>https://thewun.co.uk/</a:t>
            </a:r>
          </a:p>
        </p:txBody>
      </p:sp>
      <p:pic>
        <p:nvPicPr>
          <p:cNvPr id="5" name="Picture 4" descr="A green rectangular sign with a black background&#10;&#10;Description automatically generated">
            <a:extLst>
              <a:ext uri="{FF2B5EF4-FFF2-40B4-BE49-F238E27FC236}">
                <a16:creationId xmlns:a16="http://schemas.microsoft.com/office/drawing/2014/main" id="{CEC466F3-E640-BBC9-F83E-8778A17279A3}"/>
              </a:ext>
            </a:extLst>
          </p:cNvPr>
          <p:cNvPicPr>
            <a:picLocks noChangeAspect="1"/>
          </p:cNvPicPr>
          <p:nvPr/>
        </p:nvPicPr>
        <p:blipFill>
          <a:blip r:embed="rId4"/>
          <a:stretch>
            <a:fillRect/>
          </a:stretch>
        </p:blipFill>
        <p:spPr>
          <a:xfrm>
            <a:off x="9676812" y="5049398"/>
            <a:ext cx="2515188" cy="1808602"/>
          </a:xfrm>
          <a:prstGeom prst="rect">
            <a:avLst/>
          </a:prstGeom>
        </p:spPr>
      </p:pic>
    </p:spTree>
    <p:extLst>
      <p:ext uri="{BB962C8B-B14F-4D97-AF65-F5344CB8AC3E}">
        <p14:creationId xmlns:p14="http://schemas.microsoft.com/office/powerpoint/2010/main" val="3241677728"/>
      </p:ext>
    </p:extLst>
  </p:cSld>
  <p:clrMapOvr>
    <a:masterClrMapping/>
  </p:clrMapOvr>
  <mc:AlternateContent xmlns:mc="http://schemas.openxmlformats.org/markup-compatibility/2006" xmlns:p14="http://schemas.microsoft.com/office/powerpoint/2010/main">
    <mc:Choice Requires="p14">
      <p:transition p14:dur="250" advClick="0" advTm="3000">
        <p:wipe/>
      </p:transition>
    </mc:Choice>
    <mc:Fallback xmlns="">
      <p:transition advClick="0" advTm="3000">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57D7AA"/>
        </a:solidFill>
        <a:effectLst/>
      </p:bgPr>
    </p:bg>
    <p:spTree>
      <p:nvGrpSpPr>
        <p:cNvPr id="1" name=""/>
        <p:cNvGrpSpPr/>
        <p:nvPr/>
      </p:nvGrpSpPr>
      <p:grpSpPr>
        <a:xfrm>
          <a:off x="0" y="0"/>
          <a:ext cx="0" cy="0"/>
          <a:chOff x="0" y="0"/>
          <a:chExt cx="0" cy="0"/>
        </a:xfrm>
      </p:grpSpPr>
      <p:pic>
        <p:nvPicPr>
          <p:cNvPr id="5" name="Picture 4" descr="A white and green sky&#10;&#10;Description automatically generated">
            <a:extLst>
              <a:ext uri="{FF2B5EF4-FFF2-40B4-BE49-F238E27FC236}">
                <a16:creationId xmlns:a16="http://schemas.microsoft.com/office/drawing/2014/main" id="{8BD2F56C-1664-F260-B0A0-BF2F54148D45}"/>
              </a:ext>
            </a:extLst>
          </p:cNvPr>
          <p:cNvPicPr>
            <a:picLocks noChangeAspect="1"/>
          </p:cNvPicPr>
          <p:nvPr/>
        </p:nvPicPr>
        <p:blipFill>
          <a:blip r:embed="rId3"/>
          <a:srcRect b="19"/>
          <a:stretch/>
        </p:blipFill>
        <p:spPr>
          <a:xfrm>
            <a:off x="20" y="0"/>
            <a:ext cx="12191980" cy="6858000"/>
          </a:xfrm>
          <a:prstGeom prst="rect">
            <a:avLst/>
          </a:prstGeom>
        </p:spPr>
      </p:pic>
      <p:sp>
        <p:nvSpPr>
          <p:cNvPr id="3" name="TextBox 2">
            <a:extLst>
              <a:ext uri="{FF2B5EF4-FFF2-40B4-BE49-F238E27FC236}">
                <a16:creationId xmlns:a16="http://schemas.microsoft.com/office/drawing/2014/main" id="{B1750711-13C0-EADF-FD97-E87B3A74B494}"/>
              </a:ext>
            </a:extLst>
          </p:cNvPr>
          <p:cNvSpPr txBox="1"/>
          <p:nvPr/>
        </p:nvSpPr>
        <p:spPr>
          <a:xfrm>
            <a:off x="1519653" y="670871"/>
            <a:ext cx="9152692"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chemeClr val="bg1">
                    <a:lumMod val="50000"/>
                  </a:schemeClr>
                </a:solidFill>
                <a:effectLst/>
                <a:uLnTx/>
                <a:uFillTx/>
                <a:latin typeface="Montserrat" panose="00000500000000000000" pitchFamily="2" charset="0"/>
                <a:ea typeface="+mn-ea"/>
                <a:cs typeface="+mn-cs"/>
              </a:rPr>
              <a:t>How to confidently #Speak Up</a:t>
            </a:r>
          </a:p>
        </p:txBody>
      </p:sp>
      <p:sp>
        <p:nvSpPr>
          <p:cNvPr id="13" name="TextBox 12">
            <a:extLst>
              <a:ext uri="{FF2B5EF4-FFF2-40B4-BE49-F238E27FC236}">
                <a16:creationId xmlns:a16="http://schemas.microsoft.com/office/drawing/2014/main" id="{5295D36B-BDCD-9457-6752-BDC7815D804B}"/>
              </a:ext>
            </a:extLst>
          </p:cNvPr>
          <p:cNvSpPr txBox="1"/>
          <p:nvPr/>
        </p:nvSpPr>
        <p:spPr>
          <a:xfrm>
            <a:off x="524212" y="1604044"/>
            <a:ext cx="11384723" cy="4154984"/>
          </a:xfrm>
          <a:prstGeom prst="rect">
            <a:avLst/>
          </a:prstGeom>
          <a:noFill/>
        </p:spPr>
        <p:txBody>
          <a:bodyPr wrap="square" lIns="91440" tIns="45720" rIns="91440" bIns="45720" anchor="t">
            <a:spAutoFit/>
          </a:bodyPr>
          <a:lstStyle/>
          <a:p>
            <a:pPr defTabSz="914400">
              <a:defRPr/>
            </a:pPr>
            <a:r>
              <a:rPr lang="en-US" sz="2400" dirty="0">
                <a:solidFill>
                  <a:schemeClr val="bg1">
                    <a:lumMod val="50000"/>
                  </a:schemeClr>
                </a:solidFill>
                <a:latin typeface="Monserrat"/>
              </a:rPr>
              <a:t>There is no one-size-fits-all strategy, but we suggest:</a:t>
            </a:r>
          </a:p>
          <a:p>
            <a:pPr marL="342900" indent="-342900" defTabSz="914400">
              <a:buFont typeface="Arial" panose="020B0604020202020204" pitchFamily="34" charset="0"/>
              <a:buChar char="•"/>
              <a:defRPr/>
            </a:pPr>
            <a:endParaRPr lang="en-US" sz="2400" dirty="0">
              <a:solidFill>
                <a:schemeClr val="bg1">
                  <a:lumMod val="50000"/>
                </a:schemeClr>
              </a:solidFill>
              <a:latin typeface="Monserrat"/>
            </a:endParaRPr>
          </a:p>
          <a:p>
            <a:pPr marL="342900" indent="-342900" defTabSz="914400">
              <a:buFont typeface="Arial" panose="020B0604020202020204" pitchFamily="34" charset="0"/>
              <a:buChar char="•"/>
              <a:defRPr/>
            </a:pPr>
            <a:r>
              <a:rPr lang="en-US" sz="2400" dirty="0">
                <a:solidFill>
                  <a:schemeClr val="bg1">
                    <a:lumMod val="50000"/>
                  </a:schemeClr>
                </a:solidFill>
                <a:latin typeface="Monserrat"/>
              </a:rPr>
              <a:t>Recognise the </a:t>
            </a:r>
            <a:r>
              <a:rPr lang="en-US" sz="2400" dirty="0" err="1">
                <a:solidFill>
                  <a:schemeClr val="bg1">
                    <a:lumMod val="50000"/>
                  </a:schemeClr>
                </a:solidFill>
                <a:latin typeface="Monserrat"/>
              </a:rPr>
              <a:t>behaviour</a:t>
            </a:r>
            <a:r>
              <a:rPr lang="en-US" sz="2400" dirty="0">
                <a:solidFill>
                  <a:schemeClr val="bg1">
                    <a:lumMod val="50000"/>
                  </a:schemeClr>
                </a:solidFill>
                <a:latin typeface="Monserrat"/>
              </a:rPr>
              <a:t> that happened to you / to other people  
Respond to </a:t>
            </a:r>
            <a:r>
              <a:rPr lang="en-US" sz="2400" dirty="0" err="1">
                <a:solidFill>
                  <a:schemeClr val="bg1">
                    <a:lumMod val="50000"/>
                  </a:schemeClr>
                </a:solidFill>
                <a:latin typeface="Monserrat"/>
              </a:rPr>
              <a:t>behaviour</a:t>
            </a:r>
            <a:r>
              <a:rPr lang="en-US" sz="2400" dirty="0">
                <a:solidFill>
                  <a:schemeClr val="bg1">
                    <a:lumMod val="50000"/>
                  </a:schemeClr>
                </a:solidFill>
                <a:latin typeface="Monserrat"/>
              </a:rPr>
              <a:t> / comments. This could be done in two ways:
In the moment when the incident happened
At a later stage, when you‘ve gathered your thoughts and confidence
When and how you speak up highly depends on the audience and situation
You can still speak up, even if the incident happened a few hours / days / weeks / months ago
You can speak up for yourself or on behalf of others
It might feel uncomfortable at first, that‘s normal, but it will get easier</a:t>
            </a:r>
            <a:endParaRPr lang="de-AT" sz="2400" dirty="0">
              <a:solidFill>
                <a:schemeClr val="bg1">
                  <a:lumMod val="50000"/>
                </a:schemeClr>
              </a:solidFill>
              <a:latin typeface="Monserrat"/>
            </a:endParaRPr>
          </a:p>
        </p:txBody>
      </p:sp>
      <p:pic>
        <p:nvPicPr>
          <p:cNvPr id="2" name="Picture 1" descr="A green rectangular sign with a black background&#10;&#10;Description automatically generated">
            <a:extLst>
              <a:ext uri="{FF2B5EF4-FFF2-40B4-BE49-F238E27FC236}">
                <a16:creationId xmlns:a16="http://schemas.microsoft.com/office/drawing/2014/main" id="{B2BA2854-570F-37EE-8249-C83A555036C1}"/>
              </a:ext>
            </a:extLst>
          </p:cNvPr>
          <p:cNvPicPr>
            <a:picLocks noChangeAspect="1"/>
          </p:cNvPicPr>
          <p:nvPr/>
        </p:nvPicPr>
        <p:blipFill>
          <a:blip r:embed="rId4"/>
          <a:stretch>
            <a:fillRect/>
          </a:stretch>
        </p:blipFill>
        <p:spPr>
          <a:xfrm>
            <a:off x="9676812" y="5049398"/>
            <a:ext cx="2515188" cy="1808602"/>
          </a:xfrm>
          <a:prstGeom prst="rect">
            <a:avLst/>
          </a:prstGeom>
        </p:spPr>
      </p:pic>
      <p:sp>
        <p:nvSpPr>
          <p:cNvPr id="8" name="TextBox 7">
            <a:extLst>
              <a:ext uri="{FF2B5EF4-FFF2-40B4-BE49-F238E27FC236}">
                <a16:creationId xmlns:a16="http://schemas.microsoft.com/office/drawing/2014/main" id="{13316921-117E-D716-9FA0-F19D22E84C48}"/>
              </a:ext>
            </a:extLst>
          </p:cNvPr>
          <p:cNvSpPr txBox="1"/>
          <p:nvPr/>
        </p:nvSpPr>
        <p:spPr>
          <a:xfrm>
            <a:off x="4258554" y="6453332"/>
            <a:ext cx="3674890" cy="33855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1" u="none" strike="noStrike" kern="1200" cap="none" spc="0" normalizeH="0" baseline="0" noProof="0" dirty="0">
                <a:ln>
                  <a:noFill/>
                </a:ln>
                <a:solidFill>
                  <a:schemeClr val="bg1">
                    <a:lumMod val="50000"/>
                  </a:schemeClr>
                </a:solidFill>
                <a:effectLst/>
                <a:uLnTx/>
                <a:uFillTx/>
                <a:latin typeface="Monserrat"/>
              </a:rPr>
              <a:t>https://thewun.co.uk/</a:t>
            </a:r>
          </a:p>
        </p:txBody>
      </p:sp>
    </p:spTree>
    <p:extLst>
      <p:ext uri="{BB962C8B-B14F-4D97-AF65-F5344CB8AC3E}">
        <p14:creationId xmlns:p14="http://schemas.microsoft.com/office/powerpoint/2010/main" val="3174802174"/>
      </p:ext>
    </p:extLst>
  </p:cSld>
  <p:clrMapOvr>
    <a:masterClrMapping/>
  </p:clrMapOvr>
  <mc:AlternateContent xmlns:mc="http://schemas.openxmlformats.org/markup-compatibility/2006" xmlns:p14="http://schemas.microsoft.com/office/powerpoint/2010/main">
    <mc:Choice Requires="p14">
      <p:transition p14:dur="250" advClick="0" advTm="3000">
        <p:wipe/>
      </p:transition>
    </mc:Choice>
    <mc:Fallback xmlns="">
      <p:transition advClick="0" advTm="3000">
        <p:wip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57D7AA"/>
        </a:solidFill>
        <a:effectLst/>
      </p:bgPr>
    </p:bg>
    <p:spTree>
      <p:nvGrpSpPr>
        <p:cNvPr id="1" name=""/>
        <p:cNvGrpSpPr/>
        <p:nvPr/>
      </p:nvGrpSpPr>
      <p:grpSpPr>
        <a:xfrm>
          <a:off x="0" y="0"/>
          <a:ext cx="0" cy="0"/>
          <a:chOff x="0" y="0"/>
          <a:chExt cx="0" cy="0"/>
        </a:xfrm>
      </p:grpSpPr>
      <p:pic>
        <p:nvPicPr>
          <p:cNvPr id="19" name="Picture 18" descr="A white and green sky&#10;&#10;Description automatically generated">
            <a:extLst>
              <a:ext uri="{FF2B5EF4-FFF2-40B4-BE49-F238E27FC236}">
                <a16:creationId xmlns:a16="http://schemas.microsoft.com/office/drawing/2014/main" id="{290B12D6-281D-21B8-EEF8-6A5FB5E31307}"/>
              </a:ext>
            </a:extLst>
          </p:cNvPr>
          <p:cNvPicPr>
            <a:picLocks noChangeAspect="1"/>
          </p:cNvPicPr>
          <p:nvPr/>
        </p:nvPicPr>
        <p:blipFill>
          <a:blip r:embed="rId3"/>
          <a:srcRect b="19"/>
          <a:stretch/>
        </p:blipFill>
        <p:spPr>
          <a:xfrm>
            <a:off x="20" y="0"/>
            <a:ext cx="12191980" cy="6856718"/>
          </a:xfrm>
          <a:prstGeom prst="rect">
            <a:avLst/>
          </a:prstGeom>
        </p:spPr>
      </p:pic>
      <p:sp>
        <p:nvSpPr>
          <p:cNvPr id="15" name="TextBox 14">
            <a:extLst>
              <a:ext uri="{FF2B5EF4-FFF2-40B4-BE49-F238E27FC236}">
                <a16:creationId xmlns:a16="http://schemas.microsoft.com/office/drawing/2014/main" id="{8A19B82E-A900-477F-AAD0-480018F61908}"/>
              </a:ext>
            </a:extLst>
          </p:cNvPr>
          <p:cNvSpPr txBox="1"/>
          <p:nvPr/>
        </p:nvSpPr>
        <p:spPr>
          <a:xfrm>
            <a:off x="2127702" y="568475"/>
            <a:ext cx="1941392" cy="1259538"/>
          </a:xfrm>
          <a:prstGeom prst="rect">
            <a:avLst/>
          </a:prstGeom>
        </p:spPr>
        <p:txBody>
          <a:bodyPr vert="horz" lIns="91440" tIns="45720" rIns="91440" bIns="45720" rtlCol="0" anchor="b">
            <a:normAutofit/>
          </a:bodyPr>
          <a:lstStyle/>
          <a:p>
            <a:pPr marL="0" marR="0" lvl="0" indent="0" algn="ctr" defTabSz="914400" fontAlgn="auto">
              <a:lnSpc>
                <a:spcPct val="90000"/>
              </a:lnSpc>
              <a:spcBef>
                <a:spcPct val="0"/>
              </a:spcBef>
              <a:spcAft>
                <a:spcPts val="600"/>
              </a:spcAft>
              <a:buClrTx/>
              <a:buSzTx/>
              <a:tabLst/>
              <a:defRPr/>
            </a:pPr>
            <a:r>
              <a:rPr kumimoji="0" lang="en-US" sz="1400" b="1" i="0" u="none" strike="noStrike" cap="none" spc="0" normalizeH="0" baseline="0" noProof="0" dirty="0">
                <a:ln>
                  <a:noFill/>
                </a:ln>
                <a:solidFill>
                  <a:schemeClr val="bg1">
                    <a:lumMod val="50000"/>
                  </a:schemeClr>
                </a:solidFill>
                <a:effectLst/>
                <a:uLnTx/>
                <a:uFillTx/>
                <a:latin typeface="Open Sans" panose="020B0606030504020204" pitchFamily="34" charset="0"/>
                <a:ea typeface="Open Sans" panose="020B0606030504020204" pitchFamily="34" charset="0"/>
                <a:cs typeface="Open Sans" panose="020B0606030504020204" pitchFamily="34" charset="0"/>
              </a:rPr>
              <a:t>Julia Stichling</a:t>
            </a:r>
          </a:p>
          <a:p>
            <a:pPr marL="0" marR="0" lvl="0" indent="0" algn="ctr" defTabSz="914400" fontAlgn="auto">
              <a:lnSpc>
                <a:spcPct val="90000"/>
              </a:lnSpc>
              <a:spcBef>
                <a:spcPct val="0"/>
              </a:spcBef>
              <a:spcAft>
                <a:spcPts val="600"/>
              </a:spcAft>
              <a:buClrTx/>
              <a:buSzTx/>
              <a:tabLst/>
              <a:defRPr/>
            </a:pPr>
            <a:r>
              <a:rPr kumimoji="0" lang="en-US" sz="1400" b="1" i="0" u="none" strike="noStrike" cap="none" spc="0" normalizeH="0" baseline="0" noProof="0" dirty="0">
                <a:ln>
                  <a:noFill/>
                </a:ln>
                <a:solidFill>
                  <a:schemeClr val="bg1">
                    <a:lumMod val="50000"/>
                  </a:schemeClr>
                </a:solidFill>
                <a:effectLst/>
                <a:uLnTx/>
                <a:uFillTx/>
                <a:latin typeface="Open Sans" panose="020B0606030504020204" pitchFamily="34" charset="0"/>
                <a:ea typeface="Open Sans" panose="020B0606030504020204" pitchFamily="34" charset="0"/>
                <a:cs typeface="Open Sans" panose="020B0606030504020204" pitchFamily="34" charset="0"/>
              </a:rPr>
              <a:t>WUN Advocate</a:t>
            </a:r>
          </a:p>
          <a:p>
            <a:pPr algn="ctr" defTabSz="914400">
              <a:lnSpc>
                <a:spcPct val="90000"/>
              </a:lnSpc>
              <a:spcBef>
                <a:spcPct val="0"/>
              </a:spcBef>
              <a:spcAft>
                <a:spcPts val="600"/>
              </a:spcAft>
              <a:defRPr/>
            </a:pPr>
            <a:r>
              <a:rPr kumimoji="0" lang="en-US" sz="1400" b="1" i="0" u="none" strike="noStrike" cap="none" spc="0" normalizeH="0" baseline="0" noProof="0" dirty="0">
                <a:ln>
                  <a:noFill/>
                </a:ln>
                <a:solidFill>
                  <a:schemeClr val="bg1">
                    <a:lumMod val="50000"/>
                  </a:schemeClr>
                </a:solidFill>
                <a:effectLst/>
                <a:uLnTx/>
                <a:uFillTx/>
                <a:latin typeface="Open Sans" panose="020B0606030504020204" pitchFamily="34" charset="0"/>
                <a:ea typeface="Open Sans" panose="020B0606030504020204" pitchFamily="34" charset="0"/>
                <a:cs typeface="Open Sans" panose="020B0606030504020204" pitchFamily="34" charset="0"/>
              </a:rPr>
              <a:t>Managing Director</a:t>
            </a:r>
            <a:r>
              <a:rPr lang="en-US" sz="1400" b="1"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kumimoji="0" lang="en-US" sz="1400" b="1" i="0" u="none" strike="noStrike" cap="none" spc="0" normalizeH="0" baseline="0" noProof="0" dirty="0">
                <a:ln>
                  <a:noFill/>
                </a:ln>
                <a:solidFill>
                  <a:schemeClr val="bg1">
                    <a:lumMod val="50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R2M Ltd</a:t>
            </a:r>
            <a:endParaRPr lang="en-US" sz="1400" b="1" i="0" u="none" strike="noStrike" cap="none" spc="0" normalizeH="0" baseline="0" noProof="0" dirty="0">
              <a:ln>
                <a:noFill/>
              </a:ln>
              <a:solidFill>
                <a:schemeClr val="bg1">
                  <a:lumMod val="50000"/>
                </a:schemeClr>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descr="A person in a brown coat&#10;&#10;Description automatically generated">
            <a:extLst>
              <a:ext uri="{FF2B5EF4-FFF2-40B4-BE49-F238E27FC236}">
                <a16:creationId xmlns:a16="http://schemas.microsoft.com/office/drawing/2014/main" id="{88AAA4F2-7A57-D7AB-27CC-38EC7C32ABA3}"/>
              </a:ext>
            </a:extLst>
          </p:cNvPr>
          <p:cNvPicPr>
            <a:picLocks noChangeAspect="1"/>
          </p:cNvPicPr>
          <p:nvPr/>
        </p:nvPicPr>
        <p:blipFill rotWithShape="1">
          <a:blip r:embed="rId4"/>
          <a:srcRect t="10942" b="21295"/>
          <a:stretch/>
        </p:blipFill>
        <p:spPr>
          <a:xfrm>
            <a:off x="752282" y="598420"/>
            <a:ext cx="1353637" cy="1375913"/>
          </a:xfrm>
          <a:prstGeom prst="flowChartConnector">
            <a:avLst/>
          </a:prstGeom>
        </p:spPr>
      </p:pic>
      <p:sp>
        <p:nvSpPr>
          <p:cNvPr id="12" name="TextBox 11">
            <a:extLst>
              <a:ext uri="{FF2B5EF4-FFF2-40B4-BE49-F238E27FC236}">
                <a16:creationId xmlns:a16="http://schemas.microsoft.com/office/drawing/2014/main" id="{69A993DC-EE46-BD8D-369E-9A9C8D3966AD}"/>
              </a:ext>
            </a:extLst>
          </p:cNvPr>
          <p:cNvSpPr txBox="1"/>
          <p:nvPr/>
        </p:nvSpPr>
        <p:spPr>
          <a:xfrm>
            <a:off x="2044550" y="2584150"/>
            <a:ext cx="2224779" cy="1199882"/>
          </a:xfrm>
          <a:prstGeom prst="rect">
            <a:avLst/>
          </a:prstGeom>
        </p:spPr>
        <p:txBody>
          <a:bodyPr vert="horz" lIns="91440" tIns="45720" rIns="91440" bIns="45720" rtlCol="0" anchor="b">
            <a:normAutofit lnSpcReduction="10000"/>
          </a:bodyPr>
          <a:lstStyle/>
          <a:p>
            <a:pPr marL="0" marR="0" lvl="0" indent="0" algn="ctr" defTabSz="914400" fontAlgn="auto">
              <a:lnSpc>
                <a:spcPct val="90000"/>
              </a:lnSpc>
              <a:spcBef>
                <a:spcPct val="0"/>
              </a:spcBef>
              <a:spcAft>
                <a:spcPts val="600"/>
              </a:spcAft>
              <a:buClrTx/>
              <a:buSzTx/>
              <a:tabLst/>
              <a:defRPr/>
            </a:pPr>
            <a:r>
              <a:rPr kumimoji="0" lang="en-US" sz="1400" b="1" i="0" u="none" strike="noStrike" cap="none" spc="0" normalizeH="0" baseline="0" noProof="0" dirty="0">
                <a:ln>
                  <a:noFill/>
                </a:ln>
                <a:solidFill>
                  <a:schemeClr val="bg1">
                    <a:lumMod val="50000"/>
                  </a:schemeClr>
                </a:solidFill>
                <a:effectLst/>
                <a:uLnTx/>
                <a:uFillTx/>
                <a:latin typeface="Open Sans" panose="020B0606030504020204" pitchFamily="34" charset="0"/>
                <a:ea typeface="Open Sans" panose="020B0606030504020204" pitchFamily="34" charset="0"/>
                <a:cs typeface="Open Sans" panose="020B0606030504020204" pitchFamily="34" charset="0"/>
              </a:rPr>
              <a:t>Holly Beeston</a:t>
            </a:r>
          </a:p>
          <a:p>
            <a:pPr marL="0" marR="0" lvl="0" indent="0" algn="ctr" defTabSz="914400" fontAlgn="auto">
              <a:lnSpc>
                <a:spcPct val="90000"/>
              </a:lnSpc>
              <a:spcBef>
                <a:spcPct val="0"/>
              </a:spcBef>
              <a:spcAft>
                <a:spcPts val="600"/>
              </a:spcAft>
              <a:buClrTx/>
              <a:buSzTx/>
              <a:tabLst/>
              <a:defRPr/>
            </a:pPr>
            <a:r>
              <a:rPr kumimoji="0" lang="en-US" sz="1400" b="1" i="0" u="none" strike="noStrike" cap="none" spc="0" normalizeH="0" baseline="0" noProof="0" dirty="0">
                <a:ln>
                  <a:noFill/>
                </a:ln>
                <a:solidFill>
                  <a:schemeClr val="bg1">
                    <a:lumMod val="50000"/>
                  </a:schemeClr>
                </a:solidFill>
                <a:effectLst/>
                <a:uLnTx/>
                <a:uFillTx/>
                <a:latin typeface="Open Sans" panose="020B0606030504020204" pitchFamily="34" charset="0"/>
                <a:ea typeface="Open Sans" panose="020B0606030504020204" pitchFamily="34" charset="0"/>
                <a:cs typeface="Open Sans" panose="020B0606030504020204" pitchFamily="34" charset="0"/>
              </a:rPr>
              <a:t>WUN Advocate</a:t>
            </a:r>
          </a:p>
          <a:p>
            <a:pPr marL="0" marR="0" lvl="0" indent="0" algn="ctr" defTabSz="914400" fontAlgn="auto">
              <a:lnSpc>
                <a:spcPct val="90000"/>
              </a:lnSpc>
              <a:spcBef>
                <a:spcPct val="0"/>
              </a:spcBef>
              <a:spcAft>
                <a:spcPts val="600"/>
              </a:spcAft>
              <a:buClrTx/>
              <a:buSzTx/>
              <a:tabLst/>
              <a:defRPr/>
            </a:pPr>
            <a:r>
              <a:rPr lang="en-US" sz="1400" b="1"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Executive Search Practice Lead - Utilities @ Douglas Jackson</a:t>
            </a:r>
            <a:endParaRPr kumimoji="0" lang="en-US" sz="1400" b="1" i="0" u="none" strike="noStrike" cap="none" spc="0" normalizeH="0" baseline="0" noProof="0" dirty="0">
              <a:ln>
                <a:noFill/>
              </a:ln>
              <a:solidFill>
                <a:schemeClr val="bg1">
                  <a:lumMod val="50000"/>
                </a:schemeClr>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2" name="Picture 1" descr="A red text on a black background&#10;&#10;Description automatically generated">
            <a:extLst>
              <a:ext uri="{FF2B5EF4-FFF2-40B4-BE49-F238E27FC236}">
                <a16:creationId xmlns:a16="http://schemas.microsoft.com/office/drawing/2014/main" id="{C277471E-3AF6-8FAA-A31B-28F49C8DA6C6}"/>
              </a:ext>
            </a:extLst>
          </p:cNvPr>
          <p:cNvPicPr>
            <a:picLocks noChangeAspect="1"/>
          </p:cNvPicPr>
          <p:nvPr/>
        </p:nvPicPr>
        <p:blipFill>
          <a:blip r:embed="rId5"/>
          <a:stretch>
            <a:fillRect/>
          </a:stretch>
        </p:blipFill>
        <p:spPr>
          <a:xfrm>
            <a:off x="9090621" y="3902238"/>
            <a:ext cx="2852656" cy="2015831"/>
          </a:xfrm>
          <a:prstGeom prst="rect">
            <a:avLst/>
          </a:prstGeom>
        </p:spPr>
      </p:pic>
      <p:pic>
        <p:nvPicPr>
          <p:cNvPr id="3" name="Picture 2" descr="A person taking a selfie&#10;&#10;Description automatically generated">
            <a:extLst>
              <a:ext uri="{FF2B5EF4-FFF2-40B4-BE49-F238E27FC236}">
                <a16:creationId xmlns:a16="http://schemas.microsoft.com/office/drawing/2014/main" id="{AFCF1D0E-3D32-7436-B76F-1386026CD2B9}"/>
              </a:ext>
            </a:extLst>
          </p:cNvPr>
          <p:cNvPicPr>
            <a:picLocks noChangeAspect="1"/>
          </p:cNvPicPr>
          <p:nvPr/>
        </p:nvPicPr>
        <p:blipFill>
          <a:blip r:embed="rId6"/>
          <a:stretch>
            <a:fillRect/>
          </a:stretch>
        </p:blipFill>
        <p:spPr>
          <a:xfrm>
            <a:off x="752282" y="2490341"/>
            <a:ext cx="1385304" cy="1385304"/>
          </a:xfrm>
          <a:prstGeom prst="flowChartConnector">
            <a:avLst/>
          </a:prstGeom>
        </p:spPr>
      </p:pic>
      <p:sp>
        <p:nvSpPr>
          <p:cNvPr id="5" name="TextBox 4">
            <a:extLst>
              <a:ext uri="{FF2B5EF4-FFF2-40B4-BE49-F238E27FC236}">
                <a16:creationId xmlns:a16="http://schemas.microsoft.com/office/drawing/2014/main" id="{0A190620-A5CE-BDBC-758B-4DAEC60DEDA0}"/>
              </a:ext>
            </a:extLst>
          </p:cNvPr>
          <p:cNvSpPr txBox="1"/>
          <p:nvPr/>
        </p:nvSpPr>
        <p:spPr>
          <a:xfrm>
            <a:off x="5950817" y="421512"/>
            <a:ext cx="2275074" cy="1199882"/>
          </a:xfrm>
          <a:prstGeom prst="rect">
            <a:avLst/>
          </a:prstGeom>
        </p:spPr>
        <p:txBody>
          <a:bodyPr vert="horz" lIns="91440" tIns="45720" rIns="91440" bIns="45720" rtlCol="0" anchor="b">
            <a:normAutofit/>
          </a:bodyPr>
          <a:lstStyle/>
          <a:p>
            <a:pPr marL="0" marR="0" lvl="0" indent="0" algn="ctr" defTabSz="914400" fontAlgn="auto">
              <a:lnSpc>
                <a:spcPct val="90000"/>
              </a:lnSpc>
              <a:spcBef>
                <a:spcPct val="0"/>
              </a:spcBef>
              <a:spcAft>
                <a:spcPts val="600"/>
              </a:spcAft>
              <a:buClrTx/>
              <a:buSzTx/>
              <a:tabLst/>
              <a:defRPr/>
            </a:pPr>
            <a:r>
              <a:rPr kumimoji="0" lang="en-US" sz="1400" b="1" i="0" u="none" strike="noStrike" cap="none" spc="0" normalizeH="0" baseline="0" noProof="0" dirty="0">
                <a:ln>
                  <a:noFill/>
                </a:ln>
                <a:solidFill>
                  <a:schemeClr val="bg1">
                    <a:lumMod val="50000"/>
                  </a:schemeClr>
                </a:solidFill>
                <a:effectLst/>
                <a:uLnTx/>
                <a:uFillTx/>
                <a:latin typeface="Open Sans" panose="020B0606030504020204" pitchFamily="34" charset="0"/>
                <a:ea typeface="Open Sans" panose="020B0606030504020204" pitchFamily="34" charset="0"/>
                <a:cs typeface="Open Sans" panose="020B0606030504020204" pitchFamily="34" charset="0"/>
              </a:rPr>
              <a:t>Rebecca Percy</a:t>
            </a:r>
          </a:p>
          <a:p>
            <a:pPr algn="ctr" defTabSz="914400">
              <a:lnSpc>
                <a:spcPct val="90000"/>
              </a:lnSpc>
              <a:spcBef>
                <a:spcPct val="0"/>
              </a:spcBef>
              <a:spcAft>
                <a:spcPts val="600"/>
              </a:spcAft>
              <a:defRPr/>
            </a:pPr>
            <a:r>
              <a:rPr lang="en-US" sz="1400" b="1"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Diversity &amp; Inclusion Lead @ EON</a:t>
            </a:r>
            <a:endParaRPr lang="en-US"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TextBox 5">
            <a:extLst>
              <a:ext uri="{FF2B5EF4-FFF2-40B4-BE49-F238E27FC236}">
                <a16:creationId xmlns:a16="http://schemas.microsoft.com/office/drawing/2014/main" id="{A247AFE2-2936-DEB9-DBA3-043FD5B309A2}"/>
              </a:ext>
            </a:extLst>
          </p:cNvPr>
          <p:cNvSpPr txBox="1"/>
          <p:nvPr/>
        </p:nvSpPr>
        <p:spPr>
          <a:xfrm>
            <a:off x="6096000" y="4407555"/>
            <a:ext cx="1984748" cy="1199882"/>
          </a:xfrm>
          <a:prstGeom prst="rect">
            <a:avLst/>
          </a:prstGeom>
        </p:spPr>
        <p:txBody>
          <a:bodyPr vert="horz" lIns="91440" tIns="45720" rIns="91440" bIns="45720" rtlCol="0" anchor="b">
            <a:normAutofit/>
          </a:bodyPr>
          <a:lstStyle/>
          <a:p>
            <a:pPr marL="0" marR="0" lvl="0" indent="0" algn="ctr" defTabSz="914400" fontAlgn="auto">
              <a:lnSpc>
                <a:spcPct val="90000"/>
              </a:lnSpc>
              <a:spcBef>
                <a:spcPct val="0"/>
              </a:spcBef>
              <a:spcAft>
                <a:spcPts val="600"/>
              </a:spcAft>
              <a:buClrTx/>
              <a:buSzTx/>
              <a:tabLst/>
              <a:defRPr/>
            </a:pPr>
            <a:r>
              <a:rPr kumimoji="0" lang="en-US" sz="1400" b="1" i="0" u="none" strike="noStrike" cap="none" spc="0" normalizeH="0" baseline="0" noProof="0" dirty="0">
                <a:ln>
                  <a:noFill/>
                </a:ln>
                <a:solidFill>
                  <a:schemeClr val="bg1">
                    <a:lumMod val="50000"/>
                  </a:schemeClr>
                </a:solidFill>
                <a:effectLst/>
                <a:uLnTx/>
                <a:uFillTx/>
                <a:latin typeface="Open Sans" panose="020B0606030504020204" pitchFamily="34" charset="0"/>
                <a:ea typeface="Open Sans" panose="020B0606030504020204" pitchFamily="34" charset="0"/>
                <a:cs typeface="Open Sans" panose="020B0606030504020204" pitchFamily="34" charset="0"/>
              </a:rPr>
              <a:t>Jessica Raine</a:t>
            </a:r>
          </a:p>
          <a:p>
            <a:pPr algn="ctr" defTabSz="914400">
              <a:lnSpc>
                <a:spcPct val="90000"/>
              </a:lnSpc>
              <a:spcBef>
                <a:spcPct val="0"/>
              </a:spcBef>
              <a:spcAft>
                <a:spcPts val="600"/>
              </a:spcAft>
              <a:defRPr/>
            </a:pPr>
            <a:r>
              <a:rPr lang="en-US" sz="1400" b="1"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Data Protection &amp; Compliance Manager @ EON</a:t>
            </a:r>
            <a:endParaRPr lang="en-US" sz="1400" b="1" i="0" u="none" strike="noStrike" cap="none" spc="0" normalizeH="0" baseline="0" noProof="0" dirty="0">
              <a:ln>
                <a:noFill/>
              </a:ln>
              <a:solidFill>
                <a:schemeClr val="bg1">
                  <a:lumMod val="50000"/>
                </a:schemeClr>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7" name="TextBox 6">
            <a:extLst>
              <a:ext uri="{FF2B5EF4-FFF2-40B4-BE49-F238E27FC236}">
                <a16:creationId xmlns:a16="http://schemas.microsoft.com/office/drawing/2014/main" id="{438446FC-F0BC-2224-2C17-09384BCC2095}"/>
              </a:ext>
            </a:extLst>
          </p:cNvPr>
          <p:cNvSpPr txBox="1"/>
          <p:nvPr/>
        </p:nvSpPr>
        <p:spPr>
          <a:xfrm>
            <a:off x="9797231" y="1747954"/>
            <a:ext cx="1776550" cy="802160"/>
          </a:xfrm>
          <a:prstGeom prst="rect">
            <a:avLst/>
          </a:prstGeom>
        </p:spPr>
        <p:txBody>
          <a:bodyPr vert="horz" lIns="91440" tIns="45720" rIns="91440" bIns="45720" rtlCol="0" anchor="b">
            <a:normAutofit/>
          </a:bodyPr>
          <a:lstStyle/>
          <a:p>
            <a:pPr marL="0" marR="0" lvl="0" indent="0" algn="ctr" defTabSz="914400" fontAlgn="auto">
              <a:lnSpc>
                <a:spcPct val="90000"/>
              </a:lnSpc>
              <a:spcBef>
                <a:spcPct val="0"/>
              </a:spcBef>
              <a:spcAft>
                <a:spcPts val="600"/>
              </a:spcAft>
              <a:buClrTx/>
              <a:buSzTx/>
              <a:tabLst/>
              <a:defRPr/>
            </a:pPr>
            <a:r>
              <a:rPr lang="en-US" sz="1400" b="1"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Diane Spooner</a:t>
            </a:r>
          </a:p>
          <a:p>
            <a:pPr marL="0" marR="0" lvl="0" indent="0" algn="ctr" defTabSz="914400" fontAlgn="auto">
              <a:lnSpc>
                <a:spcPct val="90000"/>
              </a:lnSpc>
              <a:spcBef>
                <a:spcPct val="0"/>
              </a:spcBef>
              <a:spcAft>
                <a:spcPts val="600"/>
              </a:spcAft>
              <a:buClrTx/>
              <a:buSzTx/>
              <a:tabLst/>
              <a:defRPr/>
            </a:pPr>
            <a:r>
              <a:rPr kumimoji="0" lang="en-US" sz="1400" b="1" i="0" u="none" strike="noStrike" cap="none" spc="0" normalizeH="0" baseline="0" noProof="0" dirty="0">
                <a:ln>
                  <a:noFill/>
                </a:ln>
                <a:solidFill>
                  <a:schemeClr val="bg1">
                    <a:lumMod val="50000"/>
                  </a:schemeClr>
                </a:solidFill>
                <a:effectLst/>
                <a:uLnTx/>
                <a:uFillTx/>
                <a:latin typeface="Open Sans" panose="020B0606030504020204" pitchFamily="34" charset="0"/>
                <a:ea typeface="Open Sans" panose="020B0606030504020204" pitchFamily="34" charset="0"/>
                <a:cs typeface="Open Sans" panose="020B0606030504020204" pitchFamily="34" charset="0"/>
              </a:rPr>
              <a:t>ER Consultant @</a:t>
            </a:r>
            <a:r>
              <a:rPr lang="en-US" sz="1400" b="1"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 EON</a:t>
            </a:r>
            <a:endParaRPr kumimoji="0" lang="en-US" sz="1400" b="1" i="0" u="none" strike="noStrike" cap="none" spc="0" normalizeH="0" baseline="0" noProof="0" dirty="0">
              <a:ln>
                <a:noFill/>
              </a:ln>
              <a:solidFill>
                <a:schemeClr val="bg1">
                  <a:lumMod val="50000"/>
                </a:schemeClr>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8" name="TextBox 7">
            <a:extLst>
              <a:ext uri="{FF2B5EF4-FFF2-40B4-BE49-F238E27FC236}">
                <a16:creationId xmlns:a16="http://schemas.microsoft.com/office/drawing/2014/main" id="{F2F4E69F-2694-41CF-E917-CC85C24275AF}"/>
              </a:ext>
            </a:extLst>
          </p:cNvPr>
          <p:cNvSpPr txBox="1"/>
          <p:nvPr/>
        </p:nvSpPr>
        <p:spPr>
          <a:xfrm>
            <a:off x="2092001" y="4347899"/>
            <a:ext cx="2129876" cy="1259538"/>
          </a:xfrm>
          <a:prstGeom prst="rect">
            <a:avLst/>
          </a:prstGeom>
        </p:spPr>
        <p:txBody>
          <a:bodyPr vert="horz" lIns="91440" tIns="45720" rIns="91440" bIns="45720" rtlCol="0" anchor="b">
            <a:normAutofit/>
          </a:bodyPr>
          <a:lstStyle/>
          <a:p>
            <a:pPr marL="0" marR="0" lvl="0" indent="0" algn="ctr" defTabSz="914400" fontAlgn="auto">
              <a:lnSpc>
                <a:spcPct val="90000"/>
              </a:lnSpc>
              <a:spcBef>
                <a:spcPct val="0"/>
              </a:spcBef>
              <a:spcAft>
                <a:spcPts val="600"/>
              </a:spcAft>
              <a:buClrTx/>
              <a:buSzTx/>
              <a:tabLst/>
              <a:defRPr/>
            </a:pPr>
            <a:r>
              <a:rPr lang="en-US" sz="1400" b="1"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Colin Jellicoe</a:t>
            </a:r>
            <a:endParaRPr kumimoji="0" lang="en-US" sz="1400" b="1" i="0" u="none" strike="noStrike" cap="none" spc="0" normalizeH="0" baseline="0" noProof="0" dirty="0">
              <a:ln>
                <a:noFill/>
              </a:ln>
              <a:solidFill>
                <a:schemeClr val="bg1">
                  <a:lumMod val="50000"/>
                </a:schemeClr>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algn="ctr" defTabSz="914400">
              <a:lnSpc>
                <a:spcPct val="90000"/>
              </a:lnSpc>
              <a:spcBef>
                <a:spcPct val="0"/>
              </a:spcBef>
              <a:spcAft>
                <a:spcPts val="600"/>
              </a:spcAft>
              <a:defRPr/>
            </a:pPr>
            <a:r>
              <a:rPr lang="en-US" sz="1400" b="1"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Chief</a:t>
            </a:r>
            <a:r>
              <a:rPr kumimoji="0" lang="en-US" sz="1400" b="1" i="0" u="none" strike="noStrike" cap="none" spc="0" normalizeH="0" baseline="0" noProof="0" dirty="0">
                <a:ln>
                  <a:noFill/>
                </a:ln>
                <a:solidFill>
                  <a:schemeClr val="bg1">
                    <a:lumMod val="50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lang="en-US" sz="1400" b="1"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People Officer @ </a:t>
            </a:r>
            <a:r>
              <a:rPr lang="en-US" sz="1400" b="1" dirty="0" err="1">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MGroup</a:t>
            </a:r>
            <a:r>
              <a:rPr lang="en-US" sz="1400" b="1"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 Services</a:t>
            </a:r>
            <a:endParaRPr lang="en-US" sz="1400" b="1" i="0" u="none" strike="noStrike" cap="none" spc="0" normalizeH="0" baseline="0" noProof="0" dirty="0">
              <a:ln>
                <a:noFill/>
              </a:ln>
              <a:solidFill>
                <a:schemeClr val="bg1">
                  <a:lumMod val="50000"/>
                </a:schemeClr>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6" name="TextBox 15">
            <a:extLst>
              <a:ext uri="{FF2B5EF4-FFF2-40B4-BE49-F238E27FC236}">
                <a16:creationId xmlns:a16="http://schemas.microsoft.com/office/drawing/2014/main" id="{8275C6D8-DEC5-0BA6-8A24-22F49452B729}"/>
              </a:ext>
            </a:extLst>
          </p:cNvPr>
          <p:cNvSpPr txBox="1"/>
          <p:nvPr/>
        </p:nvSpPr>
        <p:spPr>
          <a:xfrm>
            <a:off x="5984750" y="2550114"/>
            <a:ext cx="2211157" cy="1199882"/>
          </a:xfrm>
          <a:prstGeom prst="rect">
            <a:avLst/>
          </a:prstGeom>
        </p:spPr>
        <p:txBody>
          <a:bodyPr vert="horz" lIns="91440" tIns="45720" rIns="91440" bIns="45720" rtlCol="0" anchor="b">
            <a:normAutofit/>
          </a:bodyPr>
          <a:lstStyle/>
          <a:p>
            <a:pPr marL="0" marR="0" lvl="0" indent="0" algn="ctr" defTabSz="914400" fontAlgn="auto">
              <a:lnSpc>
                <a:spcPct val="90000"/>
              </a:lnSpc>
              <a:spcBef>
                <a:spcPct val="0"/>
              </a:spcBef>
              <a:spcAft>
                <a:spcPts val="600"/>
              </a:spcAft>
              <a:buClrTx/>
              <a:buSzTx/>
              <a:tabLst/>
              <a:defRPr/>
            </a:pPr>
            <a:r>
              <a:rPr kumimoji="0" lang="en-US" sz="1400" b="1" i="0" u="none" strike="noStrike" cap="none" spc="0" normalizeH="0" baseline="0" noProof="0" dirty="0">
                <a:ln>
                  <a:noFill/>
                </a:ln>
                <a:solidFill>
                  <a:schemeClr val="bg1">
                    <a:lumMod val="50000"/>
                  </a:schemeClr>
                </a:solidFill>
                <a:effectLst/>
                <a:uLnTx/>
                <a:uFillTx/>
                <a:latin typeface="Open Sans" panose="020B0606030504020204" pitchFamily="34" charset="0"/>
                <a:ea typeface="Open Sans" panose="020B0606030504020204" pitchFamily="34" charset="0"/>
                <a:cs typeface="Open Sans" panose="020B0606030504020204" pitchFamily="34" charset="0"/>
              </a:rPr>
              <a:t>Kirin Kalsi</a:t>
            </a:r>
          </a:p>
          <a:p>
            <a:pPr marL="0" marR="0" lvl="0" indent="0" algn="ctr" defTabSz="914400" fontAlgn="auto">
              <a:lnSpc>
                <a:spcPct val="90000"/>
              </a:lnSpc>
              <a:spcBef>
                <a:spcPct val="0"/>
              </a:spcBef>
              <a:spcAft>
                <a:spcPts val="600"/>
              </a:spcAft>
              <a:buClrTx/>
              <a:buSzTx/>
              <a:tabLst/>
              <a:defRPr/>
            </a:pPr>
            <a:r>
              <a:rPr lang="en-US" sz="1400" b="1"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General Counsel, Compliance Officer and Data Protection Officer @ EON</a:t>
            </a:r>
            <a:endParaRPr kumimoji="0" lang="en-US" sz="1400" b="1" i="0" u="none" strike="noStrike" cap="none" spc="0" normalizeH="0" baseline="0" noProof="0" dirty="0">
              <a:ln>
                <a:noFill/>
              </a:ln>
              <a:solidFill>
                <a:schemeClr val="bg1">
                  <a:lumMod val="50000"/>
                </a:schemeClr>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9" name="Picture 8" descr="A person in a suit smiling&#10;&#10;Description automatically generated">
            <a:extLst>
              <a:ext uri="{FF2B5EF4-FFF2-40B4-BE49-F238E27FC236}">
                <a16:creationId xmlns:a16="http://schemas.microsoft.com/office/drawing/2014/main" id="{84754683-B50F-D51C-FCBD-6F957A389A76}"/>
              </a:ext>
            </a:extLst>
          </p:cNvPr>
          <p:cNvPicPr>
            <a:picLocks noChangeAspect="1"/>
          </p:cNvPicPr>
          <p:nvPr/>
        </p:nvPicPr>
        <p:blipFill rotWithShape="1">
          <a:blip r:embed="rId7"/>
          <a:srcRect t="7744" b="27890"/>
          <a:stretch/>
        </p:blipFill>
        <p:spPr>
          <a:xfrm>
            <a:off x="756977" y="4476695"/>
            <a:ext cx="1375914" cy="1390591"/>
          </a:xfrm>
          <a:prstGeom prst="flowChartConnector">
            <a:avLst/>
          </a:prstGeom>
        </p:spPr>
      </p:pic>
      <p:pic>
        <p:nvPicPr>
          <p:cNvPr id="4" name="Picture 3">
            <a:extLst>
              <a:ext uri="{FF2B5EF4-FFF2-40B4-BE49-F238E27FC236}">
                <a16:creationId xmlns:a16="http://schemas.microsoft.com/office/drawing/2014/main" id="{1A24C161-FE9C-7566-8E04-2D559A3B61A0}"/>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4515398" y="547643"/>
            <a:ext cx="1375914" cy="1375914"/>
          </a:xfrm>
          <a:prstGeom prst="flowChartConnector">
            <a:avLst/>
          </a:prstGeom>
          <a:noFill/>
        </p:spPr>
      </p:pic>
      <p:pic>
        <p:nvPicPr>
          <p:cNvPr id="10" name="Picture 9" descr="A person wearing glasses and a red dress&#10;&#10;Description automatically generated">
            <a:extLst>
              <a:ext uri="{FF2B5EF4-FFF2-40B4-BE49-F238E27FC236}">
                <a16:creationId xmlns:a16="http://schemas.microsoft.com/office/drawing/2014/main" id="{A732147B-F20E-CEFF-E3C8-C0BC4AC2427A}"/>
              </a:ext>
            </a:extLst>
          </p:cNvPr>
          <p:cNvPicPr>
            <a:picLocks noChangeAspect="1"/>
          </p:cNvPicPr>
          <p:nvPr/>
        </p:nvPicPr>
        <p:blipFill rotWithShape="1">
          <a:blip r:embed="rId9">
            <a:extLst>
              <a:ext uri="{28A0092B-C50C-407E-A947-70E740481C1C}">
                <a14:useLocalDpi xmlns:a14="http://schemas.microsoft.com/office/drawing/2010/main" val="0"/>
              </a:ext>
            </a:extLst>
          </a:blip>
          <a:srcRect t="188" b="188"/>
          <a:stretch/>
        </p:blipFill>
        <p:spPr bwMode="auto">
          <a:xfrm>
            <a:off x="4570052" y="2495036"/>
            <a:ext cx="1353637" cy="1375914"/>
          </a:xfrm>
          <a:prstGeom prst="flowChartConnector">
            <a:avLst/>
          </a:prstGeom>
          <a:noFill/>
          <a:ln>
            <a:noFill/>
          </a:ln>
        </p:spPr>
      </p:pic>
      <p:pic>
        <p:nvPicPr>
          <p:cNvPr id="14" name="Picture 13" descr="A person smiling at camera&#10;&#10;Description automatically generated">
            <a:extLst>
              <a:ext uri="{FF2B5EF4-FFF2-40B4-BE49-F238E27FC236}">
                <a16:creationId xmlns:a16="http://schemas.microsoft.com/office/drawing/2014/main" id="{11CADFBC-8FAB-51CC-2AC8-8CCE7252E937}"/>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4608836" y="4491373"/>
            <a:ext cx="1375914" cy="1375913"/>
          </a:xfrm>
          <a:prstGeom prst="flowChartConnector">
            <a:avLst/>
          </a:prstGeom>
          <a:noFill/>
          <a:ln>
            <a:noFill/>
          </a:ln>
        </p:spPr>
      </p:pic>
      <p:pic>
        <p:nvPicPr>
          <p:cNvPr id="17" name="Picture 16">
            <a:extLst>
              <a:ext uri="{FF2B5EF4-FFF2-40B4-BE49-F238E27FC236}">
                <a16:creationId xmlns:a16="http://schemas.microsoft.com/office/drawing/2014/main" id="{F4F311EB-7478-74AD-B3AA-4CBB626C49A4}"/>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8300791" y="1621394"/>
            <a:ext cx="1421540" cy="1375913"/>
          </a:xfrm>
          <a:prstGeom prst="flowChartConnector">
            <a:avLst/>
          </a:prstGeom>
          <a:noFill/>
        </p:spPr>
      </p:pic>
      <p:pic>
        <p:nvPicPr>
          <p:cNvPr id="18" name="Picture 17" descr="A black background with red text&#10;&#10;Description automatically generated">
            <a:extLst>
              <a:ext uri="{FF2B5EF4-FFF2-40B4-BE49-F238E27FC236}">
                <a16:creationId xmlns:a16="http://schemas.microsoft.com/office/drawing/2014/main" id="{3B979CFA-9927-659E-7F23-DFA5C2061A16}"/>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285243" y="5064228"/>
            <a:ext cx="3913343" cy="1287897"/>
          </a:xfrm>
          <a:prstGeom prst="rect">
            <a:avLst/>
          </a:prstGeom>
        </p:spPr>
      </p:pic>
    </p:spTree>
    <p:extLst>
      <p:ext uri="{BB962C8B-B14F-4D97-AF65-F5344CB8AC3E}">
        <p14:creationId xmlns:p14="http://schemas.microsoft.com/office/powerpoint/2010/main" val="1461255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57D7AA"/>
        </a:solidFill>
        <a:effectLst/>
      </p:bgPr>
    </p:bg>
    <p:spTree>
      <p:nvGrpSpPr>
        <p:cNvPr id="1" name=""/>
        <p:cNvGrpSpPr/>
        <p:nvPr/>
      </p:nvGrpSpPr>
      <p:grpSpPr>
        <a:xfrm>
          <a:off x="0" y="0"/>
          <a:ext cx="0" cy="0"/>
          <a:chOff x="0" y="0"/>
          <a:chExt cx="0" cy="0"/>
        </a:xfrm>
      </p:grpSpPr>
      <p:pic>
        <p:nvPicPr>
          <p:cNvPr id="4" name="Picture 3" descr="A white and green sky&#10;&#10;Description automatically generated">
            <a:extLst>
              <a:ext uri="{FF2B5EF4-FFF2-40B4-BE49-F238E27FC236}">
                <a16:creationId xmlns:a16="http://schemas.microsoft.com/office/drawing/2014/main" id="{6968C1CE-B726-37B4-1542-56530C24DE04}"/>
              </a:ext>
            </a:extLst>
          </p:cNvPr>
          <p:cNvPicPr>
            <a:picLocks noChangeAspect="1"/>
          </p:cNvPicPr>
          <p:nvPr/>
        </p:nvPicPr>
        <p:blipFill>
          <a:blip r:embed="rId3"/>
          <a:srcRect b="19"/>
          <a:stretch/>
        </p:blipFill>
        <p:spPr>
          <a:xfrm>
            <a:off x="20" y="0"/>
            <a:ext cx="12191980" cy="6858000"/>
          </a:xfrm>
          <a:prstGeom prst="rect">
            <a:avLst/>
          </a:prstGeom>
        </p:spPr>
      </p:pic>
      <p:sp>
        <p:nvSpPr>
          <p:cNvPr id="3" name="TextBox 2">
            <a:extLst>
              <a:ext uri="{FF2B5EF4-FFF2-40B4-BE49-F238E27FC236}">
                <a16:creationId xmlns:a16="http://schemas.microsoft.com/office/drawing/2014/main" id="{B1750711-13C0-EADF-FD97-E87B3A74B494}"/>
              </a:ext>
            </a:extLst>
          </p:cNvPr>
          <p:cNvSpPr txBox="1"/>
          <p:nvPr/>
        </p:nvSpPr>
        <p:spPr>
          <a:xfrm>
            <a:off x="1519651" y="413294"/>
            <a:ext cx="9152692"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chemeClr val="bg1">
                    <a:lumMod val="50000"/>
                  </a:schemeClr>
                </a:solidFill>
                <a:effectLst/>
                <a:uLnTx/>
                <a:uFillTx/>
                <a:latin typeface="Montserrat" panose="00000500000000000000" pitchFamily="2" charset="0"/>
                <a:ea typeface="+mn-ea"/>
                <a:cs typeface="+mn-cs"/>
              </a:rPr>
              <a:t>Techniques to #Speak Up</a:t>
            </a:r>
          </a:p>
        </p:txBody>
      </p:sp>
      <p:sp>
        <p:nvSpPr>
          <p:cNvPr id="13" name="TextBox 12">
            <a:extLst>
              <a:ext uri="{FF2B5EF4-FFF2-40B4-BE49-F238E27FC236}">
                <a16:creationId xmlns:a16="http://schemas.microsoft.com/office/drawing/2014/main" id="{5295D36B-BDCD-9457-6752-BDC7815D804B}"/>
              </a:ext>
            </a:extLst>
          </p:cNvPr>
          <p:cNvSpPr txBox="1"/>
          <p:nvPr/>
        </p:nvSpPr>
        <p:spPr>
          <a:xfrm>
            <a:off x="497708" y="1121180"/>
            <a:ext cx="11384723" cy="4893647"/>
          </a:xfrm>
          <a:prstGeom prst="rect">
            <a:avLst/>
          </a:prstGeom>
          <a:noFill/>
        </p:spPr>
        <p:txBody>
          <a:bodyPr wrap="square" lIns="91440" tIns="45720" rIns="91440" bIns="45720" anchor="t">
            <a:spAutoFit/>
          </a:bodyPr>
          <a:lstStyle/>
          <a:p>
            <a:pPr defTabSz="914400">
              <a:defRPr/>
            </a:pPr>
            <a:r>
              <a:rPr lang="en-US" sz="2400" b="1" dirty="0">
                <a:solidFill>
                  <a:schemeClr val="bg1">
                    <a:lumMod val="50000"/>
                  </a:schemeClr>
                </a:solidFill>
                <a:latin typeface="Monserrat"/>
              </a:rPr>
              <a:t>Speaking up in the moment:</a:t>
            </a:r>
          </a:p>
          <a:p>
            <a:pPr defTabSz="914400">
              <a:defRPr/>
            </a:pPr>
            <a:endParaRPr lang="en-US" sz="2400" b="1" dirty="0">
              <a:solidFill>
                <a:schemeClr val="bg1">
                  <a:lumMod val="50000"/>
                </a:schemeClr>
              </a:solidFill>
              <a:latin typeface="Monserrat"/>
            </a:endParaRPr>
          </a:p>
          <a:p>
            <a:pPr marL="342900" indent="-342900" defTabSz="914400">
              <a:buFont typeface="Arial"/>
              <a:buChar char="•"/>
              <a:defRPr/>
            </a:pPr>
            <a:r>
              <a:rPr lang="en-US" sz="2400" u="sng" dirty="0">
                <a:solidFill>
                  <a:schemeClr val="bg1">
                    <a:lumMod val="50000"/>
                  </a:schemeClr>
                </a:solidFill>
                <a:latin typeface="Monserrat"/>
              </a:rPr>
              <a:t>Call attention to it</a:t>
            </a:r>
            <a:r>
              <a:rPr lang="en-US" sz="2400" dirty="0">
                <a:solidFill>
                  <a:schemeClr val="bg1">
                    <a:lumMod val="50000"/>
                  </a:schemeClr>
                </a:solidFill>
                <a:latin typeface="Monserrat"/>
              </a:rPr>
              <a:t>: I don’t understand. Why is that funny? </a:t>
            </a:r>
          </a:p>
          <a:p>
            <a:pPr marL="342900" indent="-342900" defTabSz="914400">
              <a:buFont typeface="Arial"/>
              <a:buChar char="•"/>
              <a:defRPr/>
            </a:pPr>
            <a:endParaRPr lang="en-US" sz="2400" dirty="0">
              <a:solidFill>
                <a:schemeClr val="bg1">
                  <a:lumMod val="50000"/>
                </a:schemeClr>
              </a:solidFill>
              <a:latin typeface="Monserrat"/>
            </a:endParaRPr>
          </a:p>
          <a:p>
            <a:pPr marL="342900" indent="-342900" defTabSz="914400">
              <a:buFont typeface="Arial"/>
              <a:buChar char="•"/>
              <a:defRPr/>
            </a:pPr>
            <a:r>
              <a:rPr lang="en-US" sz="2400" u="sng" dirty="0">
                <a:solidFill>
                  <a:schemeClr val="bg1">
                    <a:lumMod val="50000"/>
                  </a:schemeClr>
                </a:solidFill>
                <a:latin typeface="Monserrat"/>
              </a:rPr>
              <a:t>Ask for clarification or more information</a:t>
            </a:r>
            <a:r>
              <a:rPr lang="en-US" sz="2400" dirty="0">
                <a:solidFill>
                  <a:schemeClr val="bg1">
                    <a:lumMod val="50000"/>
                  </a:schemeClr>
                </a:solidFill>
                <a:latin typeface="Monserrat"/>
              </a:rPr>
              <a:t>: “Could you say more about what you mean by that?” “How have you come to think that?”</a:t>
            </a:r>
          </a:p>
          <a:p>
            <a:pPr marL="342900" indent="-342900" defTabSz="914400">
              <a:buFont typeface="Arial"/>
              <a:buChar char="•"/>
              <a:defRPr/>
            </a:pPr>
            <a:endParaRPr lang="en-US" sz="2400" dirty="0">
              <a:solidFill>
                <a:schemeClr val="bg1">
                  <a:lumMod val="50000"/>
                </a:schemeClr>
              </a:solidFill>
              <a:latin typeface="Monserrat"/>
            </a:endParaRPr>
          </a:p>
          <a:p>
            <a:pPr marL="342900" indent="-342900" defTabSz="914400">
              <a:buFont typeface="Arial"/>
              <a:buChar char="•"/>
              <a:defRPr/>
            </a:pPr>
            <a:r>
              <a:rPr lang="en-US" sz="2400" u="sng" dirty="0">
                <a:solidFill>
                  <a:schemeClr val="bg1">
                    <a:lumMod val="50000"/>
                  </a:schemeClr>
                </a:solidFill>
                <a:latin typeface="Monserrat"/>
              </a:rPr>
              <a:t>Restate or paraphrase</a:t>
            </a:r>
            <a:r>
              <a:rPr lang="en-US" sz="2400" dirty="0">
                <a:solidFill>
                  <a:schemeClr val="bg1">
                    <a:lumMod val="50000"/>
                  </a:schemeClr>
                </a:solidFill>
                <a:latin typeface="Monserrat"/>
              </a:rPr>
              <a:t>: “I think I heard you saying____________. Is that correct?</a:t>
            </a:r>
          </a:p>
          <a:p>
            <a:pPr marL="342900" indent="-342900" defTabSz="914400">
              <a:buFont typeface="Arial"/>
              <a:buChar char="•"/>
              <a:defRPr/>
            </a:pPr>
            <a:endParaRPr lang="en-US" sz="2400" dirty="0">
              <a:solidFill>
                <a:schemeClr val="bg1">
                  <a:lumMod val="50000"/>
                </a:schemeClr>
              </a:solidFill>
              <a:latin typeface="Monserrat"/>
            </a:endParaRPr>
          </a:p>
          <a:p>
            <a:pPr marL="342900" indent="-342900" defTabSz="914400">
              <a:buFont typeface="Arial"/>
              <a:buChar char="•"/>
              <a:defRPr/>
            </a:pPr>
            <a:r>
              <a:rPr lang="en-US" sz="2400" u="sng" dirty="0">
                <a:solidFill>
                  <a:schemeClr val="bg1">
                    <a:lumMod val="50000"/>
                  </a:schemeClr>
                </a:solidFill>
                <a:latin typeface="Monserrat"/>
              </a:rPr>
              <a:t>Challenge</a:t>
            </a:r>
            <a:r>
              <a:rPr lang="en-US" sz="2400" dirty="0">
                <a:solidFill>
                  <a:schemeClr val="bg1">
                    <a:lumMod val="50000"/>
                  </a:schemeClr>
                </a:solidFill>
                <a:latin typeface="Monserrat"/>
              </a:rPr>
              <a:t>:</a:t>
            </a:r>
          </a:p>
          <a:p>
            <a:pPr defTabSz="914400">
              <a:defRPr/>
            </a:pPr>
            <a:r>
              <a:rPr lang="en-US" sz="2400" dirty="0">
                <a:solidFill>
                  <a:schemeClr val="bg1">
                    <a:lumMod val="50000"/>
                  </a:schemeClr>
                </a:solidFill>
                <a:latin typeface="Monserrat"/>
              </a:rPr>
              <a:t>	“Actually, in my experience__________________.”</a:t>
            </a:r>
          </a:p>
          <a:p>
            <a:pPr defTabSz="914400">
              <a:defRPr/>
            </a:pPr>
            <a:r>
              <a:rPr lang="en-US" sz="2400" dirty="0">
                <a:solidFill>
                  <a:schemeClr val="bg1">
                    <a:lumMod val="50000"/>
                  </a:schemeClr>
                </a:solidFill>
                <a:latin typeface="Monserrat"/>
              </a:rPr>
              <a:t>	“I think that’s a stereotype. I’ve learned that_________________.”</a:t>
            </a:r>
          </a:p>
          <a:p>
            <a:pPr defTabSz="914400">
              <a:defRPr/>
            </a:pPr>
            <a:r>
              <a:rPr lang="en-US" sz="2400" dirty="0">
                <a:solidFill>
                  <a:schemeClr val="bg1">
                    <a:lumMod val="50000"/>
                  </a:schemeClr>
                </a:solidFill>
                <a:latin typeface="Monserrat"/>
              </a:rPr>
              <a:t>	“Another way to look at it is _________________.”</a:t>
            </a:r>
          </a:p>
        </p:txBody>
      </p:sp>
      <p:pic>
        <p:nvPicPr>
          <p:cNvPr id="2" name="Picture 1" descr="A green rectangular sign with a black background&#10;&#10;Description automatically generated">
            <a:extLst>
              <a:ext uri="{FF2B5EF4-FFF2-40B4-BE49-F238E27FC236}">
                <a16:creationId xmlns:a16="http://schemas.microsoft.com/office/drawing/2014/main" id="{B2BA2854-570F-37EE-8249-C83A555036C1}"/>
              </a:ext>
            </a:extLst>
          </p:cNvPr>
          <p:cNvPicPr>
            <a:picLocks noChangeAspect="1"/>
          </p:cNvPicPr>
          <p:nvPr/>
        </p:nvPicPr>
        <p:blipFill>
          <a:blip r:embed="rId4"/>
          <a:stretch>
            <a:fillRect/>
          </a:stretch>
        </p:blipFill>
        <p:spPr>
          <a:xfrm>
            <a:off x="9676812" y="5049398"/>
            <a:ext cx="2515188" cy="1808602"/>
          </a:xfrm>
          <a:prstGeom prst="rect">
            <a:avLst/>
          </a:prstGeom>
        </p:spPr>
      </p:pic>
      <p:sp>
        <p:nvSpPr>
          <p:cNvPr id="8" name="TextBox 7">
            <a:extLst>
              <a:ext uri="{FF2B5EF4-FFF2-40B4-BE49-F238E27FC236}">
                <a16:creationId xmlns:a16="http://schemas.microsoft.com/office/drawing/2014/main" id="{13316921-117E-D716-9FA0-F19D22E84C48}"/>
              </a:ext>
            </a:extLst>
          </p:cNvPr>
          <p:cNvSpPr txBox="1"/>
          <p:nvPr/>
        </p:nvSpPr>
        <p:spPr>
          <a:xfrm>
            <a:off x="4258554" y="6453332"/>
            <a:ext cx="3674890" cy="33855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1" u="none" strike="noStrike" kern="1200" cap="none" spc="0" normalizeH="0" baseline="0" noProof="0" dirty="0">
                <a:ln>
                  <a:noFill/>
                </a:ln>
                <a:solidFill>
                  <a:schemeClr val="bg1">
                    <a:lumMod val="50000"/>
                  </a:schemeClr>
                </a:solidFill>
                <a:effectLst/>
                <a:uLnTx/>
                <a:uFillTx/>
                <a:latin typeface="Monserrat"/>
              </a:rPr>
              <a:t>https://thewun.co.uk/</a:t>
            </a:r>
          </a:p>
        </p:txBody>
      </p:sp>
    </p:spTree>
    <p:extLst>
      <p:ext uri="{BB962C8B-B14F-4D97-AF65-F5344CB8AC3E}">
        <p14:creationId xmlns:p14="http://schemas.microsoft.com/office/powerpoint/2010/main" val="186531568"/>
      </p:ext>
    </p:extLst>
  </p:cSld>
  <p:clrMapOvr>
    <a:masterClrMapping/>
  </p:clrMapOvr>
  <mc:AlternateContent xmlns:mc="http://schemas.openxmlformats.org/markup-compatibility/2006" xmlns:p14="http://schemas.microsoft.com/office/powerpoint/2010/main">
    <mc:Choice Requires="p14">
      <p:transition p14:dur="250" advClick="0" advTm="3000">
        <p:wipe/>
      </p:transition>
    </mc:Choice>
    <mc:Fallback xmlns="">
      <p:transition advClick="0" advTm="3000">
        <p:wip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57D7AA"/>
        </a:solidFill>
        <a:effectLst/>
      </p:bgPr>
    </p:bg>
    <p:spTree>
      <p:nvGrpSpPr>
        <p:cNvPr id="1" name=""/>
        <p:cNvGrpSpPr/>
        <p:nvPr/>
      </p:nvGrpSpPr>
      <p:grpSpPr>
        <a:xfrm>
          <a:off x="0" y="0"/>
          <a:ext cx="0" cy="0"/>
          <a:chOff x="0" y="0"/>
          <a:chExt cx="0" cy="0"/>
        </a:xfrm>
      </p:grpSpPr>
      <p:pic>
        <p:nvPicPr>
          <p:cNvPr id="4" name="Picture 3" descr="A white and green sky&#10;&#10;Description automatically generated">
            <a:extLst>
              <a:ext uri="{FF2B5EF4-FFF2-40B4-BE49-F238E27FC236}">
                <a16:creationId xmlns:a16="http://schemas.microsoft.com/office/drawing/2014/main" id="{34C22626-9B75-BE32-5D9A-15E8A9A77769}"/>
              </a:ext>
            </a:extLst>
          </p:cNvPr>
          <p:cNvPicPr>
            <a:picLocks noChangeAspect="1"/>
          </p:cNvPicPr>
          <p:nvPr/>
        </p:nvPicPr>
        <p:blipFill>
          <a:blip r:embed="rId3"/>
          <a:srcRect b="19"/>
          <a:stretch/>
        </p:blipFill>
        <p:spPr>
          <a:xfrm>
            <a:off x="20" y="0"/>
            <a:ext cx="12191980" cy="6858000"/>
          </a:xfrm>
          <a:prstGeom prst="rect">
            <a:avLst/>
          </a:prstGeom>
        </p:spPr>
      </p:pic>
      <p:sp>
        <p:nvSpPr>
          <p:cNvPr id="3" name="TextBox 2">
            <a:extLst>
              <a:ext uri="{FF2B5EF4-FFF2-40B4-BE49-F238E27FC236}">
                <a16:creationId xmlns:a16="http://schemas.microsoft.com/office/drawing/2014/main" id="{B1750711-13C0-EADF-FD97-E87B3A74B494}"/>
              </a:ext>
            </a:extLst>
          </p:cNvPr>
          <p:cNvSpPr txBox="1"/>
          <p:nvPr/>
        </p:nvSpPr>
        <p:spPr>
          <a:xfrm>
            <a:off x="1519653" y="352862"/>
            <a:ext cx="9152692"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chemeClr val="bg1">
                    <a:lumMod val="50000"/>
                  </a:schemeClr>
                </a:solidFill>
                <a:effectLst/>
                <a:uLnTx/>
                <a:uFillTx/>
                <a:latin typeface="Montserrat" panose="00000500000000000000" pitchFamily="2" charset="0"/>
                <a:ea typeface="+mn-ea"/>
                <a:cs typeface="+mn-cs"/>
              </a:rPr>
              <a:t>Techniques to #Speak Up</a:t>
            </a:r>
          </a:p>
        </p:txBody>
      </p:sp>
      <p:sp>
        <p:nvSpPr>
          <p:cNvPr id="13" name="TextBox 12">
            <a:extLst>
              <a:ext uri="{FF2B5EF4-FFF2-40B4-BE49-F238E27FC236}">
                <a16:creationId xmlns:a16="http://schemas.microsoft.com/office/drawing/2014/main" id="{5295D36B-BDCD-9457-6752-BDC7815D804B}"/>
              </a:ext>
            </a:extLst>
          </p:cNvPr>
          <p:cNvSpPr txBox="1"/>
          <p:nvPr/>
        </p:nvSpPr>
        <p:spPr>
          <a:xfrm>
            <a:off x="510960" y="942137"/>
            <a:ext cx="11495510" cy="5139869"/>
          </a:xfrm>
          <a:prstGeom prst="rect">
            <a:avLst/>
          </a:prstGeom>
          <a:noFill/>
        </p:spPr>
        <p:txBody>
          <a:bodyPr wrap="square" lIns="91440" tIns="45720" rIns="91440" bIns="45720" anchor="t">
            <a:spAutoFit/>
          </a:bodyPr>
          <a:lstStyle/>
          <a:p>
            <a:pPr defTabSz="914400">
              <a:defRPr/>
            </a:pPr>
            <a:r>
              <a:rPr lang="en-US" sz="2400" u="sng" dirty="0">
                <a:solidFill>
                  <a:schemeClr val="bg1">
                    <a:lumMod val="50000"/>
                  </a:schemeClr>
                </a:solidFill>
                <a:latin typeface="Monserrat"/>
              </a:rPr>
              <a:t>Promote empathy</a:t>
            </a:r>
          </a:p>
          <a:p>
            <a:pPr defTabSz="914400">
              <a:defRPr/>
            </a:pPr>
            <a:endParaRPr lang="en-US" sz="900" u="sng" dirty="0">
              <a:solidFill>
                <a:schemeClr val="bg1">
                  <a:lumMod val="50000"/>
                </a:schemeClr>
              </a:solidFill>
              <a:latin typeface="Monserrat"/>
            </a:endParaRPr>
          </a:p>
          <a:p>
            <a:pPr marL="342900" indent="-342900" defTabSz="914400">
              <a:buFont typeface="Arial"/>
              <a:buChar char="•"/>
              <a:defRPr/>
            </a:pPr>
            <a:r>
              <a:rPr lang="en-US" sz="2400" dirty="0">
                <a:solidFill>
                  <a:schemeClr val="bg1">
                    <a:lumMod val="50000"/>
                  </a:schemeClr>
                </a:solidFill>
                <a:latin typeface="Monserrat"/>
              </a:rPr>
              <a:t>Ask how they would feel if someone said something like that about their group, or their friend/partner/child/parent:</a:t>
            </a:r>
          </a:p>
          <a:p>
            <a:pPr defTabSz="914400">
              <a:defRPr/>
            </a:pPr>
            <a:r>
              <a:rPr lang="en-US" sz="2400" dirty="0">
                <a:solidFill>
                  <a:schemeClr val="bg1">
                    <a:lumMod val="50000"/>
                  </a:schemeClr>
                </a:solidFill>
                <a:latin typeface="Monserrat"/>
              </a:rPr>
              <a:t>	“I know you don’t like the stereotypes about ______ (their group.”</a:t>
            </a:r>
          </a:p>
          <a:p>
            <a:pPr defTabSz="914400">
              <a:defRPr/>
            </a:pPr>
            <a:r>
              <a:rPr lang="en-US" sz="2400" dirty="0">
                <a:solidFill>
                  <a:schemeClr val="bg1">
                    <a:lumMod val="50000"/>
                  </a:schemeClr>
                </a:solidFill>
                <a:latin typeface="Monserrat"/>
              </a:rPr>
              <a:t>	“ How do you think he feels when he hears those things about his group?”</a:t>
            </a:r>
          </a:p>
          <a:p>
            <a:pPr defTabSz="914400">
              <a:defRPr/>
            </a:pPr>
            <a:r>
              <a:rPr lang="en-US" sz="2400" dirty="0">
                <a:solidFill>
                  <a:schemeClr val="bg1">
                    <a:lumMod val="50000"/>
                  </a:schemeClr>
                </a:solidFill>
                <a:latin typeface="Monserrat"/>
              </a:rPr>
              <a:t>	“How would you feel if someone said that about/did that to your sister or 	girlfriend?”</a:t>
            </a:r>
          </a:p>
          <a:p>
            <a:pPr defTabSz="914400">
              <a:defRPr/>
            </a:pPr>
            <a:r>
              <a:rPr lang="en-US" sz="2400" dirty="0">
                <a:solidFill>
                  <a:schemeClr val="bg1">
                    <a:lumMod val="50000"/>
                  </a:schemeClr>
                </a:solidFill>
                <a:latin typeface="Monserrat"/>
              </a:rPr>
              <a:t> </a:t>
            </a:r>
          </a:p>
          <a:p>
            <a:pPr marL="342900" indent="-342900" defTabSz="914400">
              <a:buFont typeface="Arial"/>
              <a:buChar char="•"/>
              <a:defRPr/>
            </a:pPr>
            <a:r>
              <a:rPr lang="en-US" sz="2400" dirty="0">
                <a:solidFill>
                  <a:schemeClr val="bg1">
                    <a:lumMod val="50000"/>
                  </a:schemeClr>
                </a:solidFill>
                <a:latin typeface="Monserrat"/>
              </a:rPr>
              <a:t>Remind them of the rules or policies: </a:t>
            </a:r>
          </a:p>
          <a:p>
            <a:pPr defTabSz="914400">
              <a:defRPr/>
            </a:pPr>
            <a:r>
              <a:rPr lang="en-US" sz="2400" dirty="0">
                <a:solidFill>
                  <a:schemeClr val="bg1">
                    <a:lumMod val="50000"/>
                  </a:schemeClr>
                </a:solidFill>
                <a:latin typeface="Monserrat"/>
              </a:rPr>
              <a:t>	“That </a:t>
            </a:r>
            <a:r>
              <a:rPr lang="en-US" sz="2400" dirty="0" err="1">
                <a:solidFill>
                  <a:schemeClr val="bg1">
                    <a:lumMod val="50000"/>
                  </a:schemeClr>
                </a:solidFill>
                <a:latin typeface="Monserrat"/>
              </a:rPr>
              <a:t>behaviour</a:t>
            </a:r>
            <a:r>
              <a:rPr lang="en-US" sz="2400" dirty="0">
                <a:solidFill>
                  <a:schemeClr val="bg1">
                    <a:lumMod val="50000"/>
                  </a:schemeClr>
                </a:solidFill>
                <a:latin typeface="Monserrat"/>
              </a:rPr>
              <a:t> is against our code of conduct and could really get you in trouble.”</a:t>
            </a:r>
          </a:p>
          <a:p>
            <a:pPr defTabSz="914400">
              <a:defRPr/>
            </a:pPr>
            <a:endParaRPr lang="en-US" sz="900" dirty="0">
              <a:solidFill>
                <a:schemeClr val="bg1">
                  <a:lumMod val="50000"/>
                </a:schemeClr>
              </a:solidFill>
              <a:latin typeface="Monserrat"/>
            </a:endParaRPr>
          </a:p>
          <a:p>
            <a:pPr marL="342900" indent="-342900" defTabSz="914400">
              <a:buFont typeface="Arial"/>
              <a:buChar char="•"/>
              <a:defRPr/>
            </a:pPr>
            <a:r>
              <a:rPr lang="en-US" sz="2400" dirty="0">
                <a:solidFill>
                  <a:schemeClr val="bg1">
                    <a:lumMod val="50000"/>
                  </a:schemeClr>
                </a:solidFill>
                <a:latin typeface="Monserrat"/>
              </a:rPr>
              <a:t>Tell them they’re too smart or too good to say things like that: </a:t>
            </a:r>
          </a:p>
          <a:p>
            <a:pPr defTabSz="914400">
              <a:defRPr/>
            </a:pPr>
            <a:r>
              <a:rPr lang="en-US" sz="2400" dirty="0">
                <a:solidFill>
                  <a:schemeClr val="bg1">
                    <a:lumMod val="50000"/>
                  </a:schemeClr>
                </a:solidFill>
                <a:latin typeface="Monserrat"/>
              </a:rPr>
              <a:t>	“Come on. You’re too smart to say something so ignorant/offensive.” </a:t>
            </a:r>
          </a:p>
          <a:p>
            <a:pPr defTabSz="914400">
              <a:defRPr/>
            </a:pPr>
            <a:endParaRPr lang="en-US" sz="2200" dirty="0">
              <a:solidFill>
                <a:prstClr val="white"/>
              </a:solidFill>
              <a:latin typeface="Monserrat"/>
            </a:endParaRPr>
          </a:p>
        </p:txBody>
      </p:sp>
      <p:pic>
        <p:nvPicPr>
          <p:cNvPr id="2" name="Picture 1" descr="A green rectangular sign with a black background&#10;&#10;Description automatically generated">
            <a:extLst>
              <a:ext uri="{FF2B5EF4-FFF2-40B4-BE49-F238E27FC236}">
                <a16:creationId xmlns:a16="http://schemas.microsoft.com/office/drawing/2014/main" id="{B2BA2854-570F-37EE-8249-C83A555036C1}"/>
              </a:ext>
            </a:extLst>
          </p:cNvPr>
          <p:cNvPicPr>
            <a:picLocks noChangeAspect="1"/>
          </p:cNvPicPr>
          <p:nvPr/>
        </p:nvPicPr>
        <p:blipFill>
          <a:blip r:embed="rId4"/>
          <a:stretch>
            <a:fillRect/>
          </a:stretch>
        </p:blipFill>
        <p:spPr>
          <a:xfrm>
            <a:off x="9786944" y="5128591"/>
            <a:ext cx="2405056" cy="1729409"/>
          </a:xfrm>
          <a:prstGeom prst="rect">
            <a:avLst/>
          </a:prstGeom>
        </p:spPr>
      </p:pic>
      <p:sp>
        <p:nvSpPr>
          <p:cNvPr id="8" name="TextBox 7">
            <a:extLst>
              <a:ext uri="{FF2B5EF4-FFF2-40B4-BE49-F238E27FC236}">
                <a16:creationId xmlns:a16="http://schemas.microsoft.com/office/drawing/2014/main" id="{13316921-117E-D716-9FA0-F19D22E84C48}"/>
              </a:ext>
            </a:extLst>
          </p:cNvPr>
          <p:cNvSpPr txBox="1"/>
          <p:nvPr/>
        </p:nvSpPr>
        <p:spPr>
          <a:xfrm>
            <a:off x="4258554" y="6453332"/>
            <a:ext cx="3674890" cy="33855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1" u="none" strike="noStrike" kern="1200" cap="none" spc="0" normalizeH="0" baseline="0" noProof="0" dirty="0">
                <a:ln>
                  <a:noFill/>
                </a:ln>
                <a:solidFill>
                  <a:schemeClr val="bg1">
                    <a:lumMod val="50000"/>
                  </a:schemeClr>
                </a:solidFill>
                <a:effectLst/>
                <a:uLnTx/>
                <a:uFillTx/>
                <a:latin typeface="Monserrat"/>
              </a:rPr>
              <a:t>https://thewun.co.uk/</a:t>
            </a:r>
          </a:p>
        </p:txBody>
      </p:sp>
    </p:spTree>
    <p:extLst>
      <p:ext uri="{BB962C8B-B14F-4D97-AF65-F5344CB8AC3E}">
        <p14:creationId xmlns:p14="http://schemas.microsoft.com/office/powerpoint/2010/main" val="3198389655"/>
      </p:ext>
    </p:extLst>
  </p:cSld>
  <p:clrMapOvr>
    <a:masterClrMapping/>
  </p:clrMapOvr>
  <mc:AlternateContent xmlns:mc="http://schemas.openxmlformats.org/markup-compatibility/2006" xmlns:p14="http://schemas.microsoft.com/office/powerpoint/2010/main">
    <mc:Choice Requires="p14">
      <p:transition p14:dur="250" advClick="0" advTm="3000">
        <p:wipe/>
      </p:transition>
    </mc:Choice>
    <mc:Fallback xmlns="">
      <p:transition advClick="0" advTm="3000">
        <p:wip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57D7AA"/>
        </a:solidFill>
        <a:effectLst/>
      </p:bgPr>
    </p:bg>
    <p:spTree>
      <p:nvGrpSpPr>
        <p:cNvPr id="1" name=""/>
        <p:cNvGrpSpPr/>
        <p:nvPr/>
      </p:nvGrpSpPr>
      <p:grpSpPr>
        <a:xfrm>
          <a:off x="0" y="0"/>
          <a:ext cx="0" cy="0"/>
          <a:chOff x="0" y="0"/>
          <a:chExt cx="0" cy="0"/>
        </a:xfrm>
      </p:grpSpPr>
      <p:pic>
        <p:nvPicPr>
          <p:cNvPr id="4" name="Picture 3" descr="A white and green sky&#10;&#10;Description automatically generated">
            <a:extLst>
              <a:ext uri="{FF2B5EF4-FFF2-40B4-BE49-F238E27FC236}">
                <a16:creationId xmlns:a16="http://schemas.microsoft.com/office/drawing/2014/main" id="{4892EA41-DA3F-0C4C-BBAB-10015035C71F}"/>
              </a:ext>
            </a:extLst>
          </p:cNvPr>
          <p:cNvPicPr>
            <a:picLocks noChangeAspect="1"/>
          </p:cNvPicPr>
          <p:nvPr/>
        </p:nvPicPr>
        <p:blipFill>
          <a:blip r:embed="rId3"/>
          <a:srcRect b="19"/>
          <a:stretch/>
        </p:blipFill>
        <p:spPr>
          <a:xfrm>
            <a:off x="20" y="0"/>
            <a:ext cx="12191980" cy="6858000"/>
          </a:xfrm>
          <a:prstGeom prst="rect">
            <a:avLst/>
          </a:prstGeom>
        </p:spPr>
      </p:pic>
      <p:sp>
        <p:nvSpPr>
          <p:cNvPr id="3" name="TextBox 2">
            <a:extLst>
              <a:ext uri="{FF2B5EF4-FFF2-40B4-BE49-F238E27FC236}">
                <a16:creationId xmlns:a16="http://schemas.microsoft.com/office/drawing/2014/main" id="{B1750711-13C0-EADF-FD97-E87B3A74B494}"/>
              </a:ext>
            </a:extLst>
          </p:cNvPr>
          <p:cNvSpPr txBox="1"/>
          <p:nvPr/>
        </p:nvSpPr>
        <p:spPr>
          <a:xfrm>
            <a:off x="1519653" y="616478"/>
            <a:ext cx="9152692"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chemeClr val="bg1">
                    <a:lumMod val="50000"/>
                  </a:schemeClr>
                </a:solidFill>
                <a:effectLst/>
                <a:uLnTx/>
                <a:uFillTx/>
                <a:latin typeface="Montserrat" panose="00000500000000000000" pitchFamily="2" charset="0"/>
                <a:ea typeface="+mn-ea"/>
                <a:cs typeface="+mn-cs"/>
              </a:rPr>
              <a:t>Formal #Speak Up</a:t>
            </a:r>
          </a:p>
        </p:txBody>
      </p:sp>
      <p:sp>
        <p:nvSpPr>
          <p:cNvPr id="13" name="TextBox 12">
            <a:extLst>
              <a:ext uri="{FF2B5EF4-FFF2-40B4-BE49-F238E27FC236}">
                <a16:creationId xmlns:a16="http://schemas.microsoft.com/office/drawing/2014/main" id="{5295D36B-BDCD-9457-6752-BDC7815D804B}"/>
              </a:ext>
            </a:extLst>
          </p:cNvPr>
          <p:cNvSpPr txBox="1"/>
          <p:nvPr/>
        </p:nvSpPr>
        <p:spPr>
          <a:xfrm>
            <a:off x="671349" y="1536174"/>
            <a:ext cx="10263057" cy="3785652"/>
          </a:xfrm>
          <a:prstGeom prst="rect">
            <a:avLst/>
          </a:prstGeom>
          <a:noFill/>
        </p:spPr>
        <p:txBody>
          <a:bodyPr wrap="square" lIns="91440" tIns="45720" rIns="91440" bIns="45720" anchor="t">
            <a:spAutoFit/>
          </a:bodyPr>
          <a:lstStyle/>
          <a:p>
            <a:pPr defTabSz="914400">
              <a:defRPr/>
            </a:pPr>
            <a:r>
              <a:rPr lang="en-US" sz="2400" dirty="0">
                <a:solidFill>
                  <a:schemeClr val="bg1">
                    <a:lumMod val="50000"/>
                  </a:schemeClr>
                </a:solidFill>
                <a:latin typeface="Monserrat"/>
              </a:rPr>
              <a:t>If you feel you can’t speak up in person or when the incident happened, there are still ways to speak up: </a:t>
            </a:r>
          </a:p>
          <a:p>
            <a:pPr defTabSz="914400">
              <a:defRPr/>
            </a:pPr>
            <a:endParaRPr lang="en-US" sz="2400" dirty="0">
              <a:solidFill>
                <a:schemeClr val="bg1">
                  <a:lumMod val="50000"/>
                </a:schemeClr>
              </a:solidFill>
              <a:latin typeface="Monserrat"/>
            </a:endParaRPr>
          </a:p>
          <a:p>
            <a:pPr marL="342900" indent="-342900" defTabSz="914400">
              <a:buFont typeface="Arial" panose="020B0604020202020204" pitchFamily="34" charset="0"/>
              <a:buChar char="•"/>
              <a:defRPr/>
            </a:pPr>
            <a:r>
              <a:rPr lang="en-US" sz="2400" dirty="0">
                <a:solidFill>
                  <a:schemeClr val="bg1">
                    <a:lumMod val="50000"/>
                  </a:schemeClr>
                </a:solidFill>
                <a:latin typeface="Monserrat"/>
              </a:rPr>
              <a:t>Whistleblowing Policy </a:t>
            </a:r>
          </a:p>
          <a:p>
            <a:pPr marL="342900" indent="-342900" defTabSz="914400">
              <a:buFont typeface="Arial" panose="020B0604020202020204" pitchFamily="34" charset="0"/>
              <a:buChar char="•"/>
              <a:defRPr/>
            </a:pPr>
            <a:r>
              <a:rPr lang="en-US" sz="2400" dirty="0">
                <a:solidFill>
                  <a:schemeClr val="bg1">
                    <a:lumMod val="50000"/>
                  </a:schemeClr>
                </a:solidFill>
                <a:latin typeface="Monserrat"/>
              </a:rPr>
              <a:t>Worker Protection Act – requirement for risk assessments on potential sexual harassment</a:t>
            </a:r>
          </a:p>
          <a:p>
            <a:pPr marL="342900" indent="-342900" defTabSz="914400">
              <a:buFont typeface="Arial" panose="020B0604020202020204" pitchFamily="34" charset="0"/>
              <a:buChar char="•"/>
              <a:defRPr/>
            </a:pPr>
            <a:r>
              <a:rPr lang="en-US" sz="2400" dirty="0">
                <a:solidFill>
                  <a:schemeClr val="bg1">
                    <a:lumMod val="50000"/>
                  </a:schemeClr>
                </a:solidFill>
                <a:latin typeface="Monserrat"/>
              </a:rPr>
              <a:t>Historical incident reporting </a:t>
            </a:r>
          </a:p>
          <a:p>
            <a:pPr marL="342900" indent="-342900" defTabSz="914400">
              <a:buFont typeface="Arial" panose="020B0604020202020204" pitchFamily="34" charset="0"/>
              <a:buChar char="•"/>
              <a:defRPr/>
            </a:pPr>
            <a:r>
              <a:rPr lang="en-US" sz="2400" dirty="0">
                <a:solidFill>
                  <a:schemeClr val="bg1">
                    <a:lumMod val="50000"/>
                  </a:schemeClr>
                </a:solidFill>
                <a:latin typeface="Monserrat"/>
              </a:rPr>
              <a:t>Company Employee Assistance Programmes</a:t>
            </a:r>
          </a:p>
          <a:p>
            <a:pPr marL="342900" indent="-342900" defTabSz="914400">
              <a:buFont typeface="Arial" panose="020B0604020202020204" pitchFamily="34" charset="0"/>
              <a:buChar char="•"/>
              <a:defRPr/>
            </a:pPr>
            <a:r>
              <a:rPr lang="en-US" sz="2400" dirty="0">
                <a:solidFill>
                  <a:schemeClr val="bg1">
                    <a:lumMod val="50000"/>
                  </a:schemeClr>
                </a:solidFill>
                <a:latin typeface="Monserrat"/>
              </a:rPr>
              <a:t>Mental Health First Aider</a:t>
            </a:r>
          </a:p>
          <a:p>
            <a:pPr marL="342900" indent="-342900" defTabSz="914400">
              <a:buFont typeface="Arial" panose="020B0604020202020204" pitchFamily="34" charset="0"/>
              <a:buChar char="•"/>
              <a:defRPr/>
            </a:pPr>
            <a:r>
              <a:rPr lang="en-US" sz="2400" dirty="0">
                <a:solidFill>
                  <a:schemeClr val="bg1">
                    <a:lumMod val="50000"/>
                  </a:schemeClr>
                </a:solidFill>
                <a:latin typeface="Monserrat"/>
              </a:rPr>
              <a:t>External support from specialised organisations</a:t>
            </a:r>
          </a:p>
        </p:txBody>
      </p:sp>
      <p:pic>
        <p:nvPicPr>
          <p:cNvPr id="2" name="Picture 1" descr="A green rectangular sign with a black background&#10;&#10;Description automatically generated">
            <a:extLst>
              <a:ext uri="{FF2B5EF4-FFF2-40B4-BE49-F238E27FC236}">
                <a16:creationId xmlns:a16="http://schemas.microsoft.com/office/drawing/2014/main" id="{B2BA2854-570F-37EE-8249-C83A555036C1}"/>
              </a:ext>
            </a:extLst>
          </p:cNvPr>
          <p:cNvPicPr>
            <a:picLocks noChangeAspect="1"/>
          </p:cNvPicPr>
          <p:nvPr/>
        </p:nvPicPr>
        <p:blipFill>
          <a:blip r:embed="rId4"/>
          <a:stretch>
            <a:fillRect/>
          </a:stretch>
        </p:blipFill>
        <p:spPr>
          <a:xfrm>
            <a:off x="9676812" y="5049398"/>
            <a:ext cx="2515188" cy="1808602"/>
          </a:xfrm>
          <a:prstGeom prst="rect">
            <a:avLst/>
          </a:prstGeom>
        </p:spPr>
      </p:pic>
      <p:sp>
        <p:nvSpPr>
          <p:cNvPr id="8" name="TextBox 7">
            <a:extLst>
              <a:ext uri="{FF2B5EF4-FFF2-40B4-BE49-F238E27FC236}">
                <a16:creationId xmlns:a16="http://schemas.microsoft.com/office/drawing/2014/main" id="{13316921-117E-D716-9FA0-F19D22E84C48}"/>
              </a:ext>
            </a:extLst>
          </p:cNvPr>
          <p:cNvSpPr txBox="1"/>
          <p:nvPr/>
        </p:nvSpPr>
        <p:spPr>
          <a:xfrm>
            <a:off x="4258554" y="6453332"/>
            <a:ext cx="3674890" cy="33855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1" u="none" strike="noStrike" kern="1200" cap="none" spc="0" normalizeH="0" baseline="0" noProof="0" dirty="0">
                <a:ln>
                  <a:noFill/>
                </a:ln>
                <a:solidFill>
                  <a:schemeClr val="bg1">
                    <a:lumMod val="50000"/>
                  </a:schemeClr>
                </a:solidFill>
                <a:effectLst/>
                <a:uLnTx/>
                <a:uFillTx/>
                <a:latin typeface="Monserrat"/>
              </a:rPr>
              <a:t>https://thewun.co.uk/</a:t>
            </a:r>
          </a:p>
        </p:txBody>
      </p:sp>
    </p:spTree>
    <p:extLst>
      <p:ext uri="{BB962C8B-B14F-4D97-AF65-F5344CB8AC3E}">
        <p14:creationId xmlns:p14="http://schemas.microsoft.com/office/powerpoint/2010/main" val="3042252624"/>
      </p:ext>
    </p:extLst>
  </p:cSld>
  <p:clrMapOvr>
    <a:masterClrMapping/>
  </p:clrMapOvr>
  <mc:AlternateContent xmlns:mc="http://schemas.openxmlformats.org/markup-compatibility/2006" xmlns:p14="http://schemas.microsoft.com/office/powerpoint/2010/main">
    <mc:Choice Requires="p14">
      <p:transition p14:dur="250" advClick="0" advTm="3000">
        <p:wipe/>
      </p:transition>
    </mc:Choice>
    <mc:Fallback xmlns="">
      <p:transition advClick="0" advTm="3000">
        <p:wip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57D7AA"/>
        </a:solidFill>
        <a:effectLst/>
      </p:bgPr>
    </p:bg>
    <p:spTree>
      <p:nvGrpSpPr>
        <p:cNvPr id="1" name=""/>
        <p:cNvGrpSpPr/>
        <p:nvPr/>
      </p:nvGrpSpPr>
      <p:grpSpPr>
        <a:xfrm>
          <a:off x="0" y="0"/>
          <a:ext cx="0" cy="0"/>
          <a:chOff x="0" y="0"/>
          <a:chExt cx="0" cy="0"/>
        </a:xfrm>
      </p:grpSpPr>
      <p:pic>
        <p:nvPicPr>
          <p:cNvPr id="5" name="Picture 4" descr="A white and green sky&#10;&#10;Description automatically generated">
            <a:extLst>
              <a:ext uri="{FF2B5EF4-FFF2-40B4-BE49-F238E27FC236}">
                <a16:creationId xmlns:a16="http://schemas.microsoft.com/office/drawing/2014/main" id="{73B92EE3-34E7-74F6-D86F-06AA59C2BD1C}"/>
              </a:ext>
            </a:extLst>
          </p:cNvPr>
          <p:cNvPicPr>
            <a:picLocks noChangeAspect="1"/>
          </p:cNvPicPr>
          <p:nvPr/>
        </p:nvPicPr>
        <p:blipFill>
          <a:blip r:embed="rId3"/>
          <a:srcRect b="19"/>
          <a:stretch/>
        </p:blipFill>
        <p:spPr>
          <a:xfrm>
            <a:off x="20" y="0"/>
            <a:ext cx="12191980" cy="6858000"/>
          </a:xfrm>
          <a:prstGeom prst="rect">
            <a:avLst/>
          </a:prstGeom>
        </p:spPr>
      </p:pic>
      <p:sp>
        <p:nvSpPr>
          <p:cNvPr id="3" name="TextBox 2">
            <a:extLst>
              <a:ext uri="{FF2B5EF4-FFF2-40B4-BE49-F238E27FC236}">
                <a16:creationId xmlns:a16="http://schemas.microsoft.com/office/drawing/2014/main" id="{B1750711-13C0-EADF-FD97-E87B3A74B494}"/>
              </a:ext>
            </a:extLst>
          </p:cNvPr>
          <p:cNvSpPr txBox="1"/>
          <p:nvPr/>
        </p:nvSpPr>
        <p:spPr>
          <a:xfrm>
            <a:off x="2910008" y="826342"/>
            <a:ext cx="6371973"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4000" b="1" dirty="0">
                <a:solidFill>
                  <a:schemeClr val="bg1">
                    <a:lumMod val="50000"/>
                  </a:schemeClr>
                </a:solidFill>
                <a:latin typeface="Montserrat" panose="00000500000000000000" pitchFamily="2" charset="0"/>
              </a:rPr>
              <a:t>EON’s Best Practice</a:t>
            </a:r>
            <a:endParaRPr kumimoji="0" lang="en-GB" sz="4000" b="1" i="0" u="none" strike="noStrike" kern="1200" cap="none" spc="0" normalizeH="0" baseline="0" noProof="0" dirty="0">
              <a:ln>
                <a:noFill/>
              </a:ln>
              <a:solidFill>
                <a:schemeClr val="bg1">
                  <a:lumMod val="50000"/>
                </a:schemeClr>
              </a:solidFill>
              <a:effectLst/>
              <a:uLnTx/>
              <a:uFillTx/>
              <a:latin typeface="Montserrat" panose="00000500000000000000" pitchFamily="2" charset="0"/>
              <a:ea typeface="+mn-ea"/>
              <a:cs typeface="+mn-cs"/>
            </a:endParaRPr>
          </a:p>
        </p:txBody>
      </p:sp>
      <p:sp>
        <p:nvSpPr>
          <p:cNvPr id="13" name="TextBox 12">
            <a:extLst>
              <a:ext uri="{FF2B5EF4-FFF2-40B4-BE49-F238E27FC236}">
                <a16:creationId xmlns:a16="http://schemas.microsoft.com/office/drawing/2014/main" id="{5295D36B-BDCD-9457-6752-BDC7815D804B}"/>
              </a:ext>
            </a:extLst>
          </p:cNvPr>
          <p:cNvSpPr txBox="1"/>
          <p:nvPr/>
        </p:nvSpPr>
        <p:spPr>
          <a:xfrm>
            <a:off x="403634" y="2106311"/>
            <a:ext cx="11384723" cy="3616375"/>
          </a:xfrm>
          <a:prstGeom prst="rect">
            <a:avLst/>
          </a:prstGeom>
          <a:noFill/>
        </p:spPr>
        <p:txBody>
          <a:bodyPr wrap="square" lIns="91440" tIns="45720" rIns="91440" bIns="45720" anchor="t">
            <a:spAutoFit/>
          </a:bodyPr>
          <a:lstStyle/>
          <a:p>
            <a:pPr marL="0" marR="0" lvl="0" indent="0" algn="ctr" defTabSz="914400" fontAlgn="auto">
              <a:lnSpc>
                <a:spcPct val="90000"/>
              </a:lnSpc>
              <a:spcBef>
                <a:spcPct val="0"/>
              </a:spcBef>
              <a:spcAft>
                <a:spcPts val="600"/>
              </a:spcAft>
              <a:buClrTx/>
              <a:buSzTx/>
              <a:tabLst/>
              <a:defRPr/>
            </a:pPr>
            <a:endParaRPr kumimoji="0" lang="en-US" sz="2800" b="1" i="0" u="none" strike="noStrike" cap="none" spc="0" normalizeH="0" baseline="0" noProof="0" dirty="0">
              <a:ln>
                <a:noFill/>
              </a:ln>
              <a:solidFill>
                <a:schemeClr val="bg1">
                  <a:lumMod val="50000"/>
                </a:schemeClr>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ctr" defTabSz="914400" fontAlgn="auto">
              <a:lnSpc>
                <a:spcPct val="90000"/>
              </a:lnSpc>
              <a:spcBef>
                <a:spcPct val="0"/>
              </a:spcBef>
              <a:spcAft>
                <a:spcPts val="600"/>
              </a:spcAft>
              <a:buClrTx/>
              <a:buSzTx/>
              <a:tabLst/>
              <a:defRPr/>
            </a:pPr>
            <a:endParaRPr lang="en-US" sz="2800" b="1"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marR="0" lvl="0" indent="0" algn="ctr" defTabSz="914400" fontAlgn="auto">
              <a:lnSpc>
                <a:spcPct val="90000"/>
              </a:lnSpc>
              <a:spcBef>
                <a:spcPct val="0"/>
              </a:spcBef>
              <a:spcAft>
                <a:spcPts val="600"/>
              </a:spcAft>
              <a:buClrTx/>
              <a:buSzTx/>
              <a:tabLst/>
              <a:defRPr/>
            </a:pPr>
            <a:r>
              <a:rPr kumimoji="0" lang="en-US" sz="2800" b="1" i="0" u="none" strike="noStrike" cap="none" spc="0" normalizeH="0" baseline="0" noProof="0" dirty="0">
                <a:ln>
                  <a:noFill/>
                </a:ln>
                <a:solidFill>
                  <a:schemeClr val="bg1">
                    <a:lumMod val="50000"/>
                  </a:schemeClr>
                </a:solidFill>
                <a:effectLst/>
                <a:uLnTx/>
                <a:uFillTx/>
                <a:latin typeface="Open Sans" panose="020B0606030504020204" pitchFamily="34" charset="0"/>
                <a:ea typeface="Open Sans" panose="020B0606030504020204" pitchFamily="34" charset="0"/>
                <a:cs typeface="Open Sans" panose="020B0606030504020204" pitchFamily="34" charset="0"/>
              </a:rPr>
              <a:t>Kirin Kalsi</a:t>
            </a:r>
          </a:p>
          <a:p>
            <a:pPr marL="0" marR="0" lvl="0" indent="0" algn="ctr" defTabSz="914400" fontAlgn="auto">
              <a:lnSpc>
                <a:spcPct val="90000"/>
              </a:lnSpc>
              <a:spcBef>
                <a:spcPct val="0"/>
              </a:spcBef>
              <a:spcAft>
                <a:spcPts val="600"/>
              </a:spcAft>
              <a:buClrTx/>
              <a:buSzTx/>
              <a:tabLst/>
              <a:defRPr/>
            </a:pPr>
            <a:r>
              <a:rPr lang="en-US" sz="2800" b="1"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General Counsel, Compliance Officer and </a:t>
            </a:r>
          </a:p>
          <a:p>
            <a:pPr marL="0" marR="0" lvl="0" indent="0" algn="ctr" defTabSz="914400" fontAlgn="auto">
              <a:lnSpc>
                <a:spcPct val="90000"/>
              </a:lnSpc>
              <a:spcBef>
                <a:spcPct val="0"/>
              </a:spcBef>
              <a:spcAft>
                <a:spcPts val="600"/>
              </a:spcAft>
              <a:buClrTx/>
              <a:buSzTx/>
              <a:tabLst/>
              <a:defRPr/>
            </a:pPr>
            <a:r>
              <a:rPr lang="en-US" sz="2800" b="1"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Data Protection Officer @ EON</a:t>
            </a:r>
            <a:endParaRPr kumimoji="0" lang="en-US" sz="2800" b="1" i="0" u="none" strike="noStrike" cap="none" spc="0" normalizeH="0" baseline="0" noProof="0" dirty="0">
              <a:ln>
                <a:noFill/>
              </a:ln>
              <a:solidFill>
                <a:schemeClr val="bg1">
                  <a:lumMod val="50000"/>
                </a:schemeClr>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algn="ctr" defTabSz="914400" fontAlgn="base">
              <a:defRPr/>
            </a:pPr>
            <a:endParaRPr lang="en-US" sz="2800" b="1"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marR="0" lvl="0" indent="0" algn="ctr" defTabSz="914400" rtl="0" eaLnBrk="1" fontAlgn="base" latinLnBrk="0" hangingPunct="1">
              <a:lnSpc>
                <a:spcPct val="100000"/>
              </a:lnSpc>
              <a:spcBef>
                <a:spcPts val="0"/>
              </a:spcBef>
              <a:spcAft>
                <a:spcPts val="0"/>
              </a:spcAft>
              <a:buClrTx/>
              <a:buSzTx/>
              <a:buFontTx/>
              <a:buNone/>
              <a:tabLst/>
              <a:defRPr/>
            </a:pPr>
            <a:endParaRPr lang="en-US" sz="2200" dirty="0">
              <a:solidFill>
                <a:prstClr val="white"/>
              </a:solidFill>
              <a:latin typeface="Monserrat"/>
            </a:endParaRPr>
          </a:p>
          <a:p>
            <a:pPr marL="0" marR="0" lvl="0" indent="0" algn="ctr" defTabSz="914400" rtl="0" eaLnBrk="1" fontAlgn="base" latinLnBrk="0" hangingPunct="1">
              <a:lnSpc>
                <a:spcPct val="100000"/>
              </a:lnSpc>
              <a:spcBef>
                <a:spcPts val="0"/>
              </a:spcBef>
              <a:spcAft>
                <a:spcPts val="0"/>
              </a:spcAft>
              <a:buClrTx/>
              <a:buSzTx/>
              <a:buFontTx/>
              <a:buNone/>
              <a:tabLst/>
              <a:defRPr/>
            </a:pPr>
            <a:endParaRPr kumimoji="0" lang="en-US" sz="2800" i="0" u="none" strike="noStrike" kern="1200" cap="none" spc="0" normalizeH="0" baseline="0" noProof="0" dirty="0">
              <a:ln>
                <a:noFill/>
              </a:ln>
              <a:solidFill>
                <a:prstClr val="white"/>
              </a:solidFill>
              <a:effectLst/>
              <a:uLnTx/>
              <a:uFillTx/>
              <a:latin typeface="Monserrat"/>
              <a:ea typeface="+mn-ea"/>
              <a:cs typeface="+mn-cs"/>
            </a:endParaRPr>
          </a:p>
        </p:txBody>
      </p:sp>
      <p:pic>
        <p:nvPicPr>
          <p:cNvPr id="4" name="Picture 3" descr="A green rectangular sign with a black background&#10;&#10;Description automatically generated">
            <a:extLst>
              <a:ext uri="{FF2B5EF4-FFF2-40B4-BE49-F238E27FC236}">
                <a16:creationId xmlns:a16="http://schemas.microsoft.com/office/drawing/2014/main" id="{CF48106A-1D73-D0A3-815C-899EA10F71E2}"/>
              </a:ext>
            </a:extLst>
          </p:cNvPr>
          <p:cNvPicPr>
            <a:picLocks noChangeAspect="1"/>
          </p:cNvPicPr>
          <p:nvPr/>
        </p:nvPicPr>
        <p:blipFill>
          <a:blip r:embed="rId4"/>
          <a:stretch>
            <a:fillRect/>
          </a:stretch>
        </p:blipFill>
        <p:spPr>
          <a:xfrm>
            <a:off x="9676812" y="5049398"/>
            <a:ext cx="2515188" cy="1808602"/>
          </a:xfrm>
          <a:prstGeom prst="rect">
            <a:avLst/>
          </a:prstGeom>
        </p:spPr>
      </p:pic>
      <p:sp>
        <p:nvSpPr>
          <p:cNvPr id="8" name="TextBox 7">
            <a:extLst>
              <a:ext uri="{FF2B5EF4-FFF2-40B4-BE49-F238E27FC236}">
                <a16:creationId xmlns:a16="http://schemas.microsoft.com/office/drawing/2014/main" id="{ACA56924-82CF-CED4-FA96-C999AD79793F}"/>
              </a:ext>
            </a:extLst>
          </p:cNvPr>
          <p:cNvSpPr txBox="1"/>
          <p:nvPr/>
        </p:nvSpPr>
        <p:spPr>
          <a:xfrm>
            <a:off x="4258554" y="6453332"/>
            <a:ext cx="3674890" cy="33855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1" u="none" strike="noStrike" kern="1200" cap="none" spc="0" normalizeH="0" baseline="0" noProof="0" dirty="0">
                <a:ln>
                  <a:noFill/>
                </a:ln>
                <a:solidFill>
                  <a:schemeClr val="bg1">
                    <a:lumMod val="50000"/>
                  </a:schemeClr>
                </a:solidFill>
                <a:effectLst/>
                <a:uLnTx/>
                <a:uFillTx/>
                <a:latin typeface="Monserrat"/>
              </a:rPr>
              <a:t>https://thewun.co.uk/</a:t>
            </a:r>
          </a:p>
        </p:txBody>
      </p:sp>
      <p:pic>
        <p:nvPicPr>
          <p:cNvPr id="2" name="Picture 1" descr="A red text on a black background&#10;&#10;Description automatically generated">
            <a:extLst>
              <a:ext uri="{FF2B5EF4-FFF2-40B4-BE49-F238E27FC236}">
                <a16:creationId xmlns:a16="http://schemas.microsoft.com/office/drawing/2014/main" id="{2C3EEE97-CD88-A4B7-87B2-6C163FAF52CF}"/>
              </a:ext>
            </a:extLst>
          </p:cNvPr>
          <p:cNvPicPr>
            <a:picLocks noChangeAspect="1"/>
          </p:cNvPicPr>
          <p:nvPr/>
        </p:nvPicPr>
        <p:blipFill>
          <a:blip r:embed="rId5"/>
          <a:stretch>
            <a:fillRect/>
          </a:stretch>
        </p:blipFill>
        <p:spPr>
          <a:xfrm>
            <a:off x="-11" y="0"/>
            <a:ext cx="2256368" cy="1594464"/>
          </a:xfrm>
          <a:prstGeom prst="rect">
            <a:avLst/>
          </a:prstGeom>
        </p:spPr>
      </p:pic>
    </p:spTree>
    <p:extLst>
      <p:ext uri="{BB962C8B-B14F-4D97-AF65-F5344CB8AC3E}">
        <p14:creationId xmlns:p14="http://schemas.microsoft.com/office/powerpoint/2010/main" val="2512069333"/>
      </p:ext>
    </p:extLst>
  </p:cSld>
  <p:clrMapOvr>
    <a:masterClrMapping/>
  </p:clrMapOvr>
  <mc:AlternateContent xmlns:mc="http://schemas.openxmlformats.org/markup-compatibility/2006" xmlns:p14="http://schemas.microsoft.com/office/powerpoint/2010/main">
    <mc:Choice Requires="p14">
      <p:transition p14:dur="250" advClick="0" advTm="3000">
        <p:wipe/>
      </p:transition>
    </mc:Choice>
    <mc:Fallback xmlns="">
      <p:transition advClick="0" advTm="3000">
        <p:wip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57D7AA"/>
        </a:solidFill>
        <a:effectLst/>
      </p:bgPr>
    </p:bg>
    <p:spTree>
      <p:nvGrpSpPr>
        <p:cNvPr id="1" name=""/>
        <p:cNvGrpSpPr/>
        <p:nvPr/>
      </p:nvGrpSpPr>
      <p:grpSpPr>
        <a:xfrm>
          <a:off x="0" y="0"/>
          <a:ext cx="0" cy="0"/>
          <a:chOff x="0" y="0"/>
          <a:chExt cx="0" cy="0"/>
        </a:xfrm>
      </p:grpSpPr>
      <p:pic>
        <p:nvPicPr>
          <p:cNvPr id="10" name="Picture 9" descr="A white and green sky&#10;&#10;Description automatically generated">
            <a:extLst>
              <a:ext uri="{FF2B5EF4-FFF2-40B4-BE49-F238E27FC236}">
                <a16:creationId xmlns:a16="http://schemas.microsoft.com/office/drawing/2014/main" id="{DC1478F8-9AD9-3BFC-6E7B-D3A282CC46DB}"/>
              </a:ext>
            </a:extLst>
          </p:cNvPr>
          <p:cNvPicPr>
            <a:picLocks noChangeAspect="1"/>
          </p:cNvPicPr>
          <p:nvPr/>
        </p:nvPicPr>
        <p:blipFill>
          <a:blip r:embed="rId3"/>
          <a:srcRect b="19"/>
          <a:stretch/>
        </p:blipFill>
        <p:spPr>
          <a:xfrm>
            <a:off x="20" y="0"/>
            <a:ext cx="12191980" cy="6858000"/>
          </a:xfrm>
          <a:prstGeom prst="rect">
            <a:avLst/>
          </a:prstGeom>
        </p:spPr>
      </p:pic>
      <p:sp>
        <p:nvSpPr>
          <p:cNvPr id="3" name="TextBox 2">
            <a:extLst>
              <a:ext uri="{FF2B5EF4-FFF2-40B4-BE49-F238E27FC236}">
                <a16:creationId xmlns:a16="http://schemas.microsoft.com/office/drawing/2014/main" id="{B1750711-13C0-EADF-FD97-E87B3A74B494}"/>
              </a:ext>
            </a:extLst>
          </p:cNvPr>
          <p:cNvSpPr txBox="1"/>
          <p:nvPr/>
        </p:nvSpPr>
        <p:spPr>
          <a:xfrm>
            <a:off x="1519653" y="271025"/>
            <a:ext cx="9152692"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chemeClr val="bg1">
                    <a:lumMod val="50000"/>
                  </a:schemeClr>
                </a:solidFill>
                <a:effectLst/>
                <a:uLnTx/>
                <a:uFillTx/>
                <a:latin typeface="Montserrat" panose="00000500000000000000" pitchFamily="2" charset="0"/>
                <a:ea typeface="+mn-ea"/>
                <a:cs typeface="+mn-cs"/>
              </a:rPr>
              <a:t>Best Practice Example –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chemeClr val="bg1">
                    <a:lumMod val="50000"/>
                  </a:schemeClr>
                </a:solidFill>
                <a:effectLst/>
                <a:uLnTx/>
                <a:uFillTx/>
                <a:latin typeface="Montserrat" panose="00000500000000000000" pitchFamily="2" charset="0"/>
                <a:ea typeface="+mn-ea"/>
                <a:cs typeface="+mn-cs"/>
              </a:rPr>
              <a:t>EON’s #Speak Up</a:t>
            </a:r>
          </a:p>
        </p:txBody>
      </p:sp>
      <p:sp>
        <p:nvSpPr>
          <p:cNvPr id="13" name="TextBox 12">
            <a:extLst>
              <a:ext uri="{FF2B5EF4-FFF2-40B4-BE49-F238E27FC236}">
                <a16:creationId xmlns:a16="http://schemas.microsoft.com/office/drawing/2014/main" id="{5295D36B-BDCD-9457-6752-BDC7815D804B}"/>
              </a:ext>
            </a:extLst>
          </p:cNvPr>
          <p:cNvSpPr txBox="1"/>
          <p:nvPr/>
        </p:nvSpPr>
        <p:spPr>
          <a:xfrm>
            <a:off x="2730166" y="1777129"/>
            <a:ext cx="4689609" cy="4493538"/>
          </a:xfrm>
          <a:prstGeom prst="rect">
            <a:avLst/>
          </a:prstGeom>
          <a:noFill/>
        </p:spPr>
        <p:txBody>
          <a:bodyPr wrap="square" lIns="91440" tIns="45720" rIns="91440" bIns="45720" anchor="t">
            <a:spAutoFit/>
          </a:bodyPr>
          <a:lstStyle/>
          <a:p>
            <a:pPr marL="342900" indent="-342900" defTabSz="914400">
              <a:buFont typeface="Arial"/>
              <a:buChar char="•"/>
              <a:defRPr/>
            </a:pPr>
            <a:r>
              <a:rPr lang="en-US" sz="2200" dirty="0">
                <a:solidFill>
                  <a:schemeClr val="bg1">
                    <a:lumMod val="50000"/>
                  </a:schemeClr>
                </a:solidFill>
                <a:latin typeface="Monserrat"/>
              </a:rPr>
              <a:t>Focus on how you feel within a situation, and trust your intuition
Encourage colleagues to look out for one another 
Support with updates to policies, and practical guides
Leadership engagement 
Compliance cafes
Webinar with Margaret Heffernan, author of Wilful Blindness 
Share information with inclusion network leads for them to support their members and communities</a:t>
            </a:r>
            <a:endParaRPr lang="de-AT" sz="2200" dirty="0">
              <a:solidFill>
                <a:schemeClr val="bg1">
                  <a:lumMod val="50000"/>
                </a:schemeClr>
              </a:solidFill>
              <a:latin typeface="Monserrat"/>
            </a:endParaRPr>
          </a:p>
        </p:txBody>
      </p:sp>
      <p:sp>
        <p:nvSpPr>
          <p:cNvPr id="8" name="TextBox 7">
            <a:extLst>
              <a:ext uri="{FF2B5EF4-FFF2-40B4-BE49-F238E27FC236}">
                <a16:creationId xmlns:a16="http://schemas.microsoft.com/office/drawing/2014/main" id="{13316921-117E-D716-9FA0-F19D22E84C48}"/>
              </a:ext>
            </a:extLst>
          </p:cNvPr>
          <p:cNvSpPr txBox="1"/>
          <p:nvPr/>
        </p:nvSpPr>
        <p:spPr>
          <a:xfrm>
            <a:off x="4258554" y="6453332"/>
            <a:ext cx="3674890" cy="33855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1" u="none" strike="noStrike" kern="1200" cap="none" spc="0" normalizeH="0" baseline="0" noProof="0" dirty="0">
                <a:ln>
                  <a:noFill/>
                </a:ln>
                <a:solidFill>
                  <a:schemeClr val="bg1">
                    <a:lumMod val="50000"/>
                  </a:schemeClr>
                </a:solidFill>
                <a:effectLst/>
                <a:uLnTx/>
                <a:uFillTx/>
                <a:latin typeface="Monserrat"/>
              </a:rPr>
              <a:t>https://thewun.co.uk/</a:t>
            </a:r>
          </a:p>
        </p:txBody>
      </p:sp>
      <p:pic>
        <p:nvPicPr>
          <p:cNvPr id="4" name="Picture 3" descr="A poster of two women sitting on a couch&#10;&#10;Description automatically generated">
            <a:extLst>
              <a:ext uri="{FF2B5EF4-FFF2-40B4-BE49-F238E27FC236}">
                <a16:creationId xmlns:a16="http://schemas.microsoft.com/office/drawing/2014/main" id="{5D02AAA3-1ADF-716F-F6FE-138A2F86B2BC}"/>
              </a:ext>
            </a:extLst>
          </p:cNvPr>
          <p:cNvPicPr>
            <a:picLocks noChangeAspect="1"/>
          </p:cNvPicPr>
          <p:nvPr/>
        </p:nvPicPr>
        <p:blipFill>
          <a:blip r:embed="rId4"/>
          <a:stretch>
            <a:fillRect/>
          </a:stretch>
        </p:blipFill>
        <p:spPr>
          <a:xfrm>
            <a:off x="335403" y="2169369"/>
            <a:ext cx="2131222" cy="2980689"/>
          </a:xfrm>
          <a:prstGeom prst="rect">
            <a:avLst/>
          </a:prstGeom>
        </p:spPr>
      </p:pic>
      <p:sp>
        <p:nvSpPr>
          <p:cNvPr id="2" name="TextBox 1">
            <a:extLst>
              <a:ext uri="{FF2B5EF4-FFF2-40B4-BE49-F238E27FC236}">
                <a16:creationId xmlns:a16="http://schemas.microsoft.com/office/drawing/2014/main" id="{F37E3553-3CFA-09D3-B3C8-15D622CFEE87}"/>
              </a:ext>
            </a:extLst>
          </p:cNvPr>
          <p:cNvSpPr txBox="1"/>
          <p:nvPr/>
        </p:nvSpPr>
        <p:spPr>
          <a:xfrm>
            <a:off x="7991842" y="1699200"/>
            <a:ext cx="3789805" cy="4832092"/>
          </a:xfrm>
          <a:prstGeom prst="rect">
            <a:avLst/>
          </a:prstGeom>
          <a:noFill/>
        </p:spPr>
        <p:txBody>
          <a:bodyPr wrap="square" lIns="91440" tIns="45720" rIns="91440" bIns="45720" anchor="t">
            <a:spAutoFit/>
          </a:bodyPr>
          <a:lstStyle/>
          <a:p>
            <a:pPr defTabSz="914400">
              <a:defRPr/>
            </a:pPr>
            <a:r>
              <a:rPr lang="de-AT" sz="2200" b="1" dirty="0">
                <a:solidFill>
                  <a:schemeClr val="bg1">
                    <a:lumMod val="50000"/>
                  </a:schemeClr>
                </a:solidFill>
                <a:latin typeface="Monserrat"/>
              </a:rPr>
              <a:t>What </a:t>
            </a:r>
            <a:r>
              <a:rPr lang="en-US" sz="2200" b="1" dirty="0">
                <a:solidFill>
                  <a:schemeClr val="bg1">
                    <a:lumMod val="50000"/>
                  </a:schemeClr>
                </a:solidFill>
                <a:latin typeface="Monserrat"/>
              </a:rPr>
              <a:t>worked for EON:</a:t>
            </a:r>
          </a:p>
          <a:p>
            <a:pPr marL="342900" indent="-342900" defTabSz="914400">
              <a:buFont typeface="Arial" panose="020B0604020202020204" pitchFamily="34" charset="0"/>
              <a:buChar char="•"/>
              <a:defRPr/>
            </a:pPr>
            <a:r>
              <a:rPr lang="en-US" sz="2200" b="1" dirty="0">
                <a:solidFill>
                  <a:schemeClr val="bg1">
                    <a:lumMod val="50000"/>
                  </a:schemeClr>
                </a:solidFill>
                <a:latin typeface="Monserrat"/>
              </a:rPr>
              <a:t>CEO interview on Speak Up Culture
Guest speaker webinar
Roadshows across various UK sites
Attendance at leadership events
Office TV screens, posters
HR policy and guidance updates
CPO interview on ‘Speak Up‘ Culture
Whistleblowing stories</a:t>
            </a:r>
            <a:endParaRPr lang="de-AT" sz="2200" dirty="0">
              <a:solidFill>
                <a:prstClr val="white"/>
              </a:solidFill>
              <a:latin typeface="Monserrat"/>
            </a:endParaRPr>
          </a:p>
        </p:txBody>
      </p:sp>
      <p:pic>
        <p:nvPicPr>
          <p:cNvPr id="6" name="Picture 5" descr="A red text on a black background&#10;&#10;Description automatically generated">
            <a:extLst>
              <a:ext uri="{FF2B5EF4-FFF2-40B4-BE49-F238E27FC236}">
                <a16:creationId xmlns:a16="http://schemas.microsoft.com/office/drawing/2014/main" id="{447C5FD9-FF29-850B-6B61-E6C6D1D2C307}"/>
              </a:ext>
            </a:extLst>
          </p:cNvPr>
          <p:cNvPicPr>
            <a:picLocks noChangeAspect="1"/>
          </p:cNvPicPr>
          <p:nvPr/>
        </p:nvPicPr>
        <p:blipFill>
          <a:blip r:embed="rId5"/>
          <a:stretch>
            <a:fillRect/>
          </a:stretch>
        </p:blipFill>
        <p:spPr>
          <a:xfrm>
            <a:off x="-11" y="0"/>
            <a:ext cx="2256368" cy="1594464"/>
          </a:xfrm>
          <a:prstGeom prst="rect">
            <a:avLst/>
          </a:prstGeom>
        </p:spPr>
      </p:pic>
    </p:spTree>
    <p:extLst>
      <p:ext uri="{BB962C8B-B14F-4D97-AF65-F5344CB8AC3E}">
        <p14:creationId xmlns:p14="http://schemas.microsoft.com/office/powerpoint/2010/main" val="1842517056"/>
      </p:ext>
    </p:extLst>
  </p:cSld>
  <p:clrMapOvr>
    <a:masterClrMapping/>
  </p:clrMapOvr>
  <mc:AlternateContent xmlns:mc="http://schemas.openxmlformats.org/markup-compatibility/2006" xmlns:p14="http://schemas.microsoft.com/office/powerpoint/2010/main">
    <mc:Choice Requires="p14">
      <p:transition p14:dur="250" advClick="0" advTm="3000">
        <p:wipe/>
      </p:transition>
    </mc:Choice>
    <mc:Fallback xmlns="">
      <p:transition advClick="0" advTm="3000">
        <p:wip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F4B7141-02E1-A86C-5245-60662B4C96D7}"/>
              </a:ext>
            </a:extLst>
          </p:cNvPr>
          <p:cNvSpPr/>
          <p:nvPr>
            <p:custDataLst>
              <p:tags r:id="rId2"/>
            </p:custDataLst>
          </p:nvPr>
        </p:nvSpPr>
        <p:spPr>
          <a:xfrm>
            <a:off x="6286500" y="430530"/>
            <a:ext cx="5524500" cy="891540"/>
          </a:xfrm>
          <a:prstGeom prst="roundRect">
            <a:avLst/>
          </a:prstGeom>
          <a:solidFill>
            <a:srgbClr val="F4F4F4"/>
          </a:solidFill>
          <a:ln w="25400" cap="flat" cmpd="sng" algn="ctr">
            <a:noFill/>
            <a:prstDash val="solid"/>
          </a:ln>
          <a:effectLst/>
          <a:extLst>
            <a:ext uri="{91240B29-F687-4F45-9708-019B960494DF}">
              <a14:hiddenLine xmlns:a14="http://schemas.microsoft.com/office/drawing/2010/main" w="25400" cap="flat" cmpd="sng" algn="ctr">
                <a:solidFill>
                  <a:schemeClr val="accent1">
                    <a:shade val="15000"/>
                  </a:schemeClr>
                </a:solidFill>
                <a:prstDash val="solid"/>
              </a14:hiddenLine>
            </a:ext>
          </a:extLst>
        </p:spPr>
        <p:style>
          <a:lnRef idx="2">
            <a:schemeClr val="accent1">
              <a:shade val="15000"/>
            </a:schemeClr>
          </a:lnRef>
          <a:fillRef idx="1">
            <a:schemeClr val="accent1"/>
          </a:fillRef>
          <a:effectRef idx="0">
            <a:schemeClr val="accent1"/>
          </a:effectRef>
          <a:fontRef idx="minor">
            <a:schemeClr val="lt1"/>
          </a:fontRef>
        </p:style>
        <p:txBody>
          <a:bodyPr lIns="317500" rIns="1143000" rtlCol="0" anchor="ctr">
            <a:normAutofit/>
          </a:bodyPr>
          <a:lstStyle/>
          <a:p>
            <a:r>
              <a:rPr lang="en-GB" sz="2000">
                <a:solidFill>
                  <a:srgbClr val="5B5B5B"/>
                </a:solidFill>
              </a:rPr>
              <a:t>Please download and install the Slido app on all computers you use</a:t>
            </a:r>
          </a:p>
        </p:txBody>
      </p:sp>
      <p:pic>
        <p:nvPicPr>
          <p:cNvPr id="4" name="Graphic 3">
            <a:extLst>
              <a:ext uri="{FF2B5EF4-FFF2-40B4-BE49-F238E27FC236}">
                <a16:creationId xmlns:a16="http://schemas.microsoft.com/office/drawing/2014/main" id="{668864A0-B2AC-0E3B-0527-172859B1A2AA}"/>
              </a:ext>
            </a:extLst>
          </p:cNvPr>
          <p:cNvPicPr>
            <a:picLocks/>
          </p:cNvPicPr>
          <p:nvPr>
            <p:custDataLst>
              <p:tags r:id="rId3"/>
            </p:custDataLst>
          </p:nvPr>
        </p:nvPicPr>
        <p:blipFill>
          <a:blip r:embed="rId9">
            <a:extLst>
              <a:ext uri="{96DAC541-7B7A-43D3-8B79-37D633B846F1}">
                <asvg:svgBlip xmlns:asvg="http://schemas.microsoft.com/office/drawing/2016/SVG/main" r:embed="rId10"/>
              </a:ext>
            </a:extLst>
          </a:blip>
          <a:stretch>
            <a:fillRect/>
          </a:stretch>
        </p:blipFill>
        <p:spPr>
          <a:xfrm>
            <a:off x="10826048" y="577634"/>
            <a:ext cx="597332" cy="597332"/>
          </a:xfrm>
          <a:prstGeom prst="rect">
            <a:avLst/>
          </a:prstGeom>
        </p:spPr>
      </p:pic>
      <p:pic>
        <p:nvPicPr>
          <p:cNvPr id="6" name="Graphic 5">
            <a:extLst>
              <a:ext uri="{FF2B5EF4-FFF2-40B4-BE49-F238E27FC236}">
                <a16:creationId xmlns:a16="http://schemas.microsoft.com/office/drawing/2014/main" id="{23CC5C91-BD81-A14B-1FF0-F9AE868289DE}"/>
              </a:ext>
            </a:extLst>
          </p:cNvPr>
          <p:cNvPicPr>
            <a:picLocks/>
          </p:cNvPicPr>
          <p:nvPr>
            <p:custDataLst>
              <p:tags r:id="rId4"/>
            </p:custDataLst>
          </p:nvPr>
        </p:nvPicPr>
        <p:blipFill>
          <a:blip r:embed="rId11">
            <a:extLst>
              <a:ext uri="{96DAC541-7B7A-43D3-8B79-37D633B846F1}">
                <asvg:svgBlip xmlns:asvg="http://schemas.microsoft.com/office/drawing/2016/SVG/main" r:embed="rId12"/>
              </a:ext>
            </a:extLst>
          </a:blip>
          <a:stretch>
            <a:fillRect/>
          </a:stretch>
        </p:blipFill>
        <p:spPr>
          <a:xfrm>
            <a:off x="3901440" y="617220"/>
            <a:ext cx="1036320" cy="518160"/>
          </a:xfrm>
          <a:prstGeom prst="rect">
            <a:avLst/>
          </a:prstGeom>
        </p:spPr>
      </p:pic>
      <p:pic>
        <p:nvPicPr>
          <p:cNvPr id="8" name="Graphic 7">
            <a:extLst>
              <a:ext uri="{FF2B5EF4-FFF2-40B4-BE49-F238E27FC236}">
                <a16:creationId xmlns:a16="http://schemas.microsoft.com/office/drawing/2014/main" id="{BC5ED54F-AB69-FB1B-5CB0-2B3C3ED2EE7B}"/>
              </a:ext>
            </a:extLst>
          </p:cNvPr>
          <p:cNvPicPr>
            <a:picLocks/>
          </p:cNvPicPr>
          <p:nvPr>
            <p:custDataLst>
              <p:tags r:id="rId5"/>
            </p:custDataLst>
          </p:nvPr>
        </p:nvPicPr>
        <p:blipFill>
          <a:blip r:embed="rId13">
            <a:extLst>
              <a:ext uri="{96DAC541-7B7A-43D3-8B79-37D633B846F1}">
                <asvg:svgBlip xmlns:asvg="http://schemas.microsoft.com/office/drawing/2016/SVG/main" r:embed="rId14"/>
              </a:ext>
            </a:extLst>
          </a:blip>
          <a:stretch>
            <a:fillRect/>
          </a:stretch>
        </p:blipFill>
        <p:spPr>
          <a:xfrm>
            <a:off x="1158240" y="2270760"/>
            <a:ext cx="2316480" cy="2316480"/>
          </a:xfrm>
          <a:prstGeom prst="rect">
            <a:avLst/>
          </a:prstGeom>
        </p:spPr>
      </p:pic>
      <p:sp>
        <p:nvSpPr>
          <p:cNvPr id="9" name="Rectangle 8">
            <a:extLst>
              <a:ext uri="{FF2B5EF4-FFF2-40B4-BE49-F238E27FC236}">
                <a16:creationId xmlns:a16="http://schemas.microsoft.com/office/drawing/2014/main" id="{5522A06A-8B54-6595-79F7-FE8BA2F09D3C}"/>
              </a:ext>
            </a:extLst>
          </p:cNvPr>
          <p:cNvSpPr/>
          <p:nvPr>
            <p:custDataLst>
              <p:tags r:id="rId6"/>
            </p:custDataLst>
          </p:nvPr>
        </p:nvSpPr>
        <p:spPr>
          <a:xfrm>
            <a:off x="3901440" y="2571750"/>
            <a:ext cx="7315199" cy="1714500"/>
          </a:xfrm>
          <a:prstGeom prst="rect">
            <a:avLst/>
          </a:prstGeom>
          <a:noFill/>
          <a:ln w="25400" cap="flat" cmpd="sng" algn="ctr">
            <a:solidFill>
              <a:srgbClr val="FFFFFF"/>
            </a:solidFill>
            <a:prstDash val="solid"/>
          </a:ln>
          <a:effectLst/>
          <a:extLst>
            <a:ext uri="{909E8E84-426E-40DD-AFC4-6F175D3DCCD1}">
              <a14:hiddenFill xmlns:a14="http://schemas.microsoft.com/office/drawing/2010/main">
                <a:solidFill>
                  <a:schemeClr val="accent1"/>
                </a:solidFill>
              </a14:hiddenFill>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2400" b="1">
                <a:solidFill>
                  <a:srgbClr val="5B5B5B"/>
                </a:solidFill>
              </a:rPr>
              <a:t>reflecting back to our first slido... how confident are you now to speak up when you see / experience  something that isn’t right?</a:t>
            </a:r>
          </a:p>
        </p:txBody>
      </p:sp>
      <p:sp>
        <p:nvSpPr>
          <p:cNvPr id="10" name="Rectangle 9">
            <a:extLst>
              <a:ext uri="{FF2B5EF4-FFF2-40B4-BE49-F238E27FC236}">
                <a16:creationId xmlns:a16="http://schemas.microsoft.com/office/drawing/2014/main" id="{6F9B136D-4D0F-067E-6A86-0C10751D83FE}"/>
              </a:ext>
            </a:extLst>
          </p:cNvPr>
          <p:cNvSpPr/>
          <p:nvPr>
            <p:custDataLst>
              <p:tags r:id="rId7"/>
            </p:custDataLst>
          </p:nvPr>
        </p:nvSpPr>
        <p:spPr>
          <a:xfrm>
            <a:off x="3901440" y="6032500"/>
            <a:ext cx="7315199" cy="518160"/>
          </a:xfrm>
          <a:prstGeom prst="rect">
            <a:avLst/>
          </a:prstGeom>
          <a:noFill/>
          <a:ln w="25400" cap="flat" cmpd="sng" algn="ctr">
            <a:noFill/>
            <a:prstDash val="soli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cap="flat" cmpd="sng" algn="ctr">
                <a:solidFill>
                  <a:schemeClr val="accent1">
                    <a:shade val="15000"/>
                  </a:schemeClr>
                </a:solidFill>
                <a:prstDash val="solid"/>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normAutofit/>
          </a:bodyPr>
          <a:lstStyle/>
          <a:p>
            <a:r>
              <a:rPr lang="en-GB" sz="2200" b="1">
                <a:solidFill>
                  <a:srgbClr val="5B5B5B"/>
                </a:solidFill>
              </a:rPr>
              <a:t>ⓘ</a:t>
            </a:r>
            <a:r>
              <a:rPr lang="en-GB" sz="2000">
                <a:solidFill>
                  <a:srgbClr val="5B5B5B"/>
                </a:solidFill>
              </a:rPr>
              <a:t> Start presenting to display the poll results on this slide.</a:t>
            </a:r>
          </a:p>
        </p:txBody>
      </p:sp>
      <p:pic>
        <p:nvPicPr>
          <p:cNvPr id="11" name="Picture 10" descr="A green rectangular sign with a black background&#10;&#10;Description automatically generated">
            <a:extLst>
              <a:ext uri="{FF2B5EF4-FFF2-40B4-BE49-F238E27FC236}">
                <a16:creationId xmlns:a16="http://schemas.microsoft.com/office/drawing/2014/main" id="{BAD44E20-1F8D-54FC-E069-22076CFE6E18}"/>
              </a:ext>
            </a:extLst>
          </p:cNvPr>
          <p:cNvPicPr>
            <a:picLocks noChangeAspect="1"/>
          </p:cNvPicPr>
          <p:nvPr/>
        </p:nvPicPr>
        <p:blipFill>
          <a:blip r:embed="rId15"/>
          <a:stretch>
            <a:fillRect/>
          </a:stretch>
        </p:blipFill>
        <p:spPr>
          <a:xfrm>
            <a:off x="381000" y="-28001"/>
            <a:ext cx="2515188" cy="1808602"/>
          </a:xfrm>
          <a:prstGeom prst="rect">
            <a:avLst/>
          </a:prstGeom>
        </p:spPr>
      </p:pic>
      <p:pic>
        <p:nvPicPr>
          <p:cNvPr id="3" name="Picture 2">
            <a:extLst>
              <a:ext uri="{FF2B5EF4-FFF2-40B4-BE49-F238E27FC236}">
                <a16:creationId xmlns:a16="http://schemas.microsoft.com/office/drawing/2014/main" id="{D0B3B12F-E56E-3196-0B64-58DC8DCED74E}"/>
              </a:ext>
            </a:extLst>
          </p:cNvPr>
          <p:cNvPicPr>
            <a:picLocks noChangeAspect="1"/>
          </p:cNvPicPr>
          <p:nvPr/>
        </p:nvPicPr>
        <p:blipFill>
          <a:blip r:embed="rId16"/>
          <a:stretch>
            <a:fillRect/>
          </a:stretch>
        </p:blipFill>
        <p:spPr>
          <a:xfrm>
            <a:off x="21253" y="4214388"/>
            <a:ext cx="1136987" cy="2643612"/>
          </a:xfrm>
          <a:prstGeom prst="rect">
            <a:avLst/>
          </a:prstGeom>
        </p:spPr>
      </p:pic>
    </p:spTree>
    <p:custDataLst>
      <p:tags r:id="rId1"/>
    </p:custDataLst>
    <p:extLst>
      <p:ext uri="{BB962C8B-B14F-4D97-AF65-F5344CB8AC3E}">
        <p14:creationId xmlns:p14="http://schemas.microsoft.com/office/powerpoint/2010/main" val="102175994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57D7AA"/>
        </a:solidFill>
        <a:effectLst/>
      </p:bgPr>
    </p:bg>
    <p:spTree>
      <p:nvGrpSpPr>
        <p:cNvPr id="1" name=""/>
        <p:cNvGrpSpPr/>
        <p:nvPr/>
      </p:nvGrpSpPr>
      <p:grpSpPr>
        <a:xfrm>
          <a:off x="0" y="0"/>
          <a:ext cx="0" cy="0"/>
          <a:chOff x="0" y="0"/>
          <a:chExt cx="0" cy="0"/>
        </a:xfrm>
      </p:grpSpPr>
      <p:pic>
        <p:nvPicPr>
          <p:cNvPr id="4" name="Picture 3" descr="A white and green sky&#10;&#10;Description automatically generated">
            <a:extLst>
              <a:ext uri="{FF2B5EF4-FFF2-40B4-BE49-F238E27FC236}">
                <a16:creationId xmlns:a16="http://schemas.microsoft.com/office/drawing/2014/main" id="{96220902-3468-0579-5E7F-2D622CA3A5C8}"/>
              </a:ext>
            </a:extLst>
          </p:cNvPr>
          <p:cNvPicPr>
            <a:picLocks noChangeAspect="1"/>
          </p:cNvPicPr>
          <p:nvPr/>
        </p:nvPicPr>
        <p:blipFill>
          <a:blip r:embed="rId3"/>
          <a:srcRect b="19"/>
          <a:stretch/>
        </p:blipFill>
        <p:spPr>
          <a:xfrm>
            <a:off x="0" y="0"/>
            <a:ext cx="12191980" cy="6858000"/>
          </a:xfrm>
          <a:prstGeom prst="rect">
            <a:avLst/>
          </a:prstGeom>
        </p:spPr>
      </p:pic>
      <p:sp>
        <p:nvSpPr>
          <p:cNvPr id="3" name="TextBox 2">
            <a:extLst>
              <a:ext uri="{FF2B5EF4-FFF2-40B4-BE49-F238E27FC236}">
                <a16:creationId xmlns:a16="http://schemas.microsoft.com/office/drawing/2014/main" id="{B1750711-13C0-EADF-FD97-E87B3A74B494}"/>
              </a:ext>
            </a:extLst>
          </p:cNvPr>
          <p:cNvSpPr txBox="1"/>
          <p:nvPr/>
        </p:nvSpPr>
        <p:spPr>
          <a:xfrm>
            <a:off x="1519644" y="950200"/>
            <a:ext cx="9152692"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chemeClr val="bg1">
                    <a:lumMod val="50000"/>
                  </a:schemeClr>
                </a:solidFill>
                <a:effectLst/>
                <a:uLnTx/>
                <a:uFillTx/>
                <a:latin typeface="Montserrat" panose="00000500000000000000" pitchFamily="2" charset="0"/>
                <a:ea typeface="+mn-ea"/>
                <a:cs typeface="+mn-cs"/>
              </a:rPr>
              <a:t>What </a:t>
            </a:r>
            <a:r>
              <a:rPr lang="en-GB" sz="4000" b="1" dirty="0">
                <a:solidFill>
                  <a:schemeClr val="bg1">
                    <a:lumMod val="50000"/>
                  </a:schemeClr>
                </a:solidFill>
                <a:latin typeface="Montserrat" panose="00000500000000000000" pitchFamily="2" charset="0"/>
              </a:rPr>
              <a:t>E</a:t>
            </a:r>
            <a:r>
              <a:rPr kumimoji="0" lang="en-GB" sz="4000" b="1" i="0" u="none" strike="noStrike" kern="1200" cap="none" spc="0" normalizeH="0" baseline="0" noProof="0" dirty="0">
                <a:ln>
                  <a:noFill/>
                </a:ln>
                <a:solidFill>
                  <a:schemeClr val="bg1">
                    <a:lumMod val="50000"/>
                  </a:schemeClr>
                </a:solidFill>
                <a:effectLst/>
                <a:uLnTx/>
                <a:uFillTx/>
                <a:latin typeface="Montserrat" panose="00000500000000000000" pitchFamily="2" charset="0"/>
                <a:ea typeface="+mn-ea"/>
                <a:cs typeface="+mn-cs"/>
              </a:rPr>
              <a:t>ls</a:t>
            </a:r>
            <a:r>
              <a:rPr lang="en-GB" sz="4000" b="1" dirty="0">
                <a:solidFill>
                  <a:schemeClr val="bg1">
                    <a:lumMod val="50000"/>
                  </a:schemeClr>
                </a:solidFill>
                <a:latin typeface="Montserrat" panose="00000500000000000000" pitchFamily="2" charset="0"/>
              </a:rPr>
              <a:t>e to Expect from #SpeakUp</a:t>
            </a:r>
            <a:endParaRPr kumimoji="0" lang="en-GB" sz="4000" b="1" i="0" u="none" strike="noStrike" kern="1200" cap="none" spc="0" normalizeH="0" baseline="0" noProof="0" dirty="0">
              <a:ln>
                <a:noFill/>
              </a:ln>
              <a:solidFill>
                <a:schemeClr val="bg1">
                  <a:lumMod val="50000"/>
                </a:schemeClr>
              </a:solidFill>
              <a:effectLst/>
              <a:uLnTx/>
              <a:uFillTx/>
              <a:latin typeface="Montserrat" panose="00000500000000000000" pitchFamily="2" charset="0"/>
              <a:ea typeface="+mn-ea"/>
              <a:cs typeface="+mn-cs"/>
            </a:endParaRPr>
          </a:p>
        </p:txBody>
      </p:sp>
      <p:sp>
        <p:nvSpPr>
          <p:cNvPr id="13" name="TextBox 12">
            <a:extLst>
              <a:ext uri="{FF2B5EF4-FFF2-40B4-BE49-F238E27FC236}">
                <a16:creationId xmlns:a16="http://schemas.microsoft.com/office/drawing/2014/main" id="{5295D36B-BDCD-9457-6752-BDC7815D804B}"/>
              </a:ext>
            </a:extLst>
          </p:cNvPr>
          <p:cNvSpPr txBox="1"/>
          <p:nvPr/>
        </p:nvSpPr>
        <p:spPr>
          <a:xfrm>
            <a:off x="1304784" y="2538134"/>
            <a:ext cx="9152692" cy="2246769"/>
          </a:xfrm>
          <a:prstGeom prst="rect">
            <a:avLst/>
          </a:prstGeom>
          <a:noFill/>
        </p:spPr>
        <p:txBody>
          <a:bodyPr wrap="square">
            <a:spAutoFit/>
          </a:bodyPr>
          <a:lstStyle/>
          <a:p>
            <a:pPr marL="342900" indent="-342900" defTabSz="914400">
              <a:buFont typeface="Arial" panose="020B0604020202020204" pitchFamily="34" charset="0"/>
              <a:buChar char="•"/>
              <a:defRPr/>
            </a:pPr>
            <a:r>
              <a:rPr lang="en-US" sz="2800" dirty="0">
                <a:solidFill>
                  <a:schemeClr val="bg1">
                    <a:lumMod val="50000"/>
                  </a:schemeClr>
                </a:solidFill>
                <a:latin typeface="Monserrat"/>
              </a:rPr>
              <a:t>Event Policy
Behaviours and Pledge
Potential further skills sessions 
Blogs around the topic of speaking up + resources
Podcasts with senior leaders discussing best practices</a:t>
            </a:r>
            <a:endParaRPr lang="de-AT" sz="2800" dirty="0">
              <a:solidFill>
                <a:schemeClr val="bg1">
                  <a:lumMod val="50000"/>
                </a:schemeClr>
              </a:solidFill>
              <a:latin typeface="Monserrat"/>
            </a:endParaRPr>
          </a:p>
        </p:txBody>
      </p:sp>
      <p:pic>
        <p:nvPicPr>
          <p:cNvPr id="2" name="Picture 1" descr="A green rectangular sign with a black background&#10;&#10;Description automatically generated">
            <a:extLst>
              <a:ext uri="{FF2B5EF4-FFF2-40B4-BE49-F238E27FC236}">
                <a16:creationId xmlns:a16="http://schemas.microsoft.com/office/drawing/2014/main" id="{B2BA2854-570F-37EE-8249-C83A555036C1}"/>
              </a:ext>
            </a:extLst>
          </p:cNvPr>
          <p:cNvPicPr>
            <a:picLocks noChangeAspect="1"/>
          </p:cNvPicPr>
          <p:nvPr/>
        </p:nvPicPr>
        <p:blipFill>
          <a:blip r:embed="rId4"/>
          <a:stretch>
            <a:fillRect/>
          </a:stretch>
        </p:blipFill>
        <p:spPr>
          <a:xfrm>
            <a:off x="9676812" y="5049398"/>
            <a:ext cx="2515188" cy="1808602"/>
          </a:xfrm>
          <a:prstGeom prst="rect">
            <a:avLst/>
          </a:prstGeom>
        </p:spPr>
      </p:pic>
      <p:sp>
        <p:nvSpPr>
          <p:cNvPr id="8" name="TextBox 7">
            <a:extLst>
              <a:ext uri="{FF2B5EF4-FFF2-40B4-BE49-F238E27FC236}">
                <a16:creationId xmlns:a16="http://schemas.microsoft.com/office/drawing/2014/main" id="{13316921-117E-D716-9FA0-F19D22E84C48}"/>
              </a:ext>
            </a:extLst>
          </p:cNvPr>
          <p:cNvSpPr txBox="1"/>
          <p:nvPr/>
        </p:nvSpPr>
        <p:spPr>
          <a:xfrm>
            <a:off x="4258554" y="6453332"/>
            <a:ext cx="3674890" cy="33855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1" u="none" strike="noStrike" kern="1200" cap="none" spc="0" normalizeH="0" baseline="0" noProof="0" dirty="0">
                <a:ln>
                  <a:noFill/>
                </a:ln>
                <a:solidFill>
                  <a:schemeClr val="bg1">
                    <a:lumMod val="50000"/>
                  </a:schemeClr>
                </a:solidFill>
                <a:effectLst/>
                <a:uLnTx/>
                <a:uFillTx/>
                <a:latin typeface="Monserrat"/>
              </a:rPr>
              <a:t>https://thewun.co.uk/</a:t>
            </a:r>
          </a:p>
        </p:txBody>
      </p:sp>
    </p:spTree>
    <p:extLst>
      <p:ext uri="{BB962C8B-B14F-4D97-AF65-F5344CB8AC3E}">
        <p14:creationId xmlns:p14="http://schemas.microsoft.com/office/powerpoint/2010/main" val="1967950698"/>
      </p:ext>
    </p:extLst>
  </p:cSld>
  <p:clrMapOvr>
    <a:masterClrMapping/>
  </p:clrMapOvr>
  <mc:AlternateContent xmlns:mc="http://schemas.openxmlformats.org/markup-compatibility/2006" xmlns:p14="http://schemas.microsoft.com/office/powerpoint/2010/main">
    <mc:Choice Requires="p14">
      <p:transition p14:dur="250" advClick="0" advTm="3000">
        <p:wipe/>
      </p:transition>
    </mc:Choice>
    <mc:Fallback xmlns="">
      <p:transition advClick="0" advTm="3000">
        <p:wip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57D7AA"/>
        </a:solidFill>
        <a:effectLst/>
      </p:bgPr>
    </p:bg>
    <p:spTree>
      <p:nvGrpSpPr>
        <p:cNvPr id="1" name=""/>
        <p:cNvGrpSpPr/>
        <p:nvPr/>
      </p:nvGrpSpPr>
      <p:grpSpPr>
        <a:xfrm>
          <a:off x="0" y="0"/>
          <a:ext cx="0" cy="0"/>
          <a:chOff x="0" y="0"/>
          <a:chExt cx="0" cy="0"/>
        </a:xfrm>
      </p:grpSpPr>
      <p:pic>
        <p:nvPicPr>
          <p:cNvPr id="9" name="Picture 8" descr="A white and green sky&#10;&#10;Description automatically generated">
            <a:extLst>
              <a:ext uri="{FF2B5EF4-FFF2-40B4-BE49-F238E27FC236}">
                <a16:creationId xmlns:a16="http://schemas.microsoft.com/office/drawing/2014/main" id="{09E485BA-6313-F6CE-5B5F-2698C5AA32C4}"/>
              </a:ext>
            </a:extLst>
          </p:cNvPr>
          <p:cNvPicPr>
            <a:picLocks noChangeAspect="1"/>
          </p:cNvPicPr>
          <p:nvPr/>
        </p:nvPicPr>
        <p:blipFill>
          <a:blip r:embed="rId3"/>
          <a:srcRect b="19"/>
          <a:stretch/>
        </p:blipFill>
        <p:spPr>
          <a:xfrm>
            <a:off x="20" y="0"/>
            <a:ext cx="12191980" cy="6858000"/>
          </a:xfrm>
          <a:prstGeom prst="rect">
            <a:avLst/>
          </a:prstGeom>
        </p:spPr>
      </p:pic>
      <p:sp>
        <p:nvSpPr>
          <p:cNvPr id="3" name="TextBox 2">
            <a:extLst>
              <a:ext uri="{FF2B5EF4-FFF2-40B4-BE49-F238E27FC236}">
                <a16:creationId xmlns:a16="http://schemas.microsoft.com/office/drawing/2014/main" id="{B1750711-13C0-EADF-FD97-E87B3A74B494}"/>
              </a:ext>
            </a:extLst>
          </p:cNvPr>
          <p:cNvSpPr txBox="1"/>
          <p:nvPr/>
        </p:nvSpPr>
        <p:spPr>
          <a:xfrm>
            <a:off x="1519651" y="878885"/>
            <a:ext cx="9152692"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chemeClr val="bg1">
                    <a:lumMod val="50000"/>
                  </a:schemeClr>
                </a:solidFill>
                <a:effectLst/>
                <a:uLnTx/>
                <a:uFillTx/>
                <a:latin typeface="Montserrat" panose="00000500000000000000" pitchFamily="2" charset="0"/>
                <a:ea typeface="+mn-ea"/>
                <a:cs typeface="+mn-cs"/>
              </a:rPr>
              <a:t>Q&amp;A and Feedback</a:t>
            </a:r>
          </a:p>
        </p:txBody>
      </p:sp>
      <p:pic>
        <p:nvPicPr>
          <p:cNvPr id="2" name="Picture 1" descr="A green rectangular sign with a black background&#10;&#10;Description automatically generated">
            <a:extLst>
              <a:ext uri="{FF2B5EF4-FFF2-40B4-BE49-F238E27FC236}">
                <a16:creationId xmlns:a16="http://schemas.microsoft.com/office/drawing/2014/main" id="{B2BA2854-570F-37EE-8249-C83A555036C1}"/>
              </a:ext>
            </a:extLst>
          </p:cNvPr>
          <p:cNvPicPr>
            <a:picLocks noChangeAspect="1"/>
          </p:cNvPicPr>
          <p:nvPr/>
        </p:nvPicPr>
        <p:blipFill>
          <a:blip r:embed="rId4"/>
          <a:stretch>
            <a:fillRect/>
          </a:stretch>
        </p:blipFill>
        <p:spPr>
          <a:xfrm>
            <a:off x="9676812" y="5049398"/>
            <a:ext cx="2515188" cy="1808602"/>
          </a:xfrm>
          <a:prstGeom prst="rect">
            <a:avLst/>
          </a:prstGeom>
        </p:spPr>
      </p:pic>
      <p:sp>
        <p:nvSpPr>
          <p:cNvPr id="8" name="TextBox 7">
            <a:extLst>
              <a:ext uri="{FF2B5EF4-FFF2-40B4-BE49-F238E27FC236}">
                <a16:creationId xmlns:a16="http://schemas.microsoft.com/office/drawing/2014/main" id="{13316921-117E-D716-9FA0-F19D22E84C48}"/>
              </a:ext>
            </a:extLst>
          </p:cNvPr>
          <p:cNvSpPr txBox="1"/>
          <p:nvPr/>
        </p:nvSpPr>
        <p:spPr>
          <a:xfrm>
            <a:off x="4258554" y="6453332"/>
            <a:ext cx="3674890" cy="33855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1" u="none" strike="noStrike" kern="1200" cap="none" spc="0" normalizeH="0" baseline="0" noProof="0" dirty="0">
                <a:ln>
                  <a:noFill/>
                </a:ln>
                <a:solidFill>
                  <a:schemeClr val="bg1">
                    <a:lumMod val="50000"/>
                  </a:schemeClr>
                </a:solidFill>
                <a:effectLst/>
                <a:uLnTx/>
                <a:uFillTx/>
                <a:latin typeface="Monserrat"/>
              </a:rPr>
              <a:t>https://thewun.co.uk/</a:t>
            </a:r>
          </a:p>
        </p:txBody>
      </p:sp>
      <p:pic>
        <p:nvPicPr>
          <p:cNvPr id="4" name="Picture 3">
            <a:extLst>
              <a:ext uri="{FF2B5EF4-FFF2-40B4-BE49-F238E27FC236}">
                <a16:creationId xmlns:a16="http://schemas.microsoft.com/office/drawing/2014/main" id="{952C9996-7A0E-B8E8-6E60-AB5D56CA3130}"/>
              </a:ext>
            </a:extLst>
          </p:cNvPr>
          <p:cNvPicPr>
            <a:picLocks noChangeAspect="1"/>
          </p:cNvPicPr>
          <p:nvPr/>
        </p:nvPicPr>
        <p:blipFill>
          <a:blip r:embed="rId5"/>
          <a:stretch>
            <a:fillRect/>
          </a:stretch>
        </p:blipFill>
        <p:spPr>
          <a:xfrm>
            <a:off x="4044217" y="1889796"/>
            <a:ext cx="4103566" cy="4089319"/>
          </a:xfrm>
          <a:prstGeom prst="rect">
            <a:avLst/>
          </a:prstGeom>
        </p:spPr>
      </p:pic>
    </p:spTree>
    <p:extLst>
      <p:ext uri="{BB962C8B-B14F-4D97-AF65-F5344CB8AC3E}">
        <p14:creationId xmlns:p14="http://schemas.microsoft.com/office/powerpoint/2010/main" val="631447710"/>
      </p:ext>
    </p:extLst>
  </p:cSld>
  <p:clrMapOvr>
    <a:masterClrMapping/>
  </p:clrMapOvr>
  <mc:AlternateContent xmlns:mc="http://schemas.openxmlformats.org/markup-compatibility/2006" xmlns:p14="http://schemas.microsoft.com/office/powerpoint/2010/main">
    <mc:Choice Requires="p14">
      <p:transition p14:dur="250" advClick="0" advTm="3000">
        <p:wipe/>
      </p:transition>
    </mc:Choice>
    <mc:Fallback xmlns="">
      <p:transition advClick="0" advTm="3000">
        <p:wip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57D7AA"/>
        </a:solidFill>
        <a:effectLst/>
      </p:bgPr>
    </p:bg>
    <p:spTree>
      <p:nvGrpSpPr>
        <p:cNvPr id="1" name=""/>
        <p:cNvGrpSpPr/>
        <p:nvPr/>
      </p:nvGrpSpPr>
      <p:grpSpPr>
        <a:xfrm>
          <a:off x="0" y="0"/>
          <a:ext cx="0" cy="0"/>
          <a:chOff x="0" y="0"/>
          <a:chExt cx="0" cy="0"/>
        </a:xfrm>
      </p:grpSpPr>
      <p:pic>
        <p:nvPicPr>
          <p:cNvPr id="3" name="Picture 2" descr="A white and green sky&#10;&#10;Description automatically generated">
            <a:extLst>
              <a:ext uri="{FF2B5EF4-FFF2-40B4-BE49-F238E27FC236}">
                <a16:creationId xmlns:a16="http://schemas.microsoft.com/office/drawing/2014/main" id="{E8757356-5F25-0599-4DE1-D3EFC72B6410}"/>
              </a:ext>
            </a:extLst>
          </p:cNvPr>
          <p:cNvPicPr>
            <a:picLocks noChangeAspect="1"/>
          </p:cNvPicPr>
          <p:nvPr/>
        </p:nvPicPr>
        <p:blipFill>
          <a:blip r:embed="rId3"/>
          <a:srcRect b="19"/>
          <a:stretch/>
        </p:blipFill>
        <p:spPr>
          <a:xfrm>
            <a:off x="20" y="0"/>
            <a:ext cx="12191980" cy="6858000"/>
          </a:xfrm>
          <a:prstGeom prst="rect">
            <a:avLst/>
          </a:prstGeom>
        </p:spPr>
      </p:pic>
      <p:sp>
        <p:nvSpPr>
          <p:cNvPr id="10" name="TextBox 9">
            <a:extLst>
              <a:ext uri="{FF2B5EF4-FFF2-40B4-BE49-F238E27FC236}">
                <a16:creationId xmlns:a16="http://schemas.microsoft.com/office/drawing/2014/main" id="{3C05A19A-F543-B24D-755F-5059738C8B91}"/>
              </a:ext>
            </a:extLst>
          </p:cNvPr>
          <p:cNvSpPr txBox="1"/>
          <p:nvPr/>
        </p:nvSpPr>
        <p:spPr>
          <a:xfrm>
            <a:off x="4258554" y="6453332"/>
            <a:ext cx="3674890" cy="33855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1" u="none" strike="noStrike" kern="1200" cap="none" spc="0" normalizeH="0" baseline="0" noProof="0" dirty="0">
                <a:ln>
                  <a:noFill/>
                </a:ln>
                <a:solidFill>
                  <a:schemeClr val="bg1">
                    <a:lumMod val="50000"/>
                  </a:schemeClr>
                </a:solidFill>
                <a:effectLst/>
                <a:uLnTx/>
                <a:uFillTx/>
                <a:latin typeface="Monserrat"/>
              </a:rPr>
              <a:t>https://thewun.co.uk/</a:t>
            </a:r>
          </a:p>
        </p:txBody>
      </p:sp>
      <p:sp>
        <p:nvSpPr>
          <p:cNvPr id="4" name="TextBox 3">
            <a:extLst>
              <a:ext uri="{FF2B5EF4-FFF2-40B4-BE49-F238E27FC236}">
                <a16:creationId xmlns:a16="http://schemas.microsoft.com/office/drawing/2014/main" id="{CE1EAD2D-5268-01B6-8DE9-B543FB7FC13A}"/>
              </a:ext>
            </a:extLst>
          </p:cNvPr>
          <p:cNvSpPr txBox="1"/>
          <p:nvPr/>
        </p:nvSpPr>
        <p:spPr>
          <a:xfrm>
            <a:off x="1519653" y="1483965"/>
            <a:ext cx="9152692"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800" b="1" i="0" u="none" strike="noStrike" kern="1200" cap="none" spc="0" normalizeH="0" baseline="0" noProof="0" dirty="0">
                <a:ln>
                  <a:noFill/>
                </a:ln>
                <a:solidFill>
                  <a:schemeClr val="bg1">
                    <a:lumMod val="50000"/>
                  </a:schemeClr>
                </a:solidFill>
                <a:effectLst/>
                <a:uLnTx/>
                <a:uFillTx/>
                <a:latin typeface="Montserrat" panose="00000500000000000000" pitchFamily="2" charset="0"/>
                <a:ea typeface="+mn-ea"/>
                <a:cs typeface="+mn-cs"/>
              </a:rPr>
              <a:t>Thank you!</a:t>
            </a:r>
          </a:p>
        </p:txBody>
      </p:sp>
      <p:pic>
        <p:nvPicPr>
          <p:cNvPr id="2" name="Picture 1" descr="A red text on a black background&#10;&#10;Description automatically generated">
            <a:extLst>
              <a:ext uri="{FF2B5EF4-FFF2-40B4-BE49-F238E27FC236}">
                <a16:creationId xmlns:a16="http://schemas.microsoft.com/office/drawing/2014/main" id="{E8C0411C-C0F6-16A6-4B0F-5CAE8F55F335}"/>
              </a:ext>
            </a:extLst>
          </p:cNvPr>
          <p:cNvPicPr>
            <a:picLocks noChangeAspect="1"/>
          </p:cNvPicPr>
          <p:nvPr/>
        </p:nvPicPr>
        <p:blipFill>
          <a:blip r:embed="rId4"/>
          <a:stretch>
            <a:fillRect/>
          </a:stretch>
        </p:blipFill>
        <p:spPr>
          <a:xfrm>
            <a:off x="4412334" y="2325060"/>
            <a:ext cx="3718373" cy="2627591"/>
          </a:xfrm>
          <a:prstGeom prst="rect">
            <a:avLst/>
          </a:prstGeom>
        </p:spPr>
      </p:pic>
      <p:pic>
        <p:nvPicPr>
          <p:cNvPr id="6" name="Picture 5" descr="A black background with red text&#10;&#10;Description automatically generated">
            <a:extLst>
              <a:ext uri="{FF2B5EF4-FFF2-40B4-BE49-F238E27FC236}">
                <a16:creationId xmlns:a16="http://schemas.microsoft.com/office/drawing/2014/main" id="{CFD9ACD8-E855-1B76-4437-3185285D005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77019" y="4009175"/>
            <a:ext cx="5733605" cy="1886952"/>
          </a:xfrm>
          <a:prstGeom prst="rect">
            <a:avLst/>
          </a:prstGeom>
        </p:spPr>
      </p:pic>
    </p:spTree>
    <p:extLst>
      <p:ext uri="{BB962C8B-B14F-4D97-AF65-F5344CB8AC3E}">
        <p14:creationId xmlns:p14="http://schemas.microsoft.com/office/powerpoint/2010/main" val="303026801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56B0CBFE-F4F1-BF2A-7270-2DC3BBCA019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693" y="129334"/>
            <a:ext cx="1576144" cy="105286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F1C89CE7-981E-75E5-78D6-0B16215EB75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439521" y="163647"/>
            <a:ext cx="1530179" cy="663077"/>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21BA377E-904F-5EEB-66FD-93EC11D9271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424928" y="982455"/>
            <a:ext cx="1570926" cy="1049378"/>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a:extLst>
              <a:ext uri="{FF2B5EF4-FFF2-40B4-BE49-F238E27FC236}">
                <a16:creationId xmlns:a16="http://schemas.microsoft.com/office/drawing/2014/main" id="{AA2E8B83-80F7-2976-4E50-591C21061B0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90254" y="520829"/>
            <a:ext cx="1389421" cy="839014"/>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a:extLst>
              <a:ext uri="{FF2B5EF4-FFF2-40B4-BE49-F238E27FC236}">
                <a16:creationId xmlns:a16="http://schemas.microsoft.com/office/drawing/2014/main" id="{D05FD77A-FF7B-9D37-C0A3-C4193E22A369}"/>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6244" y="2679955"/>
            <a:ext cx="2234517" cy="701487"/>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a:extLst>
              <a:ext uri="{FF2B5EF4-FFF2-40B4-BE49-F238E27FC236}">
                <a16:creationId xmlns:a16="http://schemas.microsoft.com/office/drawing/2014/main" id="{911B6B13-50BC-138A-C074-CAB0467975B2}"/>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815328" y="1896953"/>
            <a:ext cx="2531177" cy="616645"/>
          </a:xfrm>
          <a:prstGeom prst="rect">
            <a:avLst/>
          </a:prstGeom>
          <a:noFill/>
          <a:extLst>
            <a:ext uri="{909E8E84-426E-40DD-AFC4-6F175D3DCCD1}">
              <a14:hiddenFill xmlns:a14="http://schemas.microsoft.com/office/drawing/2010/main">
                <a:solidFill>
                  <a:srgbClr val="FFFFFF"/>
                </a:solidFill>
              </a14:hiddenFill>
            </a:ext>
          </a:extLst>
        </p:spPr>
      </p:pic>
      <p:pic>
        <p:nvPicPr>
          <p:cNvPr id="1054" name="Picture 30">
            <a:extLst>
              <a:ext uri="{FF2B5EF4-FFF2-40B4-BE49-F238E27FC236}">
                <a16:creationId xmlns:a16="http://schemas.microsoft.com/office/drawing/2014/main" id="{8897CE4A-419E-DBBE-A215-8DD363466EFF}"/>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946199" y="759123"/>
            <a:ext cx="2352002" cy="608213"/>
          </a:xfrm>
          <a:prstGeom prst="rect">
            <a:avLst/>
          </a:prstGeom>
          <a:noFill/>
          <a:extLst>
            <a:ext uri="{909E8E84-426E-40DD-AFC4-6F175D3DCCD1}">
              <a14:hiddenFill xmlns:a14="http://schemas.microsoft.com/office/drawing/2010/main">
                <a:solidFill>
                  <a:srgbClr val="FFFFFF"/>
                </a:solidFill>
              </a14:hiddenFill>
            </a:ext>
          </a:extLst>
        </p:spPr>
      </p:pic>
      <p:pic>
        <p:nvPicPr>
          <p:cNvPr id="1056" name="Picture 32">
            <a:extLst>
              <a:ext uri="{FF2B5EF4-FFF2-40B4-BE49-F238E27FC236}">
                <a16:creationId xmlns:a16="http://schemas.microsoft.com/office/drawing/2014/main" id="{8CF88F98-BD81-9F3F-0E11-2988DB8C537E}"/>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393209" y="2339329"/>
            <a:ext cx="2344145" cy="542433"/>
          </a:xfrm>
          <a:prstGeom prst="rect">
            <a:avLst/>
          </a:prstGeom>
          <a:noFill/>
          <a:extLst>
            <a:ext uri="{909E8E84-426E-40DD-AFC4-6F175D3DCCD1}">
              <a14:hiddenFill xmlns:a14="http://schemas.microsoft.com/office/drawing/2010/main">
                <a:solidFill>
                  <a:srgbClr val="FFFFFF"/>
                </a:solidFill>
              </a14:hiddenFill>
            </a:ext>
          </a:extLst>
        </p:spPr>
      </p:pic>
      <p:pic>
        <p:nvPicPr>
          <p:cNvPr id="1060" name="Picture 36">
            <a:extLst>
              <a:ext uri="{FF2B5EF4-FFF2-40B4-BE49-F238E27FC236}">
                <a16:creationId xmlns:a16="http://schemas.microsoft.com/office/drawing/2014/main" id="{22C4AE12-5510-DD32-D5F2-C23F2951BBDA}"/>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0260163" y="1763247"/>
            <a:ext cx="1469882" cy="903000"/>
          </a:xfrm>
          <a:prstGeom prst="rect">
            <a:avLst/>
          </a:prstGeom>
          <a:noFill/>
          <a:extLst>
            <a:ext uri="{909E8E84-426E-40DD-AFC4-6F175D3DCCD1}">
              <a14:hiddenFill xmlns:a14="http://schemas.microsoft.com/office/drawing/2010/main">
                <a:solidFill>
                  <a:srgbClr val="FFFFFF"/>
                </a:solidFill>
              </a14:hiddenFill>
            </a:ext>
          </a:extLst>
        </p:spPr>
      </p:pic>
      <p:pic>
        <p:nvPicPr>
          <p:cNvPr id="1064" name="Picture 40">
            <a:extLst>
              <a:ext uri="{FF2B5EF4-FFF2-40B4-BE49-F238E27FC236}">
                <a16:creationId xmlns:a16="http://schemas.microsoft.com/office/drawing/2014/main" id="{DE5AB00D-E60F-3E54-2C37-80A1AC1E9252}"/>
              </a:ext>
            </a:extLst>
          </p:cNvPr>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4094" t="1" r="2688" b="8719"/>
          <a:stretch/>
        </p:blipFill>
        <p:spPr bwMode="auto">
          <a:xfrm>
            <a:off x="2191378" y="2473978"/>
            <a:ext cx="1770443" cy="577658"/>
          </a:xfrm>
          <a:prstGeom prst="rect">
            <a:avLst/>
          </a:prstGeom>
          <a:noFill/>
          <a:extLst>
            <a:ext uri="{909E8E84-426E-40DD-AFC4-6F175D3DCCD1}">
              <a14:hiddenFill xmlns:a14="http://schemas.microsoft.com/office/drawing/2010/main">
                <a:solidFill>
                  <a:srgbClr val="FFFFFF"/>
                </a:solidFill>
              </a14:hiddenFill>
            </a:ext>
          </a:extLst>
        </p:spPr>
      </p:pic>
      <p:pic>
        <p:nvPicPr>
          <p:cNvPr id="1066" name="Picture 42">
            <a:extLst>
              <a:ext uri="{FF2B5EF4-FFF2-40B4-BE49-F238E27FC236}">
                <a16:creationId xmlns:a16="http://schemas.microsoft.com/office/drawing/2014/main" id="{DD3BFB13-B0DC-217B-D15D-E5B066F30237}"/>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308583" y="3552760"/>
            <a:ext cx="1739673" cy="966308"/>
          </a:xfrm>
          <a:prstGeom prst="rect">
            <a:avLst/>
          </a:prstGeom>
          <a:noFill/>
          <a:extLst>
            <a:ext uri="{909E8E84-426E-40DD-AFC4-6F175D3DCCD1}">
              <a14:hiddenFill xmlns:a14="http://schemas.microsoft.com/office/drawing/2010/main">
                <a:solidFill>
                  <a:srgbClr val="FFFFFF"/>
                </a:solidFill>
              </a14:hiddenFill>
            </a:ext>
          </a:extLst>
        </p:spPr>
      </p:pic>
      <p:pic>
        <p:nvPicPr>
          <p:cNvPr id="1072" name="Picture 48">
            <a:extLst>
              <a:ext uri="{FF2B5EF4-FFF2-40B4-BE49-F238E27FC236}">
                <a16:creationId xmlns:a16="http://schemas.microsoft.com/office/drawing/2014/main" id="{4A964BA6-45B1-FABF-CF32-3FCF47CFFF29}"/>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8696845" y="105857"/>
            <a:ext cx="1530178" cy="809719"/>
          </a:xfrm>
          <a:prstGeom prst="rect">
            <a:avLst/>
          </a:prstGeom>
          <a:noFill/>
          <a:extLst>
            <a:ext uri="{909E8E84-426E-40DD-AFC4-6F175D3DCCD1}">
              <a14:hiddenFill xmlns:a14="http://schemas.microsoft.com/office/drawing/2010/main">
                <a:solidFill>
                  <a:srgbClr val="FFFFFF"/>
                </a:solidFill>
              </a14:hiddenFill>
            </a:ext>
          </a:extLst>
        </p:spPr>
      </p:pic>
      <p:pic>
        <p:nvPicPr>
          <p:cNvPr id="1076" name="Picture 52">
            <a:extLst>
              <a:ext uri="{FF2B5EF4-FFF2-40B4-BE49-F238E27FC236}">
                <a16:creationId xmlns:a16="http://schemas.microsoft.com/office/drawing/2014/main" id="{DE34D378-E846-FCA4-6442-0F8F3922C4E8}"/>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t="33305" b="28405"/>
          <a:stretch/>
        </p:blipFill>
        <p:spPr bwMode="auto">
          <a:xfrm>
            <a:off x="209282" y="5646754"/>
            <a:ext cx="2120447" cy="542363"/>
          </a:xfrm>
          <a:prstGeom prst="rect">
            <a:avLst/>
          </a:prstGeom>
          <a:noFill/>
          <a:extLst>
            <a:ext uri="{909E8E84-426E-40DD-AFC4-6F175D3DCCD1}">
              <a14:hiddenFill xmlns:a14="http://schemas.microsoft.com/office/drawing/2010/main">
                <a:solidFill>
                  <a:srgbClr val="FFFFFF"/>
                </a:solidFill>
              </a14:hiddenFill>
            </a:ext>
          </a:extLst>
        </p:spPr>
      </p:pic>
      <p:pic>
        <p:nvPicPr>
          <p:cNvPr id="1084" name="Picture 60">
            <a:extLst>
              <a:ext uri="{FF2B5EF4-FFF2-40B4-BE49-F238E27FC236}">
                <a16:creationId xmlns:a16="http://schemas.microsoft.com/office/drawing/2014/main" id="{FBB8F838-33CB-D5D0-D012-14542762B0EE}"/>
              </a:ext>
            </a:extLst>
          </p:cNvPr>
          <p:cNvPicPr>
            <a:picLocks noChangeAspect="1" noChangeArrowheads="1"/>
          </p:cNvPicPr>
          <p:nvPr/>
        </p:nvPicPr>
        <p:blipFill rotWithShape="1">
          <a:blip r:embed="rId15" cstate="print">
            <a:extLst>
              <a:ext uri="{28A0092B-C50C-407E-A947-70E740481C1C}">
                <a14:useLocalDpi xmlns:a14="http://schemas.microsoft.com/office/drawing/2010/main" val="0"/>
              </a:ext>
            </a:extLst>
          </a:blip>
          <a:srcRect l="9239" t="13695" b="17306"/>
          <a:stretch/>
        </p:blipFill>
        <p:spPr bwMode="auto">
          <a:xfrm>
            <a:off x="614070" y="4815778"/>
            <a:ext cx="1648657" cy="886019"/>
          </a:xfrm>
          <a:prstGeom prst="rect">
            <a:avLst/>
          </a:prstGeom>
          <a:noFill/>
          <a:extLst>
            <a:ext uri="{909E8E84-426E-40DD-AFC4-6F175D3DCCD1}">
              <a14:hiddenFill xmlns:a14="http://schemas.microsoft.com/office/drawing/2010/main">
                <a:solidFill>
                  <a:srgbClr val="FFFFFF"/>
                </a:solidFill>
              </a14:hiddenFill>
            </a:ext>
          </a:extLst>
        </p:spPr>
      </p:pic>
      <p:pic>
        <p:nvPicPr>
          <p:cNvPr id="1086" name="Picture 62">
            <a:extLst>
              <a:ext uri="{FF2B5EF4-FFF2-40B4-BE49-F238E27FC236}">
                <a16:creationId xmlns:a16="http://schemas.microsoft.com/office/drawing/2014/main" id="{A84CF992-F5CC-244A-F724-B1E2DA559773}"/>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9246123" y="5248162"/>
            <a:ext cx="1341715" cy="1059954"/>
          </a:xfrm>
          <a:prstGeom prst="rect">
            <a:avLst/>
          </a:prstGeom>
          <a:noFill/>
          <a:extLst>
            <a:ext uri="{909E8E84-426E-40DD-AFC4-6F175D3DCCD1}">
              <a14:hiddenFill xmlns:a14="http://schemas.microsoft.com/office/drawing/2010/main">
                <a:solidFill>
                  <a:srgbClr val="FFFFFF"/>
                </a:solidFill>
              </a14:hiddenFill>
            </a:ext>
          </a:extLst>
        </p:spPr>
      </p:pic>
      <p:pic>
        <p:nvPicPr>
          <p:cNvPr id="1088" name="Picture 64">
            <a:extLst>
              <a:ext uri="{FF2B5EF4-FFF2-40B4-BE49-F238E27FC236}">
                <a16:creationId xmlns:a16="http://schemas.microsoft.com/office/drawing/2014/main" id="{59C7A8D7-A092-BF00-3031-B088DC5C5736}"/>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4569190" y="5778139"/>
            <a:ext cx="950210" cy="950210"/>
          </a:xfrm>
          <a:prstGeom prst="rect">
            <a:avLst/>
          </a:prstGeom>
          <a:noFill/>
          <a:extLst>
            <a:ext uri="{909E8E84-426E-40DD-AFC4-6F175D3DCCD1}">
              <a14:hiddenFill xmlns:a14="http://schemas.microsoft.com/office/drawing/2010/main">
                <a:solidFill>
                  <a:srgbClr val="FFFFFF"/>
                </a:solidFill>
              </a14:hiddenFill>
            </a:ext>
          </a:extLst>
        </p:spPr>
      </p:pic>
      <p:pic>
        <p:nvPicPr>
          <p:cNvPr id="1090" name="Picture 66">
            <a:extLst>
              <a:ext uri="{FF2B5EF4-FFF2-40B4-BE49-F238E27FC236}">
                <a16:creationId xmlns:a16="http://schemas.microsoft.com/office/drawing/2014/main" id="{2F94849B-600A-8649-9D1D-0CA9AFB160CA}"/>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735152" y="1950629"/>
            <a:ext cx="1836629" cy="336180"/>
          </a:xfrm>
          <a:prstGeom prst="rect">
            <a:avLst/>
          </a:prstGeom>
          <a:noFill/>
          <a:extLst>
            <a:ext uri="{909E8E84-426E-40DD-AFC4-6F175D3DCCD1}">
              <a14:hiddenFill xmlns:a14="http://schemas.microsoft.com/office/drawing/2010/main">
                <a:solidFill>
                  <a:srgbClr val="FFFFFF"/>
                </a:solidFill>
              </a14:hiddenFill>
            </a:ext>
          </a:extLst>
        </p:spPr>
      </p:pic>
      <p:pic>
        <p:nvPicPr>
          <p:cNvPr id="1070" name="Picture 46">
            <a:extLst>
              <a:ext uri="{FF2B5EF4-FFF2-40B4-BE49-F238E27FC236}">
                <a16:creationId xmlns:a16="http://schemas.microsoft.com/office/drawing/2014/main" id="{9D0550CF-7B7D-9935-C56B-10F788EBDE79}"/>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590553" y="6113529"/>
            <a:ext cx="1686312" cy="61919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blue and black logo&#10;&#10;Description automatically generated">
            <a:extLst>
              <a:ext uri="{FF2B5EF4-FFF2-40B4-BE49-F238E27FC236}">
                <a16:creationId xmlns:a16="http://schemas.microsoft.com/office/drawing/2014/main" id="{41AF368E-2169-7892-92B6-36C37C51CDEC}"/>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4218662" y="2446740"/>
            <a:ext cx="855833" cy="683655"/>
          </a:xfrm>
          <a:prstGeom prst="rect">
            <a:avLst/>
          </a:prstGeom>
        </p:spPr>
      </p:pic>
      <p:pic>
        <p:nvPicPr>
          <p:cNvPr id="1080" name="Picture 56">
            <a:extLst>
              <a:ext uri="{FF2B5EF4-FFF2-40B4-BE49-F238E27FC236}">
                <a16:creationId xmlns:a16="http://schemas.microsoft.com/office/drawing/2014/main" id="{EBC59AAF-D75A-3AD2-FAF9-0E67F9AC8BF4}"/>
              </a:ext>
            </a:extLst>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2462691" y="5719058"/>
            <a:ext cx="2022488" cy="94011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black background with a black square&#10;&#10;Description automatically generated with medium confidence">
            <a:extLst>
              <a:ext uri="{FF2B5EF4-FFF2-40B4-BE49-F238E27FC236}">
                <a16:creationId xmlns:a16="http://schemas.microsoft.com/office/drawing/2014/main" id="{922AE051-5D15-4DF7-FF17-D785AE419BAA}"/>
              </a:ext>
            </a:extLst>
          </p:cNvPr>
          <p:cNvPicPr>
            <a:picLocks noChangeAspect="1"/>
          </p:cNvPicPr>
          <p:nvPr/>
        </p:nvPicPr>
        <p:blipFill rotWithShape="1">
          <a:blip r:embed="rId22" cstate="print">
            <a:extLst>
              <a:ext uri="{28A0092B-C50C-407E-A947-70E740481C1C}">
                <a14:useLocalDpi xmlns:a14="http://schemas.microsoft.com/office/drawing/2010/main" val="0"/>
              </a:ext>
            </a:extLst>
          </a:blip>
          <a:srcRect l="15674" t="28913" r="17196" b="29600"/>
          <a:stretch/>
        </p:blipFill>
        <p:spPr>
          <a:xfrm>
            <a:off x="4985193" y="2816556"/>
            <a:ext cx="1939305" cy="674149"/>
          </a:xfrm>
          <a:prstGeom prst="rect">
            <a:avLst/>
          </a:prstGeom>
        </p:spPr>
      </p:pic>
      <p:pic>
        <p:nvPicPr>
          <p:cNvPr id="6" name="Picture 5" descr="A pink background with white text&#10;&#10;Description automatically generated">
            <a:extLst>
              <a:ext uri="{FF2B5EF4-FFF2-40B4-BE49-F238E27FC236}">
                <a16:creationId xmlns:a16="http://schemas.microsoft.com/office/drawing/2014/main" id="{BB1DBAB2-EC31-797E-6464-B431AB216967}"/>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7043305" y="2747062"/>
            <a:ext cx="836371" cy="836371"/>
          </a:xfrm>
          <a:prstGeom prst="rect">
            <a:avLst/>
          </a:prstGeom>
        </p:spPr>
      </p:pic>
      <p:pic>
        <p:nvPicPr>
          <p:cNvPr id="1028" name="Picture 4">
            <a:extLst>
              <a:ext uri="{FF2B5EF4-FFF2-40B4-BE49-F238E27FC236}">
                <a16:creationId xmlns:a16="http://schemas.microsoft.com/office/drawing/2014/main" id="{A50EE1D5-7637-D188-0CA6-69F8B9CA7990}"/>
              </a:ext>
            </a:extLst>
          </p:cNvPr>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4439969" y="839015"/>
            <a:ext cx="1389421" cy="56047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A blue and black logo&#10;&#10;Description automatically generated">
            <a:extLst>
              <a:ext uri="{FF2B5EF4-FFF2-40B4-BE49-F238E27FC236}">
                <a16:creationId xmlns:a16="http://schemas.microsoft.com/office/drawing/2014/main" id="{B2CCF231-599D-3352-63BD-9C0D3E92F27D}"/>
              </a:ext>
            </a:extLst>
          </p:cNvPr>
          <p:cNvPicPr>
            <a:picLocks noChangeAspect="1"/>
          </p:cNvPicPr>
          <p:nvPr/>
        </p:nvPicPr>
        <p:blipFill rotWithShape="1">
          <a:blip r:embed="rId25">
            <a:extLst>
              <a:ext uri="{28A0092B-C50C-407E-A947-70E740481C1C}">
                <a14:useLocalDpi xmlns:a14="http://schemas.microsoft.com/office/drawing/2010/main" val="0"/>
              </a:ext>
            </a:extLst>
          </a:blip>
          <a:srcRect l="7493" t="19674" b="20887"/>
          <a:stretch/>
        </p:blipFill>
        <p:spPr>
          <a:xfrm>
            <a:off x="2048550" y="3025701"/>
            <a:ext cx="3186079" cy="603919"/>
          </a:xfrm>
          <a:prstGeom prst="rect">
            <a:avLst/>
          </a:prstGeom>
        </p:spPr>
      </p:pic>
      <p:pic>
        <p:nvPicPr>
          <p:cNvPr id="9" name="Picture 10" descr="Engie Logo PNG vector in SVG, PDF, AI, CDR format">
            <a:extLst>
              <a:ext uri="{FF2B5EF4-FFF2-40B4-BE49-F238E27FC236}">
                <a16:creationId xmlns:a16="http://schemas.microsoft.com/office/drawing/2014/main" id="{16F31C62-A376-2FF1-B2A9-A1B564FB1372}"/>
              </a:ext>
            </a:extLst>
          </p:cNvPr>
          <p:cNvPicPr>
            <a:picLocks noChangeAspect="1" noChangeArrowheads="1"/>
          </p:cNvPicPr>
          <p:nvPr/>
        </p:nvPicPr>
        <p:blipFill rotWithShape="1">
          <a:blip r:embed="rId26">
            <a:extLst>
              <a:ext uri="{28A0092B-C50C-407E-A947-70E740481C1C}">
                <a14:useLocalDpi xmlns:a14="http://schemas.microsoft.com/office/drawing/2010/main" val="0"/>
              </a:ext>
            </a:extLst>
          </a:blip>
          <a:srcRect t="21444" b="15151"/>
          <a:stretch/>
        </p:blipFill>
        <p:spPr bwMode="auto">
          <a:xfrm>
            <a:off x="7204342" y="3613402"/>
            <a:ext cx="1586558" cy="753499"/>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descr="A logo for a music company&#10;&#10;Description automatically generated">
            <a:extLst>
              <a:ext uri="{FF2B5EF4-FFF2-40B4-BE49-F238E27FC236}">
                <a16:creationId xmlns:a16="http://schemas.microsoft.com/office/drawing/2014/main" id="{758C8099-19B1-BFC6-EFCE-C3ABF06DD1DC}"/>
              </a:ext>
            </a:extLst>
          </p:cNvPr>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5755501" y="5611679"/>
            <a:ext cx="1822795" cy="884255"/>
          </a:xfrm>
          <a:prstGeom prst="rect">
            <a:avLst/>
          </a:prstGeom>
        </p:spPr>
      </p:pic>
      <p:pic>
        <p:nvPicPr>
          <p:cNvPr id="13" name="Picture 12" descr="A purple and grey letters&#10;&#10;Description automatically generated">
            <a:extLst>
              <a:ext uri="{FF2B5EF4-FFF2-40B4-BE49-F238E27FC236}">
                <a16:creationId xmlns:a16="http://schemas.microsoft.com/office/drawing/2014/main" id="{5F17AAB3-35C4-538E-E15B-DD20A3EE8531}"/>
              </a:ext>
            </a:extLst>
          </p:cNvPr>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5780208" y="1232129"/>
            <a:ext cx="1033418" cy="601225"/>
          </a:xfrm>
          <a:prstGeom prst="rect">
            <a:avLst/>
          </a:prstGeom>
        </p:spPr>
      </p:pic>
      <p:pic>
        <p:nvPicPr>
          <p:cNvPr id="11" name="Picture 10" descr="Blue letters on a white background&#10;&#10;Description automatically generated">
            <a:extLst>
              <a:ext uri="{FF2B5EF4-FFF2-40B4-BE49-F238E27FC236}">
                <a16:creationId xmlns:a16="http://schemas.microsoft.com/office/drawing/2014/main" id="{8B885078-CA21-1C03-EF37-6DEEB431DA3C}"/>
              </a:ext>
            </a:extLst>
          </p:cNvPr>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3432786" y="1479536"/>
            <a:ext cx="2201862" cy="457530"/>
          </a:xfrm>
          <a:prstGeom prst="rect">
            <a:avLst/>
          </a:prstGeom>
        </p:spPr>
      </p:pic>
      <p:pic>
        <p:nvPicPr>
          <p:cNvPr id="10" name="Picture 9" descr="A logo with orange circle and black text&#10;&#10;Description automatically generated">
            <a:extLst>
              <a:ext uri="{FF2B5EF4-FFF2-40B4-BE49-F238E27FC236}">
                <a16:creationId xmlns:a16="http://schemas.microsoft.com/office/drawing/2014/main" id="{062F6BB4-8872-1771-02EC-4133296E0CB7}"/>
              </a:ext>
            </a:extLst>
          </p:cNvPr>
          <p:cNvPicPr>
            <a:picLocks noChangeAspect="1"/>
          </p:cNvPicPr>
          <p:nvPr/>
        </p:nvPicPr>
        <p:blipFill rotWithShape="1">
          <a:blip r:embed="rId30" cstate="print">
            <a:extLst>
              <a:ext uri="{28A0092B-C50C-407E-A947-70E740481C1C}">
                <a14:useLocalDpi xmlns:a14="http://schemas.microsoft.com/office/drawing/2010/main" val="0"/>
              </a:ext>
            </a:extLst>
          </a:blip>
          <a:srcRect l="7104" t="18681" r="4673" b="21327"/>
          <a:stretch/>
        </p:blipFill>
        <p:spPr>
          <a:xfrm>
            <a:off x="3223067" y="3529248"/>
            <a:ext cx="1939305" cy="673563"/>
          </a:xfrm>
          <a:prstGeom prst="rect">
            <a:avLst/>
          </a:prstGeom>
        </p:spPr>
      </p:pic>
      <p:pic>
        <p:nvPicPr>
          <p:cNvPr id="15" name="Picture 14" descr="A black and white logo&#10;&#10;Description automatically generated">
            <a:extLst>
              <a:ext uri="{FF2B5EF4-FFF2-40B4-BE49-F238E27FC236}">
                <a16:creationId xmlns:a16="http://schemas.microsoft.com/office/drawing/2014/main" id="{D5064B13-0C31-F80F-D971-ABB7B3B48AA1}"/>
              </a:ext>
            </a:extLst>
          </p:cNvPr>
          <p:cNvPicPr>
            <a:picLocks noChangeAspect="1"/>
          </p:cNvPicPr>
          <p:nvPr/>
        </p:nvPicPr>
        <p:blipFill rotWithShape="1">
          <a:blip r:embed="rId31" cstate="print">
            <a:extLst>
              <a:ext uri="{28A0092B-C50C-407E-A947-70E740481C1C}">
                <a14:useLocalDpi xmlns:a14="http://schemas.microsoft.com/office/drawing/2010/main" val="0"/>
              </a:ext>
            </a:extLst>
          </a:blip>
          <a:srcRect l="5644" t="8734" r="5293" b="10534"/>
          <a:stretch/>
        </p:blipFill>
        <p:spPr>
          <a:xfrm>
            <a:off x="7907102" y="1880430"/>
            <a:ext cx="2161722" cy="783808"/>
          </a:xfrm>
          <a:prstGeom prst="rect">
            <a:avLst/>
          </a:prstGeom>
        </p:spPr>
      </p:pic>
      <p:pic>
        <p:nvPicPr>
          <p:cNvPr id="1048" name="Picture 24">
            <a:extLst>
              <a:ext uri="{FF2B5EF4-FFF2-40B4-BE49-F238E27FC236}">
                <a16:creationId xmlns:a16="http://schemas.microsoft.com/office/drawing/2014/main" id="{81B5E8B9-2537-1F41-4FA7-977DF267D07C}"/>
              </a:ext>
            </a:extLst>
          </p:cNvPr>
          <p:cNvPicPr>
            <a:picLocks noChangeAspect="1" noChangeArrowheads="1"/>
          </p:cNvPicPr>
          <p:nvPr/>
        </p:nvPicPr>
        <p:blipFill rotWithShape="1">
          <a:blip r:embed="rId32" cstate="print">
            <a:extLst>
              <a:ext uri="{28A0092B-C50C-407E-A947-70E740481C1C}">
                <a14:useLocalDpi xmlns:a14="http://schemas.microsoft.com/office/drawing/2010/main" val="0"/>
              </a:ext>
            </a:extLst>
          </a:blip>
          <a:srcRect t="16957" b="18068"/>
          <a:stretch/>
        </p:blipFill>
        <p:spPr bwMode="auto">
          <a:xfrm>
            <a:off x="5928006" y="1604920"/>
            <a:ext cx="1709244" cy="74186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descr="A purple ribbon on a black background&#10;&#10;Description automatically generated">
            <a:extLst>
              <a:ext uri="{FF2B5EF4-FFF2-40B4-BE49-F238E27FC236}">
                <a16:creationId xmlns:a16="http://schemas.microsoft.com/office/drawing/2014/main" id="{00E0C277-EA85-98D1-7D58-E260483E1FAA}"/>
              </a:ext>
            </a:extLst>
          </p:cNvPr>
          <p:cNvPicPr>
            <a:picLocks noChangeAspect="1"/>
          </p:cNvPicPr>
          <p:nvPr/>
        </p:nvPicPr>
        <p:blipFill>
          <a:blip r:embed="rId33" cstate="print">
            <a:extLst>
              <a:ext uri="{28A0092B-C50C-407E-A947-70E740481C1C}">
                <a14:useLocalDpi xmlns:a14="http://schemas.microsoft.com/office/drawing/2010/main" val="0"/>
              </a:ext>
            </a:extLst>
          </a:blip>
          <a:stretch>
            <a:fillRect/>
          </a:stretch>
        </p:blipFill>
        <p:spPr>
          <a:xfrm>
            <a:off x="832609" y="3542079"/>
            <a:ext cx="1823165" cy="480655"/>
          </a:xfrm>
          <a:prstGeom prst="rect">
            <a:avLst/>
          </a:prstGeom>
        </p:spPr>
      </p:pic>
      <p:pic>
        <p:nvPicPr>
          <p:cNvPr id="16" name="Picture 15">
            <a:extLst>
              <a:ext uri="{FF2B5EF4-FFF2-40B4-BE49-F238E27FC236}">
                <a16:creationId xmlns:a16="http://schemas.microsoft.com/office/drawing/2014/main" id="{1D7D6530-6B68-13DB-5CAD-3A77311AB6E9}"/>
              </a:ext>
            </a:extLst>
          </p:cNvPr>
          <p:cNvPicPr>
            <a:picLocks noChangeAspect="1"/>
          </p:cNvPicPr>
          <p:nvPr/>
        </p:nvPicPr>
        <p:blipFill rotWithShape="1">
          <a:blip r:embed="rId34"/>
          <a:srcRect t="15382" b="27562"/>
          <a:stretch/>
        </p:blipFill>
        <p:spPr>
          <a:xfrm>
            <a:off x="6032858" y="4525127"/>
            <a:ext cx="1605318" cy="551325"/>
          </a:xfrm>
          <a:prstGeom prst="rect">
            <a:avLst/>
          </a:prstGeom>
        </p:spPr>
      </p:pic>
      <p:pic>
        <p:nvPicPr>
          <p:cNvPr id="17" name="Picture 16">
            <a:extLst>
              <a:ext uri="{FF2B5EF4-FFF2-40B4-BE49-F238E27FC236}">
                <a16:creationId xmlns:a16="http://schemas.microsoft.com/office/drawing/2014/main" id="{16DE91EA-0E79-DBBC-EFD7-16E0370D3698}"/>
              </a:ext>
            </a:extLst>
          </p:cNvPr>
          <p:cNvPicPr>
            <a:picLocks noChangeAspect="1"/>
          </p:cNvPicPr>
          <p:nvPr/>
        </p:nvPicPr>
        <p:blipFill rotWithShape="1">
          <a:blip r:embed="rId35" cstate="print">
            <a:extLst>
              <a:ext uri="{28A0092B-C50C-407E-A947-70E740481C1C}">
                <a14:useLocalDpi xmlns:a14="http://schemas.microsoft.com/office/drawing/2010/main" val="0"/>
              </a:ext>
            </a:extLst>
          </a:blip>
          <a:srcRect t="14038" b="13535"/>
          <a:stretch/>
        </p:blipFill>
        <p:spPr>
          <a:xfrm>
            <a:off x="8980857" y="1092024"/>
            <a:ext cx="1293437" cy="936790"/>
          </a:xfrm>
          <a:prstGeom prst="rect">
            <a:avLst/>
          </a:prstGeom>
        </p:spPr>
      </p:pic>
      <p:pic>
        <p:nvPicPr>
          <p:cNvPr id="18" name="Picture 17" descr="A black background with blue text&#10;&#10;Description automatically generated">
            <a:extLst>
              <a:ext uri="{FF2B5EF4-FFF2-40B4-BE49-F238E27FC236}">
                <a16:creationId xmlns:a16="http://schemas.microsoft.com/office/drawing/2014/main" id="{D27FCCC7-3FD2-715F-DF33-D0129DBB9E07}"/>
              </a:ext>
            </a:extLst>
          </p:cNvPr>
          <p:cNvPicPr>
            <a:picLocks noChangeAspect="1"/>
          </p:cNvPicPr>
          <p:nvPr/>
        </p:nvPicPr>
        <p:blipFill>
          <a:blip r:embed="rId36" cstate="print">
            <a:extLst>
              <a:ext uri="{28A0092B-C50C-407E-A947-70E740481C1C}">
                <a14:useLocalDpi xmlns:a14="http://schemas.microsoft.com/office/drawing/2010/main" val="0"/>
              </a:ext>
            </a:extLst>
          </a:blip>
          <a:stretch>
            <a:fillRect/>
          </a:stretch>
        </p:blipFill>
        <p:spPr>
          <a:xfrm>
            <a:off x="9543531" y="5875545"/>
            <a:ext cx="2524245" cy="695818"/>
          </a:xfrm>
          <a:prstGeom prst="rect">
            <a:avLst/>
          </a:prstGeom>
        </p:spPr>
      </p:pic>
      <p:pic>
        <p:nvPicPr>
          <p:cNvPr id="19" name="Picture 18" descr="A black background with red text&#10;&#10;Description automatically generated">
            <a:extLst>
              <a:ext uri="{FF2B5EF4-FFF2-40B4-BE49-F238E27FC236}">
                <a16:creationId xmlns:a16="http://schemas.microsoft.com/office/drawing/2014/main" id="{11A48E25-F0C5-EF4B-65E1-BF50B79B953A}"/>
              </a:ext>
            </a:extLst>
          </p:cNvPr>
          <p:cNvPicPr>
            <a:picLocks noChangeAspect="1"/>
          </p:cNvPicPr>
          <p:nvPr/>
        </p:nvPicPr>
        <p:blipFill>
          <a:blip r:embed="rId37" cstate="print">
            <a:extLst>
              <a:ext uri="{28A0092B-C50C-407E-A947-70E740481C1C}">
                <a14:useLocalDpi xmlns:a14="http://schemas.microsoft.com/office/drawing/2010/main" val="0"/>
              </a:ext>
            </a:extLst>
          </a:blip>
          <a:stretch>
            <a:fillRect/>
          </a:stretch>
        </p:blipFill>
        <p:spPr>
          <a:xfrm>
            <a:off x="6706803" y="5977984"/>
            <a:ext cx="2887264" cy="950210"/>
          </a:xfrm>
          <a:prstGeom prst="rect">
            <a:avLst/>
          </a:prstGeom>
        </p:spPr>
      </p:pic>
      <p:pic>
        <p:nvPicPr>
          <p:cNvPr id="22" name="Picture 21" descr="A logo for a company&#10;&#10;Description automatically generated">
            <a:extLst>
              <a:ext uri="{FF2B5EF4-FFF2-40B4-BE49-F238E27FC236}">
                <a16:creationId xmlns:a16="http://schemas.microsoft.com/office/drawing/2014/main" id="{CE7D3D25-C87C-DAEB-84F9-C2F808629F6C}"/>
              </a:ext>
            </a:extLst>
          </p:cNvPr>
          <p:cNvPicPr>
            <a:picLocks noChangeAspect="1"/>
          </p:cNvPicPr>
          <p:nvPr/>
        </p:nvPicPr>
        <p:blipFill>
          <a:blip r:embed="rId38" cstate="print">
            <a:extLst>
              <a:ext uri="{28A0092B-C50C-407E-A947-70E740481C1C}">
                <a14:useLocalDpi xmlns:a14="http://schemas.microsoft.com/office/drawing/2010/main" val="0"/>
              </a:ext>
            </a:extLst>
          </a:blip>
          <a:stretch>
            <a:fillRect/>
          </a:stretch>
        </p:blipFill>
        <p:spPr>
          <a:xfrm>
            <a:off x="8782978" y="2903637"/>
            <a:ext cx="1465520" cy="765219"/>
          </a:xfrm>
          <a:prstGeom prst="rect">
            <a:avLst/>
          </a:prstGeom>
        </p:spPr>
      </p:pic>
      <p:pic>
        <p:nvPicPr>
          <p:cNvPr id="1042" name="Picture 18">
            <a:extLst>
              <a:ext uri="{FF2B5EF4-FFF2-40B4-BE49-F238E27FC236}">
                <a16:creationId xmlns:a16="http://schemas.microsoft.com/office/drawing/2014/main" id="{15234DD5-FF6A-3CE5-F055-1C34B37D1C29}"/>
              </a:ext>
            </a:extLst>
          </p:cNvPr>
          <p:cNvPicPr>
            <a:picLocks noChangeAspect="1" noChangeArrowheads="1"/>
          </p:cNvPicPr>
          <p:nvPr/>
        </p:nvPicPr>
        <p:blipFill>
          <a:blip r:embed="rId39" cstate="print">
            <a:extLst>
              <a:ext uri="{28A0092B-C50C-407E-A947-70E740481C1C}">
                <a14:useLocalDpi xmlns:a14="http://schemas.microsoft.com/office/drawing/2010/main" val="0"/>
              </a:ext>
            </a:extLst>
          </a:blip>
          <a:srcRect/>
          <a:stretch>
            <a:fillRect/>
          </a:stretch>
        </p:blipFill>
        <p:spPr bwMode="auto">
          <a:xfrm>
            <a:off x="9099832" y="4318399"/>
            <a:ext cx="1428211" cy="954046"/>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descr="A red and gold logo&#10;&#10;Description automatically generated">
            <a:extLst>
              <a:ext uri="{FF2B5EF4-FFF2-40B4-BE49-F238E27FC236}">
                <a16:creationId xmlns:a16="http://schemas.microsoft.com/office/drawing/2014/main" id="{B8F501C2-BDB4-D20C-F5C4-E44D86541E1C}"/>
              </a:ext>
            </a:extLst>
          </p:cNvPr>
          <p:cNvPicPr>
            <a:picLocks noChangeAspect="1"/>
          </p:cNvPicPr>
          <p:nvPr/>
        </p:nvPicPr>
        <p:blipFill>
          <a:blip r:embed="rId40" cstate="print">
            <a:extLst>
              <a:ext uri="{28A0092B-C50C-407E-A947-70E740481C1C}">
                <a14:useLocalDpi xmlns:a14="http://schemas.microsoft.com/office/drawing/2010/main" val="0"/>
              </a:ext>
            </a:extLst>
          </a:blip>
          <a:stretch>
            <a:fillRect/>
          </a:stretch>
        </p:blipFill>
        <p:spPr>
          <a:xfrm>
            <a:off x="7908625" y="2685300"/>
            <a:ext cx="1004761" cy="928564"/>
          </a:xfrm>
          <a:prstGeom prst="rect">
            <a:avLst/>
          </a:prstGeom>
        </p:spPr>
      </p:pic>
      <p:pic>
        <p:nvPicPr>
          <p:cNvPr id="4" name="Picture 3" descr="A blue and black logo&#10;&#10;Description automatically generated">
            <a:extLst>
              <a:ext uri="{FF2B5EF4-FFF2-40B4-BE49-F238E27FC236}">
                <a16:creationId xmlns:a16="http://schemas.microsoft.com/office/drawing/2014/main" id="{D9DA9009-014B-57E6-1644-5E5BB636C2A4}"/>
              </a:ext>
            </a:extLst>
          </p:cNvPr>
          <p:cNvPicPr>
            <a:picLocks noChangeAspect="1"/>
          </p:cNvPicPr>
          <p:nvPr/>
        </p:nvPicPr>
        <p:blipFill>
          <a:blip r:embed="rId41">
            <a:extLst>
              <a:ext uri="{28A0092B-C50C-407E-A947-70E740481C1C}">
                <a14:useLocalDpi xmlns:a14="http://schemas.microsoft.com/office/drawing/2010/main" val="0"/>
              </a:ext>
            </a:extLst>
          </a:blip>
          <a:stretch>
            <a:fillRect/>
          </a:stretch>
        </p:blipFill>
        <p:spPr>
          <a:xfrm>
            <a:off x="10217026" y="2734874"/>
            <a:ext cx="1811650" cy="757687"/>
          </a:xfrm>
          <a:prstGeom prst="rect">
            <a:avLst/>
          </a:prstGeom>
        </p:spPr>
      </p:pic>
      <p:pic>
        <p:nvPicPr>
          <p:cNvPr id="21" name="Picture 20" descr="Blue text on a white background&#10;&#10;Description automatically generated">
            <a:extLst>
              <a:ext uri="{FF2B5EF4-FFF2-40B4-BE49-F238E27FC236}">
                <a16:creationId xmlns:a16="http://schemas.microsoft.com/office/drawing/2014/main" id="{FF4B1F3A-7D87-BE9E-369A-000ED732036A}"/>
              </a:ext>
            </a:extLst>
          </p:cNvPr>
          <p:cNvPicPr>
            <a:picLocks noChangeAspect="1"/>
          </p:cNvPicPr>
          <p:nvPr/>
        </p:nvPicPr>
        <p:blipFill>
          <a:blip r:embed="rId42">
            <a:extLst>
              <a:ext uri="{28A0092B-C50C-407E-A947-70E740481C1C}">
                <a14:useLocalDpi xmlns:a14="http://schemas.microsoft.com/office/drawing/2010/main" val="0"/>
              </a:ext>
            </a:extLst>
          </a:blip>
          <a:stretch>
            <a:fillRect/>
          </a:stretch>
        </p:blipFill>
        <p:spPr>
          <a:xfrm>
            <a:off x="9461934" y="3696390"/>
            <a:ext cx="2259822" cy="681534"/>
          </a:xfrm>
          <a:prstGeom prst="rect">
            <a:avLst/>
          </a:prstGeom>
        </p:spPr>
      </p:pic>
      <p:pic>
        <p:nvPicPr>
          <p:cNvPr id="23" name="Picture 22" descr="A blue sign with white text&#10;&#10;Description automatically generated">
            <a:extLst>
              <a:ext uri="{FF2B5EF4-FFF2-40B4-BE49-F238E27FC236}">
                <a16:creationId xmlns:a16="http://schemas.microsoft.com/office/drawing/2014/main" id="{A7A0F0E3-040B-FE5E-7E46-204BAA697A54}"/>
              </a:ext>
            </a:extLst>
          </p:cNvPr>
          <p:cNvPicPr>
            <a:picLocks noChangeAspect="1"/>
          </p:cNvPicPr>
          <p:nvPr/>
        </p:nvPicPr>
        <p:blipFill>
          <a:blip r:embed="rId43" cstate="print">
            <a:extLst>
              <a:ext uri="{28A0092B-C50C-407E-A947-70E740481C1C}">
                <a14:useLocalDpi xmlns:a14="http://schemas.microsoft.com/office/drawing/2010/main" val="0"/>
              </a:ext>
            </a:extLst>
          </a:blip>
          <a:stretch>
            <a:fillRect/>
          </a:stretch>
        </p:blipFill>
        <p:spPr>
          <a:xfrm>
            <a:off x="7627349" y="4486269"/>
            <a:ext cx="1341715" cy="649277"/>
          </a:xfrm>
          <a:prstGeom prst="rect">
            <a:avLst/>
          </a:prstGeom>
        </p:spPr>
      </p:pic>
      <p:pic>
        <p:nvPicPr>
          <p:cNvPr id="26" name="Picture 2">
            <a:extLst>
              <a:ext uri="{FF2B5EF4-FFF2-40B4-BE49-F238E27FC236}">
                <a16:creationId xmlns:a16="http://schemas.microsoft.com/office/drawing/2014/main" id="{F40F0125-2EF3-90A0-BE95-D53E65C83823}"/>
              </a:ext>
            </a:extLst>
          </p:cNvPr>
          <p:cNvPicPr>
            <a:picLocks noChangeAspect="1" noChangeArrowheads="1"/>
          </p:cNvPicPr>
          <p:nvPr/>
        </p:nvPicPr>
        <p:blipFill rotWithShape="1">
          <a:blip r:embed="rId44">
            <a:extLst>
              <a:ext uri="{28A0092B-C50C-407E-A947-70E740481C1C}">
                <a14:useLocalDpi xmlns:a14="http://schemas.microsoft.com/office/drawing/2010/main" val="0"/>
              </a:ext>
            </a:extLst>
          </a:blip>
          <a:srcRect l="9716" t="23310" r="6764" b="24544"/>
          <a:stretch/>
        </p:blipFill>
        <p:spPr bwMode="auto">
          <a:xfrm>
            <a:off x="2252578" y="5242188"/>
            <a:ext cx="2798653" cy="405892"/>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a:extLst>
              <a:ext uri="{FF2B5EF4-FFF2-40B4-BE49-F238E27FC236}">
                <a16:creationId xmlns:a16="http://schemas.microsoft.com/office/drawing/2014/main" id="{695E6316-EF35-DE36-0AF1-846E40516D21}"/>
              </a:ext>
            </a:extLst>
          </p:cNvPr>
          <p:cNvPicPr>
            <a:picLocks noChangeAspect="1"/>
          </p:cNvPicPr>
          <p:nvPr/>
        </p:nvPicPr>
        <p:blipFill>
          <a:blip r:embed="rId45">
            <a:extLst>
              <a:ext uri="{28A0092B-C50C-407E-A947-70E740481C1C}">
                <a14:useLocalDpi xmlns:a14="http://schemas.microsoft.com/office/drawing/2010/main" val="0"/>
              </a:ext>
            </a:extLst>
          </a:blip>
          <a:stretch>
            <a:fillRect/>
          </a:stretch>
        </p:blipFill>
        <p:spPr>
          <a:xfrm>
            <a:off x="5019377" y="4781259"/>
            <a:ext cx="2542844" cy="1010357"/>
          </a:xfrm>
          <a:prstGeom prst="rect">
            <a:avLst/>
          </a:prstGeom>
        </p:spPr>
      </p:pic>
      <p:pic>
        <p:nvPicPr>
          <p:cNvPr id="1030" name="Picture 6">
            <a:extLst>
              <a:ext uri="{FF2B5EF4-FFF2-40B4-BE49-F238E27FC236}">
                <a16:creationId xmlns:a16="http://schemas.microsoft.com/office/drawing/2014/main" id="{B388629B-0C8C-4230-283A-3FF1F2A28B59}"/>
              </a:ext>
            </a:extLst>
          </p:cNvPr>
          <p:cNvPicPr>
            <a:picLocks noChangeAspect="1" noChangeArrowheads="1"/>
          </p:cNvPicPr>
          <p:nvPr/>
        </p:nvPicPr>
        <p:blipFill rotWithShape="1">
          <a:blip r:embed="rId46" cstate="print">
            <a:extLst>
              <a:ext uri="{28A0092B-C50C-407E-A947-70E740481C1C}">
                <a14:useLocalDpi xmlns:a14="http://schemas.microsoft.com/office/drawing/2010/main" val="0"/>
              </a:ext>
            </a:extLst>
          </a:blip>
          <a:srcRect l="10206" t="23557" r="12211" b="19905"/>
          <a:stretch/>
        </p:blipFill>
        <p:spPr bwMode="auto">
          <a:xfrm>
            <a:off x="3286035" y="4372065"/>
            <a:ext cx="2055706" cy="827626"/>
          </a:xfrm>
          <a:prstGeom prst="rect">
            <a:avLst/>
          </a:prstGeom>
          <a:noFill/>
          <a:extLst>
            <a:ext uri="{909E8E84-426E-40DD-AFC4-6F175D3DCCD1}">
              <a14:hiddenFill xmlns:a14="http://schemas.microsoft.com/office/drawing/2010/main">
                <a:solidFill>
                  <a:srgbClr val="FFFFFF"/>
                </a:solidFill>
              </a14:hiddenFill>
            </a:ext>
          </a:extLst>
        </p:spPr>
      </p:pic>
      <p:pic>
        <p:nvPicPr>
          <p:cNvPr id="1062" name="Picture 38">
            <a:extLst>
              <a:ext uri="{FF2B5EF4-FFF2-40B4-BE49-F238E27FC236}">
                <a16:creationId xmlns:a16="http://schemas.microsoft.com/office/drawing/2014/main" id="{E07CC2F0-3BBC-9166-9A70-09A6BDE55A65}"/>
              </a:ext>
            </a:extLst>
          </p:cNvPr>
          <p:cNvPicPr>
            <a:picLocks noChangeAspect="1" noChangeArrowheads="1"/>
          </p:cNvPicPr>
          <p:nvPr/>
        </p:nvPicPr>
        <p:blipFill rotWithShape="1">
          <a:blip r:embed="rId47">
            <a:extLst>
              <a:ext uri="{28A0092B-C50C-407E-A947-70E740481C1C}">
                <a14:useLocalDpi xmlns:a14="http://schemas.microsoft.com/office/drawing/2010/main" val="0"/>
              </a:ext>
            </a:extLst>
          </a:blip>
          <a:srcRect l="17890" t="35907" r="21659" b="37179"/>
          <a:stretch/>
        </p:blipFill>
        <p:spPr bwMode="auto">
          <a:xfrm>
            <a:off x="10003" y="4136104"/>
            <a:ext cx="2346213" cy="734717"/>
          </a:xfrm>
          <a:prstGeom prst="rect">
            <a:avLst/>
          </a:prstGeom>
          <a:noFill/>
          <a:extLst>
            <a:ext uri="{909E8E84-426E-40DD-AFC4-6F175D3DCCD1}">
              <a14:hiddenFill xmlns:a14="http://schemas.microsoft.com/office/drawing/2010/main">
                <a:solidFill>
                  <a:srgbClr val="FFFFFF"/>
                </a:solidFill>
              </a14:hiddenFill>
            </a:ext>
          </a:extLst>
        </p:spPr>
      </p:pic>
      <p:pic>
        <p:nvPicPr>
          <p:cNvPr id="1058" name="Picture 34">
            <a:extLst>
              <a:ext uri="{FF2B5EF4-FFF2-40B4-BE49-F238E27FC236}">
                <a16:creationId xmlns:a16="http://schemas.microsoft.com/office/drawing/2014/main" id="{DA7B6D33-16DD-AE24-4C93-256179B88D23}"/>
              </a:ext>
            </a:extLst>
          </p:cNvPr>
          <p:cNvPicPr>
            <a:picLocks noChangeAspect="1" noChangeArrowheads="1"/>
          </p:cNvPicPr>
          <p:nvPr/>
        </p:nvPicPr>
        <p:blipFill>
          <a:blip r:embed="rId48" cstate="print">
            <a:extLst>
              <a:ext uri="{28A0092B-C50C-407E-A947-70E740481C1C}">
                <a14:useLocalDpi xmlns:a14="http://schemas.microsoft.com/office/drawing/2010/main" val="0"/>
              </a:ext>
            </a:extLst>
          </a:blip>
          <a:srcRect/>
          <a:stretch>
            <a:fillRect/>
          </a:stretch>
        </p:blipFill>
        <p:spPr bwMode="auto">
          <a:xfrm>
            <a:off x="10563555" y="4577987"/>
            <a:ext cx="1598662" cy="97290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descr="A blue drop of water with a letter o&#10;&#10;Description automatically generated">
            <a:extLst>
              <a:ext uri="{FF2B5EF4-FFF2-40B4-BE49-F238E27FC236}">
                <a16:creationId xmlns:a16="http://schemas.microsoft.com/office/drawing/2014/main" id="{F7804A6A-4979-DF3C-826A-384A976B21A1}"/>
              </a:ext>
            </a:extLst>
          </p:cNvPr>
          <p:cNvPicPr>
            <a:picLocks noChangeAspect="1"/>
          </p:cNvPicPr>
          <p:nvPr/>
        </p:nvPicPr>
        <p:blipFill>
          <a:blip r:embed="rId49">
            <a:extLst>
              <a:ext uri="{28A0092B-C50C-407E-A947-70E740481C1C}">
                <a14:useLocalDpi xmlns:a14="http://schemas.microsoft.com/office/drawing/2010/main" val="0"/>
              </a:ext>
            </a:extLst>
          </a:blip>
          <a:stretch>
            <a:fillRect/>
          </a:stretch>
        </p:blipFill>
        <p:spPr>
          <a:xfrm>
            <a:off x="196146" y="3284928"/>
            <a:ext cx="1488384" cy="419060"/>
          </a:xfrm>
          <a:prstGeom prst="rect">
            <a:avLst/>
          </a:prstGeom>
        </p:spPr>
      </p:pic>
      <p:pic>
        <p:nvPicPr>
          <p:cNvPr id="27" name="Picture 4" descr="Network latest | Updates in the Thames Water region">
            <a:extLst>
              <a:ext uri="{FF2B5EF4-FFF2-40B4-BE49-F238E27FC236}">
                <a16:creationId xmlns:a16="http://schemas.microsoft.com/office/drawing/2014/main" id="{0F34FA1D-824A-DC53-C7B9-BFFB78A88B34}"/>
              </a:ext>
            </a:extLst>
          </p:cNvPr>
          <p:cNvPicPr>
            <a:picLocks noChangeAspect="1" noChangeArrowheads="1"/>
          </p:cNvPicPr>
          <p:nvPr/>
        </p:nvPicPr>
        <p:blipFill>
          <a:blip r:embed="rId50">
            <a:extLst>
              <a:ext uri="{28A0092B-C50C-407E-A947-70E740481C1C}">
                <a14:useLocalDpi xmlns:a14="http://schemas.microsoft.com/office/drawing/2010/main" val="0"/>
              </a:ext>
            </a:extLst>
          </a:blip>
          <a:srcRect/>
          <a:stretch>
            <a:fillRect/>
          </a:stretch>
        </p:blipFill>
        <p:spPr bwMode="auto">
          <a:xfrm>
            <a:off x="7811982" y="904919"/>
            <a:ext cx="927665" cy="927665"/>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8" descr="A blue and black logo&#10;&#10;Description automatically generated">
            <a:extLst>
              <a:ext uri="{FF2B5EF4-FFF2-40B4-BE49-F238E27FC236}">
                <a16:creationId xmlns:a16="http://schemas.microsoft.com/office/drawing/2014/main" id="{89419076-EE18-AC9A-482E-8245F0A9E39C}"/>
              </a:ext>
            </a:extLst>
          </p:cNvPr>
          <p:cNvPicPr>
            <a:picLocks noChangeAspect="1"/>
          </p:cNvPicPr>
          <p:nvPr/>
        </p:nvPicPr>
        <p:blipFill>
          <a:blip r:embed="rId51">
            <a:extLst>
              <a:ext uri="{28A0092B-C50C-407E-A947-70E740481C1C}">
                <a14:useLocalDpi xmlns:a14="http://schemas.microsoft.com/office/drawing/2010/main" val="0"/>
              </a:ext>
            </a:extLst>
          </a:blip>
          <a:stretch>
            <a:fillRect/>
          </a:stretch>
        </p:blipFill>
        <p:spPr>
          <a:xfrm>
            <a:off x="4750451" y="86158"/>
            <a:ext cx="3399984" cy="515913"/>
          </a:xfrm>
          <a:prstGeom prst="rect">
            <a:avLst/>
          </a:prstGeom>
        </p:spPr>
      </p:pic>
      <p:pic>
        <p:nvPicPr>
          <p:cNvPr id="28" name="Picture 27" descr="A logo with blue letters&#10;&#10;Description automatically generated">
            <a:extLst>
              <a:ext uri="{FF2B5EF4-FFF2-40B4-BE49-F238E27FC236}">
                <a16:creationId xmlns:a16="http://schemas.microsoft.com/office/drawing/2014/main" id="{ABF94743-78E1-8297-880A-710E3B88213A}"/>
              </a:ext>
            </a:extLst>
          </p:cNvPr>
          <p:cNvPicPr>
            <a:picLocks noChangeAspect="1"/>
          </p:cNvPicPr>
          <p:nvPr/>
        </p:nvPicPr>
        <p:blipFill>
          <a:blip r:embed="rId52">
            <a:extLst>
              <a:ext uri="{28A0092B-C50C-407E-A947-70E740481C1C}">
                <a14:useLocalDpi xmlns:a14="http://schemas.microsoft.com/office/drawing/2010/main" val="0"/>
              </a:ext>
            </a:extLst>
          </a:blip>
          <a:stretch>
            <a:fillRect/>
          </a:stretch>
        </p:blipFill>
        <p:spPr>
          <a:xfrm>
            <a:off x="2438934" y="4109833"/>
            <a:ext cx="1573024" cy="730120"/>
          </a:xfrm>
          <a:prstGeom prst="rect">
            <a:avLst/>
          </a:prstGeom>
        </p:spPr>
      </p:pic>
      <p:pic>
        <p:nvPicPr>
          <p:cNvPr id="32" name="Picture 31" descr="A red triangle on a black background&#10;&#10;Description automatically generated">
            <a:extLst>
              <a:ext uri="{FF2B5EF4-FFF2-40B4-BE49-F238E27FC236}">
                <a16:creationId xmlns:a16="http://schemas.microsoft.com/office/drawing/2014/main" id="{6CCF1735-981A-8B91-E973-9AD1F5ECA5EE}"/>
              </a:ext>
            </a:extLst>
          </p:cNvPr>
          <p:cNvPicPr>
            <a:picLocks noChangeAspect="1"/>
          </p:cNvPicPr>
          <p:nvPr/>
        </p:nvPicPr>
        <p:blipFill>
          <a:blip r:embed="rId53">
            <a:extLst>
              <a:ext uri="{28A0092B-C50C-407E-A947-70E740481C1C}">
                <a14:useLocalDpi xmlns:a14="http://schemas.microsoft.com/office/drawing/2010/main" val="0"/>
              </a:ext>
            </a:extLst>
          </a:blip>
          <a:stretch>
            <a:fillRect/>
          </a:stretch>
        </p:blipFill>
        <p:spPr>
          <a:xfrm>
            <a:off x="7647779" y="5415500"/>
            <a:ext cx="1572838" cy="607115"/>
          </a:xfrm>
          <a:prstGeom prst="rect">
            <a:avLst/>
          </a:prstGeom>
        </p:spPr>
      </p:pic>
      <p:pic>
        <p:nvPicPr>
          <p:cNvPr id="8" name="Picture 7" descr="A blue and grey logo&#10;&#10;Description automatically generated">
            <a:extLst>
              <a:ext uri="{FF2B5EF4-FFF2-40B4-BE49-F238E27FC236}">
                <a16:creationId xmlns:a16="http://schemas.microsoft.com/office/drawing/2014/main" id="{FC644A85-DF60-B72E-C66C-E3C42EE08D90}"/>
              </a:ext>
            </a:extLst>
          </p:cNvPr>
          <p:cNvPicPr>
            <a:picLocks noChangeAspect="1"/>
          </p:cNvPicPr>
          <p:nvPr/>
        </p:nvPicPr>
        <p:blipFill>
          <a:blip r:embed="rId54">
            <a:extLst>
              <a:ext uri="{28A0092B-C50C-407E-A947-70E740481C1C}">
                <a14:useLocalDpi xmlns:a14="http://schemas.microsoft.com/office/drawing/2010/main" val="0"/>
              </a:ext>
            </a:extLst>
          </a:blip>
          <a:stretch>
            <a:fillRect/>
          </a:stretch>
        </p:blipFill>
        <p:spPr>
          <a:xfrm>
            <a:off x="1702616" y="123118"/>
            <a:ext cx="2810759" cy="611743"/>
          </a:xfrm>
          <a:prstGeom prst="rect">
            <a:avLst/>
          </a:prstGeom>
        </p:spPr>
      </p:pic>
      <p:pic>
        <p:nvPicPr>
          <p:cNvPr id="1036" name="Picture 12">
            <a:extLst>
              <a:ext uri="{FF2B5EF4-FFF2-40B4-BE49-F238E27FC236}">
                <a16:creationId xmlns:a16="http://schemas.microsoft.com/office/drawing/2014/main" id="{86BA3BCD-35CB-59A8-5159-F0A090FBD3BA}"/>
              </a:ext>
            </a:extLst>
          </p:cNvPr>
          <p:cNvPicPr>
            <a:picLocks noChangeAspect="1" noChangeArrowheads="1"/>
          </p:cNvPicPr>
          <p:nvPr/>
        </p:nvPicPr>
        <p:blipFill rotWithShape="1">
          <a:blip r:embed="rId55">
            <a:extLst>
              <a:ext uri="{28A0092B-C50C-407E-A947-70E740481C1C}">
                <a14:useLocalDpi xmlns:a14="http://schemas.microsoft.com/office/drawing/2010/main" val="0"/>
              </a:ext>
            </a:extLst>
          </a:blip>
          <a:srcRect t="21706" b="20463"/>
          <a:stretch/>
        </p:blipFill>
        <p:spPr bwMode="auto">
          <a:xfrm>
            <a:off x="126353" y="2166718"/>
            <a:ext cx="1863927" cy="720052"/>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a:extLst>
              <a:ext uri="{FF2B5EF4-FFF2-40B4-BE49-F238E27FC236}">
                <a16:creationId xmlns:a16="http://schemas.microsoft.com/office/drawing/2014/main" id="{CA33ED91-A0F4-AA56-9EC0-2BB44F26AEFB}"/>
              </a:ext>
            </a:extLst>
          </p:cNvPr>
          <p:cNvPicPr>
            <a:picLocks noChangeAspect="1" noChangeArrowheads="1"/>
          </p:cNvPicPr>
          <p:nvPr/>
        </p:nvPicPr>
        <p:blipFill>
          <a:blip r:embed="rId56">
            <a:extLst>
              <a:ext uri="{28A0092B-C50C-407E-A947-70E740481C1C}">
                <a14:useLocalDpi xmlns:a14="http://schemas.microsoft.com/office/drawing/2010/main" val="0"/>
              </a:ext>
            </a:extLst>
          </a:blip>
          <a:srcRect/>
          <a:stretch>
            <a:fillRect/>
          </a:stretch>
        </p:blipFill>
        <p:spPr bwMode="auto">
          <a:xfrm>
            <a:off x="355254" y="1417612"/>
            <a:ext cx="2531176" cy="3978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12681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A white and green sky&#10;&#10;Description automatically generated">
            <a:extLst>
              <a:ext uri="{FF2B5EF4-FFF2-40B4-BE49-F238E27FC236}">
                <a16:creationId xmlns:a16="http://schemas.microsoft.com/office/drawing/2014/main" id="{E35E7D4F-79B5-BD9D-3C46-4F56C9B3765C}"/>
              </a:ext>
            </a:extLst>
          </p:cNvPr>
          <p:cNvPicPr>
            <a:picLocks noChangeAspect="1"/>
          </p:cNvPicPr>
          <p:nvPr/>
        </p:nvPicPr>
        <p:blipFill>
          <a:blip r:embed="rId3"/>
          <a:srcRect b="19"/>
          <a:stretch/>
        </p:blipFill>
        <p:spPr>
          <a:xfrm>
            <a:off x="20" y="0"/>
            <a:ext cx="12191980" cy="6856718"/>
          </a:xfrm>
          <a:prstGeom prst="rect">
            <a:avLst/>
          </a:prstGeom>
        </p:spPr>
      </p:pic>
      <p:sp>
        <p:nvSpPr>
          <p:cNvPr id="3" name="object 3"/>
          <p:cNvSpPr txBox="1">
            <a:spLocks noGrp="1"/>
          </p:cNvSpPr>
          <p:nvPr>
            <p:ph type="title"/>
          </p:nvPr>
        </p:nvSpPr>
        <p:spPr>
          <a:xfrm>
            <a:off x="5243576" y="373760"/>
            <a:ext cx="1707514" cy="756920"/>
          </a:xfrm>
          <a:prstGeom prst="rect">
            <a:avLst/>
          </a:prstGeom>
        </p:spPr>
        <p:txBody>
          <a:bodyPr vert="horz" wrap="square" lIns="0" tIns="12700" rIns="0" bIns="0" rtlCol="0">
            <a:spAutoFit/>
          </a:bodyPr>
          <a:lstStyle/>
          <a:p>
            <a:pPr marL="12700">
              <a:lnSpc>
                <a:spcPct val="100000"/>
              </a:lnSpc>
              <a:spcBef>
                <a:spcPts val="100"/>
              </a:spcBef>
            </a:pPr>
            <a:r>
              <a:rPr sz="4800" spc="825" dirty="0">
                <a:solidFill>
                  <a:schemeClr val="bg1">
                    <a:lumMod val="50000"/>
                  </a:schemeClr>
                </a:solidFill>
              </a:rPr>
              <a:t>WUN</a:t>
            </a:r>
            <a:endParaRPr sz="4800" dirty="0">
              <a:solidFill>
                <a:schemeClr val="bg1">
                  <a:lumMod val="50000"/>
                </a:schemeClr>
              </a:solidFill>
            </a:endParaRPr>
          </a:p>
        </p:txBody>
      </p:sp>
      <p:sp>
        <p:nvSpPr>
          <p:cNvPr id="4" name="object 4"/>
          <p:cNvSpPr txBox="1"/>
          <p:nvPr/>
        </p:nvSpPr>
        <p:spPr>
          <a:xfrm>
            <a:off x="579526" y="1298828"/>
            <a:ext cx="11029315" cy="3272691"/>
          </a:xfrm>
          <a:prstGeom prst="rect">
            <a:avLst/>
          </a:prstGeom>
        </p:spPr>
        <p:txBody>
          <a:bodyPr vert="horz" wrap="square" lIns="0" tIns="12700" rIns="0" bIns="0" rtlCol="0">
            <a:spAutoFit/>
          </a:bodyPr>
          <a:lstStyle/>
          <a:p>
            <a:pPr marL="539750" marR="532765" algn="ctr">
              <a:lnSpc>
                <a:spcPct val="100000"/>
              </a:lnSpc>
              <a:spcBef>
                <a:spcPts val="100"/>
              </a:spcBef>
            </a:pPr>
            <a:r>
              <a:rPr sz="2800" spc="130" dirty="0">
                <a:solidFill>
                  <a:schemeClr val="bg1">
                    <a:lumMod val="50000"/>
                  </a:schemeClr>
                </a:solidFill>
                <a:latin typeface="Monserrat"/>
                <a:cs typeface="Century Gothic"/>
              </a:rPr>
              <a:t>The</a:t>
            </a:r>
            <a:r>
              <a:rPr sz="2800" spc="35" dirty="0">
                <a:solidFill>
                  <a:schemeClr val="bg1">
                    <a:lumMod val="50000"/>
                  </a:schemeClr>
                </a:solidFill>
                <a:latin typeface="Monserrat"/>
                <a:cs typeface="Century Gothic"/>
              </a:rPr>
              <a:t> </a:t>
            </a:r>
            <a:r>
              <a:rPr sz="2800" spc="135" dirty="0">
                <a:solidFill>
                  <a:schemeClr val="bg1">
                    <a:lumMod val="50000"/>
                  </a:schemeClr>
                </a:solidFill>
                <a:latin typeface="Monserrat"/>
                <a:cs typeface="Century Gothic"/>
              </a:rPr>
              <a:t>utilities</a:t>
            </a:r>
            <a:r>
              <a:rPr sz="2800" spc="35" dirty="0">
                <a:solidFill>
                  <a:schemeClr val="bg1">
                    <a:lumMod val="50000"/>
                  </a:schemeClr>
                </a:solidFill>
                <a:latin typeface="Monserrat"/>
                <a:cs typeface="Century Gothic"/>
              </a:rPr>
              <a:t> </a:t>
            </a:r>
            <a:r>
              <a:rPr sz="2800" dirty="0">
                <a:solidFill>
                  <a:schemeClr val="bg1">
                    <a:lumMod val="50000"/>
                  </a:schemeClr>
                </a:solidFill>
                <a:latin typeface="Monserrat"/>
                <a:cs typeface="Century Gothic"/>
              </a:rPr>
              <a:t>sector</a:t>
            </a:r>
            <a:r>
              <a:rPr sz="2800" spc="30" dirty="0">
                <a:solidFill>
                  <a:schemeClr val="bg1">
                    <a:lumMod val="50000"/>
                  </a:schemeClr>
                </a:solidFill>
                <a:latin typeface="Monserrat"/>
                <a:cs typeface="Century Gothic"/>
              </a:rPr>
              <a:t> </a:t>
            </a:r>
            <a:r>
              <a:rPr sz="2800" spc="195" dirty="0">
                <a:solidFill>
                  <a:schemeClr val="bg1">
                    <a:lumMod val="50000"/>
                  </a:schemeClr>
                </a:solidFill>
                <a:latin typeface="Monserrat"/>
                <a:cs typeface="Century Gothic"/>
              </a:rPr>
              <a:t>is</a:t>
            </a:r>
            <a:r>
              <a:rPr sz="2800" spc="35" dirty="0">
                <a:solidFill>
                  <a:schemeClr val="bg1">
                    <a:lumMod val="50000"/>
                  </a:schemeClr>
                </a:solidFill>
                <a:latin typeface="Monserrat"/>
                <a:cs typeface="Century Gothic"/>
              </a:rPr>
              <a:t> </a:t>
            </a:r>
            <a:r>
              <a:rPr sz="2800" dirty="0">
                <a:solidFill>
                  <a:schemeClr val="bg1">
                    <a:lumMod val="50000"/>
                  </a:schemeClr>
                </a:solidFill>
                <a:latin typeface="Monserrat"/>
                <a:cs typeface="Century Gothic"/>
              </a:rPr>
              <a:t>lacking</a:t>
            </a:r>
            <a:r>
              <a:rPr sz="2800" spc="35" dirty="0">
                <a:solidFill>
                  <a:schemeClr val="bg1">
                    <a:lumMod val="50000"/>
                  </a:schemeClr>
                </a:solidFill>
                <a:latin typeface="Monserrat"/>
                <a:cs typeface="Century Gothic"/>
              </a:rPr>
              <a:t> </a:t>
            </a:r>
            <a:r>
              <a:rPr sz="2800" spc="155" dirty="0">
                <a:solidFill>
                  <a:schemeClr val="bg1">
                    <a:lumMod val="50000"/>
                  </a:schemeClr>
                </a:solidFill>
                <a:latin typeface="Monserrat"/>
                <a:cs typeface="Century Gothic"/>
              </a:rPr>
              <a:t>in</a:t>
            </a:r>
            <a:r>
              <a:rPr sz="2800" spc="30" dirty="0">
                <a:solidFill>
                  <a:schemeClr val="bg1">
                    <a:lumMod val="50000"/>
                  </a:schemeClr>
                </a:solidFill>
                <a:latin typeface="Monserrat"/>
                <a:cs typeface="Century Gothic"/>
              </a:rPr>
              <a:t> </a:t>
            </a:r>
            <a:r>
              <a:rPr sz="2800" spc="85" dirty="0">
                <a:solidFill>
                  <a:schemeClr val="bg1">
                    <a:lumMod val="50000"/>
                  </a:schemeClr>
                </a:solidFill>
                <a:latin typeface="Monserrat"/>
                <a:cs typeface="Century Gothic"/>
              </a:rPr>
              <a:t>diversity</a:t>
            </a:r>
            <a:r>
              <a:rPr sz="2800" spc="30" dirty="0">
                <a:solidFill>
                  <a:schemeClr val="bg1">
                    <a:lumMod val="50000"/>
                  </a:schemeClr>
                </a:solidFill>
                <a:latin typeface="Monserrat"/>
                <a:cs typeface="Century Gothic"/>
              </a:rPr>
              <a:t> </a:t>
            </a:r>
            <a:r>
              <a:rPr sz="2800" spc="140" dirty="0">
                <a:solidFill>
                  <a:schemeClr val="bg1">
                    <a:lumMod val="50000"/>
                  </a:schemeClr>
                </a:solidFill>
                <a:latin typeface="Monserrat"/>
                <a:cs typeface="Century Gothic"/>
              </a:rPr>
              <a:t>with</a:t>
            </a:r>
            <a:r>
              <a:rPr sz="2800" spc="35" dirty="0">
                <a:solidFill>
                  <a:schemeClr val="bg1">
                    <a:lumMod val="50000"/>
                  </a:schemeClr>
                </a:solidFill>
                <a:latin typeface="Monserrat"/>
                <a:cs typeface="Century Gothic"/>
              </a:rPr>
              <a:t> </a:t>
            </a:r>
            <a:r>
              <a:rPr sz="2800" dirty="0">
                <a:solidFill>
                  <a:schemeClr val="bg1">
                    <a:lumMod val="50000"/>
                  </a:schemeClr>
                </a:solidFill>
                <a:latin typeface="Monserrat"/>
                <a:cs typeface="Century Gothic"/>
              </a:rPr>
              <a:t>many</a:t>
            </a:r>
            <a:r>
              <a:rPr sz="2800" spc="25" dirty="0">
                <a:solidFill>
                  <a:schemeClr val="bg1">
                    <a:lumMod val="50000"/>
                  </a:schemeClr>
                </a:solidFill>
                <a:latin typeface="Monserrat"/>
                <a:cs typeface="Century Gothic"/>
              </a:rPr>
              <a:t> </a:t>
            </a:r>
            <a:r>
              <a:rPr sz="2800" spc="60" dirty="0">
                <a:solidFill>
                  <a:schemeClr val="bg1">
                    <a:lumMod val="50000"/>
                  </a:schemeClr>
                </a:solidFill>
                <a:latin typeface="Monserrat"/>
                <a:cs typeface="Century Gothic"/>
              </a:rPr>
              <a:t>women</a:t>
            </a:r>
            <a:r>
              <a:rPr sz="2800" spc="35" dirty="0">
                <a:solidFill>
                  <a:schemeClr val="bg1">
                    <a:lumMod val="50000"/>
                  </a:schemeClr>
                </a:solidFill>
                <a:latin typeface="Monserrat"/>
                <a:cs typeface="Century Gothic"/>
              </a:rPr>
              <a:t> </a:t>
            </a:r>
            <a:r>
              <a:rPr sz="2800" spc="-10" dirty="0">
                <a:solidFill>
                  <a:schemeClr val="bg1">
                    <a:lumMod val="50000"/>
                  </a:schemeClr>
                </a:solidFill>
                <a:latin typeface="Monserrat"/>
                <a:cs typeface="Century Gothic"/>
              </a:rPr>
              <a:t>being </a:t>
            </a:r>
            <a:r>
              <a:rPr sz="2800" dirty="0">
                <a:solidFill>
                  <a:schemeClr val="bg1">
                    <a:lumMod val="50000"/>
                  </a:schemeClr>
                </a:solidFill>
                <a:latin typeface="Monserrat"/>
                <a:cs typeface="Century Gothic"/>
              </a:rPr>
              <a:t>generally</a:t>
            </a:r>
            <a:r>
              <a:rPr sz="2800" spc="95" dirty="0">
                <a:solidFill>
                  <a:schemeClr val="bg1">
                    <a:lumMod val="50000"/>
                  </a:schemeClr>
                </a:solidFill>
                <a:latin typeface="Monserrat"/>
                <a:cs typeface="Century Gothic"/>
              </a:rPr>
              <a:t> </a:t>
            </a:r>
            <a:r>
              <a:rPr sz="2800" spc="85" dirty="0">
                <a:solidFill>
                  <a:schemeClr val="bg1">
                    <a:lumMod val="50000"/>
                  </a:schemeClr>
                </a:solidFill>
                <a:latin typeface="Monserrat"/>
                <a:cs typeface="Century Gothic"/>
              </a:rPr>
              <a:t>under-</a:t>
            </a:r>
            <a:r>
              <a:rPr sz="2800" dirty="0">
                <a:solidFill>
                  <a:schemeClr val="bg1">
                    <a:lumMod val="50000"/>
                  </a:schemeClr>
                </a:solidFill>
                <a:latin typeface="Monserrat"/>
                <a:cs typeface="Century Gothic"/>
              </a:rPr>
              <a:t>represented,</a:t>
            </a:r>
            <a:r>
              <a:rPr sz="2800" spc="100" dirty="0">
                <a:solidFill>
                  <a:schemeClr val="bg1">
                    <a:lumMod val="50000"/>
                  </a:schemeClr>
                </a:solidFill>
                <a:latin typeface="Monserrat"/>
                <a:cs typeface="Century Gothic"/>
              </a:rPr>
              <a:t> </a:t>
            </a:r>
            <a:r>
              <a:rPr sz="2800" spc="50" dirty="0">
                <a:solidFill>
                  <a:schemeClr val="bg1">
                    <a:lumMod val="50000"/>
                  </a:schemeClr>
                </a:solidFill>
                <a:latin typeface="Monserrat"/>
                <a:cs typeface="Century Gothic"/>
              </a:rPr>
              <a:t>particularly</a:t>
            </a:r>
            <a:r>
              <a:rPr sz="2800" spc="75" dirty="0">
                <a:solidFill>
                  <a:schemeClr val="bg1">
                    <a:lumMod val="50000"/>
                  </a:schemeClr>
                </a:solidFill>
                <a:latin typeface="Monserrat"/>
                <a:cs typeface="Century Gothic"/>
              </a:rPr>
              <a:t> </a:t>
            </a:r>
            <a:r>
              <a:rPr sz="2800" spc="155" dirty="0">
                <a:solidFill>
                  <a:schemeClr val="bg1">
                    <a:lumMod val="50000"/>
                  </a:schemeClr>
                </a:solidFill>
                <a:latin typeface="Monserrat"/>
                <a:cs typeface="Century Gothic"/>
              </a:rPr>
              <a:t>in</a:t>
            </a:r>
            <a:r>
              <a:rPr sz="2800" spc="90" dirty="0">
                <a:solidFill>
                  <a:schemeClr val="bg1">
                    <a:lumMod val="50000"/>
                  </a:schemeClr>
                </a:solidFill>
                <a:latin typeface="Monserrat"/>
                <a:cs typeface="Century Gothic"/>
              </a:rPr>
              <a:t> </a:t>
            </a:r>
            <a:r>
              <a:rPr sz="2800" spc="95" dirty="0">
                <a:solidFill>
                  <a:schemeClr val="bg1">
                    <a:lumMod val="50000"/>
                  </a:schemeClr>
                </a:solidFill>
                <a:latin typeface="Monserrat"/>
                <a:cs typeface="Century Gothic"/>
              </a:rPr>
              <a:t>senior</a:t>
            </a:r>
            <a:r>
              <a:rPr sz="2800" spc="100" dirty="0">
                <a:solidFill>
                  <a:schemeClr val="bg1">
                    <a:lumMod val="50000"/>
                  </a:schemeClr>
                </a:solidFill>
                <a:latin typeface="Monserrat"/>
                <a:cs typeface="Century Gothic"/>
              </a:rPr>
              <a:t> </a:t>
            </a:r>
            <a:r>
              <a:rPr sz="2800" spc="-10" dirty="0">
                <a:solidFill>
                  <a:schemeClr val="bg1">
                    <a:lumMod val="50000"/>
                  </a:schemeClr>
                </a:solidFill>
                <a:latin typeface="Monserrat"/>
                <a:cs typeface="Century Gothic"/>
              </a:rPr>
              <a:t>roles.</a:t>
            </a:r>
            <a:endParaRPr sz="2800" dirty="0">
              <a:solidFill>
                <a:schemeClr val="bg1">
                  <a:lumMod val="50000"/>
                </a:schemeClr>
              </a:solidFill>
              <a:latin typeface="Monserrat"/>
              <a:cs typeface="Century Gothic"/>
            </a:endParaRPr>
          </a:p>
          <a:p>
            <a:pPr marL="12065" marR="5080" algn="ctr">
              <a:lnSpc>
                <a:spcPct val="100000"/>
              </a:lnSpc>
              <a:spcBef>
                <a:spcPts val="1920"/>
              </a:spcBef>
            </a:pPr>
            <a:r>
              <a:rPr sz="2800" spc="280" dirty="0">
                <a:solidFill>
                  <a:schemeClr val="bg1">
                    <a:lumMod val="50000"/>
                  </a:schemeClr>
                </a:solidFill>
                <a:latin typeface="Monserrat"/>
                <a:cs typeface="Century Gothic"/>
              </a:rPr>
              <a:t>WUN</a:t>
            </a:r>
            <a:r>
              <a:rPr sz="2800" spc="-10" dirty="0">
                <a:solidFill>
                  <a:schemeClr val="bg1">
                    <a:lumMod val="50000"/>
                  </a:schemeClr>
                </a:solidFill>
                <a:latin typeface="Monserrat"/>
                <a:cs typeface="Century Gothic"/>
              </a:rPr>
              <a:t> </a:t>
            </a:r>
            <a:r>
              <a:rPr sz="2800" dirty="0">
                <a:solidFill>
                  <a:schemeClr val="bg1">
                    <a:lumMod val="50000"/>
                  </a:schemeClr>
                </a:solidFill>
                <a:latin typeface="Monserrat"/>
                <a:cs typeface="Century Gothic"/>
              </a:rPr>
              <a:t>was</a:t>
            </a:r>
            <a:r>
              <a:rPr sz="2800" spc="-10" dirty="0">
                <a:solidFill>
                  <a:schemeClr val="bg1">
                    <a:lumMod val="50000"/>
                  </a:schemeClr>
                </a:solidFill>
                <a:latin typeface="Monserrat"/>
                <a:cs typeface="Century Gothic"/>
              </a:rPr>
              <a:t> </a:t>
            </a:r>
            <a:r>
              <a:rPr sz="2800" spc="55" dirty="0">
                <a:solidFill>
                  <a:schemeClr val="bg1">
                    <a:lumMod val="50000"/>
                  </a:schemeClr>
                </a:solidFill>
                <a:latin typeface="Monserrat"/>
                <a:cs typeface="Century Gothic"/>
              </a:rPr>
              <a:t>started</a:t>
            </a:r>
            <a:r>
              <a:rPr sz="2800" spc="-25" dirty="0">
                <a:solidFill>
                  <a:schemeClr val="bg1">
                    <a:lumMod val="50000"/>
                  </a:schemeClr>
                </a:solidFill>
                <a:latin typeface="Monserrat"/>
                <a:cs typeface="Century Gothic"/>
              </a:rPr>
              <a:t> </a:t>
            </a:r>
            <a:r>
              <a:rPr sz="2800" spc="155" dirty="0">
                <a:solidFill>
                  <a:schemeClr val="bg1">
                    <a:lumMod val="50000"/>
                  </a:schemeClr>
                </a:solidFill>
                <a:latin typeface="Monserrat"/>
                <a:cs typeface="Century Gothic"/>
              </a:rPr>
              <a:t>in</a:t>
            </a:r>
            <a:r>
              <a:rPr sz="2800" spc="-5" dirty="0">
                <a:solidFill>
                  <a:schemeClr val="bg1">
                    <a:lumMod val="50000"/>
                  </a:schemeClr>
                </a:solidFill>
                <a:latin typeface="Monserrat"/>
                <a:cs typeface="Century Gothic"/>
              </a:rPr>
              <a:t> </a:t>
            </a:r>
            <a:r>
              <a:rPr sz="2800" dirty="0">
                <a:solidFill>
                  <a:schemeClr val="bg1">
                    <a:lumMod val="50000"/>
                  </a:schemeClr>
                </a:solidFill>
                <a:latin typeface="Monserrat"/>
                <a:cs typeface="Century Gothic"/>
              </a:rPr>
              <a:t>2018</a:t>
            </a:r>
            <a:r>
              <a:rPr sz="2800" spc="-20" dirty="0">
                <a:solidFill>
                  <a:schemeClr val="bg1">
                    <a:lumMod val="50000"/>
                  </a:schemeClr>
                </a:solidFill>
                <a:latin typeface="Monserrat"/>
                <a:cs typeface="Century Gothic"/>
              </a:rPr>
              <a:t> </a:t>
            </a:r>
            <a:r>
              <a:rPr sz="2800" spc="80" dirty="0">
                <a:solidFill>
                  <a:schemeClr val="bg1">
                    <a:lumMod val="50000"/>
                  </a:schemeClr>
                </a:solidFill>
                <a:latin typeface="Monserrat"/>
                <a:cs typeface="Century Gothic"/>
              </a:rPr>
              <a:t>when</a:t>
            </a:r>
            <a:r>
              <a:rPr sz="2800" spc="-5" dirty="0">
                <a:solidFill>
                  <a:schemeClr val="bg1">
                    <a:lumMod val="50000"/>
                  </a:schemeClr>
                </a:solidFill>
                <a:latin typeface="Monserrat"/>
                <a:cs typeface="Century Gothic"/>
              </a:rPr>
              <a:t> </a:t>
            </a:r>
            <a:r>
              <a:rPr sz="2800" spc="-235" dirty="0">
                <a:solidFill>
                  <a:schemeClr val="bg1">
                    <a:lumMod val="50000"/>
                  </a:schemeClr>
                </a:solidFill>
                <a:latin typeface="Monserrat"/>
                <a:cs typeface="Century Gothic"/>
              </a:rPr>
              <a:t>a</a:t>
            </a:r>
            <a:r>
              <a:rPr sz="2800" spc="-25" dirty="0">
                <a:solidFill>
                  <a:schemeClr val="bg1">
                    <a:lumMod val="50000"/>
                  </a:schemeClr>
                </a:solidFill>
                <a:latin typeface="Monserrat"/>
                <a:cs typeface="Century Gothic"/>
              </a:rPr>
              <a:t> </a:t>
            </a:r>
            <a:r>
              <a:rPr sz="2800" spc="60" dirty="0">
                <a:solidFill>
                  <a:schemeClr val="bg1">
                    <a:lumMod val="50000"/>
                  </a:schemeClr>
                </a:solidFill>
                <a:latin typeface="Monserrat"/>
                <a:cs typeface="Century Gothic"/>
              </a:rPr>
              <a:t>group</a:t>
            </a:r>
            <a:r>
              <a:rPr sz="2800" spc="5" dirty="0">
                <a:solidFill>
                  <a:schemeClr val="bg1">
                    <a:lumMod val="50000"/>
                  </a:schemeClr>
                </a:solidFill>
                <a:latin typeface="Monserrat"/>
                <a:cs typeface="Century Gothic"/>
              </a:rPr>
              <a:t> </a:t>
            </a:r>
            <a:r>
              <a:rPr sz="2800" dirty="0">
                <a:solidFill>
                  <a:schemeClr val="bg1">
                    <a:lumMod val="50000"/>
                  </a:schemeClr>
                </a:solidFill>
                <a:latin typeface="Monserrat"/>
                <a:cs typeface="Century Gothic"/>
              </a:rPr>
              <a:t>of</a:t>
            </a:r>
            <a:r>
              <a:rPr sz="2800" spc="-10" dirty="0">
                <a:solidFill>
                  <a:schemeClr val="bg1">
                    <a:lumMod val="50000"/>
                  </a:schemeClr>
                </a:solidFill>
                <a:latin typeface="Monserrat"/>
                <a:cs typeface="Century Gothic"/>
              </a:rPr>
              <a:t> </a:t>
            </a:r>
            <a:r>
              <a:rPr sz="2800" spc="85" dirty="0">
                <a:solidFill>
                  <a:schemeClr val="bg1">
                    <a:lumMod val="50000"/>
                  </a:schemeClr>
                </a:solidFill>
                <a:latin typeface="Monserrat"/>
                <a:cs typeface="Century Gothic"/>
              </a:rPr>
              <a:t>likeminded</a:t>
            </a:r>
            <a:r>
              <a:rPr sz="2800" spc="5" dirty="0">
                <a:solidFill>
                  <a:schemeClr val="bg1">
                    <a:lumMod val="50000"/>
                  </a:schemeClr>
                </a:solidFill>
                <a:latin typeface="Monserrat"/>
                <a:cs typeface="Century Gothic"/>
              </a:rPr>
              <a:t> </a:t>
            </a:r>
            <a:r>
              <a:rPr sz="2800" dirty="0">
                <a:solidFill>
                  <a:schemeClr val="bg1">
                    <a:lumMod val="50000"/>
                  </a:schemeClr>
                </a:solidFill>
                <a:latin typeface="Monserrat"/>
                <a:cs typeface="Century Gothic"/>
              </a:rPr>
              <a:t>women,</a:t>
            </a:r>
            <a:r>
              <a:rPr sz="2800" spc="-15" dirty="0">
                <a:solidFill>
                  <a:schemeClr val="bg1">
                    <a:lumMod val="50000"/>
                  </a:schemeClr>
                </a:solidFill>
                <a:latin typeface="Monserrat"/>
                <a:cs typeface="Century Gothic"/>
              </a:rPr>
              <a:t> </a:t>
            </a:r>
            <a:r>
              <a:rPr sz="2800" spc="105" dirty="0">
                <a:solidFill>
                  <a:schemeClr val="bg1">
                    <a:lumMod val="50000"/>
                  </a:schemeClr>
                </a:solidFill>
                <a:latin typeface="Monserrat"/>
                <a:cs typeface="Century Gothic"/>
              </a:rPr>
              <a:t>working </a:t>
            </a:r>
            <a:r>
              <a:rPr sz="2800" spc="155" dirty="0">
                <a:solidFill>
                  <a:schemeClr val="bg1">
                    <a:lumMod val="50000"/>
                  </a:schemeClr>
                </a:solidFill>
                <a:latin typeface="Monserrat"/>
                <a:cs typeface="Century Gothic"/>
              </a:rPr>
              <a:t>in</a:t>
            </a:r>
            <a:r>
              <a:rPr sz="2800" spc="-15" dirty="0">
                <a:solidFill>
                  <a:schemeClr val="bg1">
                    <a:lumMod val="50000"/>
                  </a:schemeClr>
                </a:solidFill>
                <a:latin typeface="Monserrat"/>
                <a:cs typeface="Century Gothic"/>
              </a:rPr>
              <a:t> </a:t>
            </a:r>
            <a:r>
              <a:rPr sz="2800" spc="105" dirty="0">
                <a:solidFill>
                  <a:schemeClr val="bg1">
                    <a:lumMod val="50000"/>
                  </a:schemeClr>
                </a:solidFill>
                <a:latin typeface="Monserrat"/>
                <a:cs typeface="Century Gothic"/>
              </a:rPr>
              <a:t>utilities,</a:t>
            </a:r>
            <a:r>
              <a:rPr sz="2800" spc="-10" dirty="0">
                <a:solidFill>
                  <a:schemeClr val="bg1">
                    <a:lumMod val="50000"/>
                  </a:schemeClr>
                </a:solidFill>
                <a:latin typeface="Monserrat"/>
                <a:cs typeface="Century Gothic"/>
              </a:rPr>
              <a:t> </a:t>
            </a:r>
            <a:r>
              <a:rPr sz="2800" spc="70" dirty="0">
                <a:solidFill>
                  <a:schemeClr val="bg1">
                    <a:lumMod val="50000"/>
                  </a:schemeClr>
                </a:solidFill>
                <a:latin typeface="Monserrat"/>
                <a:cs typeface="Century Gothic"/>
              </a:rPr>
              <a:t>united</a:t>
            </a:r>
            <a:r>
              <a:rPr sz="2800" spc="-20" dirty="0">
                <a:solidFill>
                  <a:schemeClr val="bg1">
                    <a:lumMod val="50000"/>
                  </a:schemeClr>
                </a:solidFill>
                <a:latin typeface="Monserrat"/>
                <a:cs typeface="Century Gothic"/>
              </a:rPr>
              <a:t> </a:t>
            </a:r>
            <a:r>
              <a:rPr sz="2800" dirty="0">
                <a:solidFill>
                  <a:schemeClr val="bg1">
                    <a:lumMod val="50000"/>
                  </a:schemeClr>
                </a:solidFill>
                <a:latin typeface="Monserrat"/>
                <a:cs typeface="Century Gothic"/>
              </a:rPr>
              <a:t>around</a:t>
            </a:r>
            <a:r>
              <a:rPr sz="2800" spc="-10" dirty="0">
                <a:solidFill>
                  <a:schemeClr val="bg1">
                    <a:lumMod val="50000"/>
                  </a:schemeClr>
                </a:solidFill>
                <a:latin typeface="Monserrat"/>
                <a:cs typeface="Century Gothic"/>
              </a:rPr>
              <a:t> </a:t>
            </a:r>
            <a:r>
              <a:rPr sz="2800" spc="-235" dirty="0">
                <a:solidFill>
                  <a:schemeClr val="bg1">
                    <a:lumMod val="50000"/>
                  </a:schemeClr>
                </a:solidFill>
                <a:latin typeface="Monserrat"/>
                <a:cs typeface="Century Gothic"/>
              </a:rPr>
              <a:t>a</a:t>
            </a:r>
            <a:r>
              <a:rPr sz="2800" spc="-30" dirty="0">
                <a:solidFill>
                  <a:schemeClr val="bg1">
                    <a:lumMod val="50000"/>
                  </a:schemeClr>
                </a:solidFill>
                <a:latin typeface="Monserrat"/>
                <a:cs typeface="Century Gothic"/>
              </a:rPr>
              <a:t> </a:t>
            </a:r>
            <a:r>
              <a:rPr sz="2800" spc="55" dirty="0">
                <a:solidFill>
                  <a:schemeClr val="bg1">
                    <a:lumMod val="50000"/>
                  </a:schemeClr>
                </a:solidFill>
                <a:latin typeface="Monserrat"/>
                <a:cs typeface="Century Gothic"/>
              </a:rPr>
              <a:t>common</a:t>
            </a:r>
            <a:r>
              <a:rPr sz="2800" spc="-10" dirty="0">
                <a:solidFill>
                  <a:schemeClr val="bg1">
                    <a:lumMod val="50000"/>
                  </a:schemeClr>
                </a:solidFill>
                <a:latin typeface="Monserrat"/>
                <a:cs typeface="Century Gothic"/>
              </a:rPr>
              <a:t> </a:t>
            </a:r>
            <a:r>
              <a:rPr sz="2800" spc="-40" dirty="0">
                <a:solidFill>
                  <a:schemeClr val="bg1">
                    <a:lumMod val="50000"/>
                  </a:schemeClr>
                </a:solidFill>
                <a:latin typeface="Monserrat"/>
                <a:cs typeface="Century Gothic"/>
              </a:rPr>
              <a:t>cause.</a:t>
            </a:r>
            <a:r>
              <a:rPr sz="2800" spc="-25" dirty="0">
                <a:solidFill>
                  <a:schemeClr val="bg1">
                    <a:lumMod val="50000"/>
                  </a:schemeClr>
                </a:solidFill>
                <a:latin typeface="Monserrat"/>
                <a:cs typeface="Century Gothic"/>
              </a:rPr>
              <a:t> </a:t>
            </a:r>
            <a:r>
              <a:rPr sz="2800" spc="130" dirty="0">
                <a:solidFill>
                  <a:schemeClr val="bg1">
                    <a:lumMod val="50000"/>
                  </a:schemeClr>
                </a:solidFill>
                <a:latin typeface="Monserrat"/>
                <a:cs typeface="Century Gothic"/>
              </a:rPr>
              <a:t>The</a:t>
            </a:r>
            <a:r>
              <a:rPr sz="2800" spc="-15" dirty="0">
                <a:solidFill>
                  <a:schemeClr val="bg1">
                    <a:lumMod val="50000"/>
                  </a:schemeClr>
                </a:solidFill>
                <a:latin typeface="Monserrat"/>
                <a:cs typeface="Century Gothic"/>
              </a:rPr>
              <a:t> </a:t>
            </a:r>
            <a:r>
              <a:rPr sz="2800" spc="75" dirty="0">
                <a:solidFill>
                  <a:schemeClr val="bg1">
                    <a:lumMod val="50000"/>
                  </a:schemeClr>
                </a:solidFill>
                <a:latin typeface="Monserrat"/>
                <a:cs typeface="Century Gothic"/>
              </a:rPr>
              <a:t>founders</a:t>
            </a:r>
            <a:r>
              <a:rPr sz="2800" spc="-25" dirty="0">
                <a:solidFill>
                  <a:schemeClr val="bg1">
                    <a:lumMod val="50000"/>
                  </a:schemeClr>
                </a:solidFill>
                <a:latin typeface="Monserrat"/>
                <a:cs typeface="Century Gothic"/>
              </a:rPr>
              <a:t> </a:t>
            </a:r>
            <a:r>
              <a:rPr sz="2800" dirty="0">
                <a:solidFill>
                  <a:schemeClr val="bg1">
                    <a:lumMod val="50000"/>
                  </a:schemeClr>
                </a:solidFill>
                <a:latin typeface="Monserrat"/>
                <a:cs typeface="Century Gothic"/>
              </a:rPr>
              <a:t>were</a:t>
            </a:r>
            <a:r>
              <a:rPr sz="2800" spc="-10" dirty="0">
                <a:solidFill>
                  <a:schemeClr val="bg1">
                    <a:lumMod val="50000"/>
                  </a:schemeClr>
                </a:solidFill>
                <a:latin typeface="Monserrat"/>
                <a:cs typeface="Century Gothic"/>
              </a:rPr>
              <a:t> </a:t>
            </a:r>
            <a:r>
              <a:rPr sz="2800" spc="75" dirty="0">
                <a:solidFill>
                  <a:schemeClr val="bg1">
                    <a:lumMod val="50000"/>
                  </a:schemeClr>
                </a:solidFill>
                <a:latin typeface="Monserrat"/>
                <a:cs typeface="Century Gothic"/>
              </a:rPr>
              <a:t>not</a:t>
            </a:r>
            <a:r>
              <a:rPr sz="2800" spc="-10" dirty="0">
                <a:solidFill>
                  <a:schemeClr val="bg1">
                    <a:lumMod val="50000"/>
                  </a:schemeClr>
                </a:solidFill>
                <a:latin typeface="Monserrat"/>
                <a:cs typeface="Century Gothic"/>
              </a:rPr>
              <a:t> </a:t>
            </a:r>
            <a:r>
              <a:rPr sz="2800" spc="40" dirty="0">
                <a:solidFill>
                  <a:schemeClr val="bg1">
                    <a:lumMod val="50000"/>
                  </a:schemeClr>
                </a:solidFill>
                <a:latin typeface="Monserrat"/>
                <a:cs typeface="Century Gothic"/>
              </a:rPr>
              <a:t>only </a:t>
            </a:r>
            <a:r>
              <a:rPr sz="2800" dirty="0">
                <a:solidFill>
                  <a:schemeClr val="bg1">
                    <a:lumMod val="50000"/>
                  </a:schemeClr>
                </a:solidFill>
                <a:latin typeface="Monserrat"/>
                <a:cs typeface="Century Gothic"/>
              </a:rPr>
              <a:t>passionate</a:t>
            </a:r>
            <a:r>
              <a:rPr sz="2800" spc="20" dirty="0">
                <a:solidFill>
                  <a:schemeClr val="bg1">
                    <a:lumMod val="50000"/>
                  </a:schemeClr>
                </a:solidFill>
                <a:latin typeface="Monserrat"/>
                <a:cs typeface="Century Gothic"/>
              </a:rPr>
              <a:t> </a:t>
            </a:r>
            <a:r>
              <a:rPr sz="2800" dirty="0">
                <a:solidFill>
                  <a:schemeClr val="bg1">
                    <a:lumMod val="50000"/>
                  </a:schemeClr>
                </a:solidFill>
                <a:latin typeface="Monserrat"/>
                <a:cs typeface="Century Gothic"/>
              </a:rPr>
              <a:t>about</a:t>
            </a:r>
            <a:r>
              <a:rPr sz="2800" spc="30" dirty="0">
                <a:solidFill>
                  <a:schemeClr val="bg1">
                    <a:lumMod val="50000"/>
                  </a:schemeClr>
                </a:solidFill>
                <a:latin typeface="Monserrat"/>
                <a:cs typeface="Century Gothic"/>
              </a:rPr>
              <a:t> </a:t>
            </a:r>
            <a:r>
              <a:rPr sz="2800" spc="60" dirty="0">
                <a:solidFill>
                  <a:schemeClr val="bg1">
                    <a:lumMod val="50000"/>
                  </a:schemeClr>
                </a:solidFill>
                <a:latin typeface="Monserrat"/>
                <a:cs typeface="Century Gothic"/>
              </a:rPr>
              <a:t>the </a:t>
            </a:r>
            <a:r>
              <a:rPr sz="2800" spc="135" dirty="0">
                <a:solidFill>
                  <a:schemeClr val="bg1">
                    <a:lumMod val="50000"/>
                  </a:schemeClr>
                </a:solidFill>
                <a:latin typeface="Monserrat"/>
                <a:cs typeface="Century Gothic"/>
              </a:rPr>
              <a:t>industry</a:t>
            </a:r>
            <a:r>
              <a:rPr sz="2800" spc="40" dirty="0">
                <a:solidFill>
                  <a:schemeClr val="bg1">
                    <a:lumMod val="50000"/>
                  </a:schemeClr>
                </a:solidFill>
                <a:latin typeface="Monserrat"/>
                <a:cs typeface="Century Gothic"/>
              </a:rPr>
              <a:t> </a:t>
            </a:r>
            <a:r>
              <a:rPr sz="2800" dirty="0">
                <a:solidFill>
                  <a:schemeClr val="bg1">
                    <a:lumMod val="50000"/>
                  </a:schemeClr>
                </a:solidFill>
                <a:latin typeface="Monserrat"/>
                <a:cs typeface="Century Gothic"/>
              </a:rPr>
              <a:t>they</a:t>
            </a:r>
            <a:r>
              <a:rPr sz="2800" spc="40" dirty="0">
                <a:solidFill>
                  <a:schemeClr val="bg1">
                    <a:lumMod val="50000"/>
                  </a:schemeClr>
                </a:solidFill>
                <a:latin typeface="Monserrat"/>
                <a:cs typeface="Century Gothic"/>
              </a:rPr>
              <a:t> </a:t>
            </a:r>
            <a:r>
              <a:rPr sz="2800" spc="55" dirty="0">
                <a:solidFill>
                  <a:schemeClr val="bg1">
                    <a:lumMod val="50000"/>
                  </a:schemeClr>
                </a:solidFill>
                <a:latin typeface="Monserrat"/>
                <a:cs typeface="Century Gothic"/>
              </a:rPr>
              <a:t>worked</a:t>
            </a:r>
            <a:r>
              <a:rPr sz="2800" spc="35" dirty="0">
                <a:solidFill>
                  <a:schemeClr val="bg1">
                    <a:lumMod val="50000"/>
                  </a:schemeClr>
                </a:solidFill>
                <a:latin typeface="Monserrat"/>
                <a:cs typeface="Century Gothic"/>
              </a:rPr>
              <a:t> </a:t>
            </a:r>
            <a:r>
              <a:rPr sz="2800" spc="50" dirty="0">
                <a:solidFill>
                  <a:schemeClr val="bg1">
                    <a:lumMod val="50000"/>
                  </a:schemeClr>
                </a:solidFill>
                <a:latin typeface="Monserrat"/>
                <a:cs typeface="Century Gothic"/>
              </a:rPr>
              <a:t>in,</a:t>
            </a:r>
            <a:r>
              <a:rPr sz="2800" spc="60" dirty="0">
                <a:solidFill>
                  <a:schemeClr val="bg1">
                    <a:lumMod val="50000"/>
                  </a:schemeClr>
                </a:solidFill>
                <a:latin typeface="Monserrat"/>
                <a:cs typeface="Century Gothic"/>
              </a:rPr>
              <a:t> </a:t>
            </a:r>
            <a:r>
              <a:rPr sz="2800" spc="90" dirty="0">
                <a:solidFill>
                  <a:schemeClr val="bg1">
                    <a:lumMod val="50000"/>
                  </a:schemeClr>
                </a:solidFill>
                <a:latin typeface="Monserrat"/>
                <a:cs typeface="Century Gothic"/>
              </a:rPr>
              <a:t>but</a:t>
            </a:r>
            <a:r>
              <a:rPr sz="2800" spc="30" dirty="0">
                <a:solidFill>
                  <a:schemeClr val="bg1">
                    <a:lumMod val="50000"/>
                  </a:schemeClr>
                </a:solidFill>
                <a:latin typeface="Monserrat"/>
                <a:cs typeface="Century Gothic"/>
              </a:rPr>
              <a:t> </a:t>
            </a:r>
            <a:r>
              <a:rPr sz="2800" dirty="0">
                <a:solidFill>
                  <a:schemeClr val="bg1">
                    <a:lumMod val="50000"/>
                  </a:schemeClr>
                </a:solidFill>
                <a:latin typeface="Monserrat"/>
                <a:cs typeface="Century Gothic"/>
              </a:rPr>
              <a:t>also</a:t>
            </a:r>
            <a:r>
              <a:rPr sz="2800" spc="45" dirty="0">
                <a:solidFill>
                  <a:schemeClr val="bg1">
                    <a:lumMod val="50000"/>
                  </a:schemeClr>
                </a:solidFill>
                <a:latin typeface="Monserrat"/>
                <a:cs typeface="Century Gothic"/>
              </a:rPr>
              <a:t> </a:t>
            </a:r>
            <a:r>
              <a:rPr sz="2800" dirty="0">
                <a:solidFill>
                  <a:schemeClr val="bg1">
                    <a:lumMod val="50000"/>
                  </a:schemeClr>
                </a:solidFill>
                <a:latin typeface="Monserrat"/>
                <a:cs typeface="Century Gothic"/>
              </a:rPr>
              <a:t>passionate</a:t>
            </a:r>
            <a:r>
              <a:rPr sz="2800" spc="30" dirty="0">
                <a:solidFill>
                  <a:schemeClr val="bg1">
                    <a:lumMod val="50000"/>
                  </a:schemeClr>
                </a:solidFill>
                <a:latin typeface="Monserrat"/>
                <a:cs typeface="Century Gothic"/>
              </a:rPr>
              <a:t> </a:t>
            </a:r>
            <a:r>
              <a:rPr sz="2800" spc="-10" dirty="0">
                <a:solidFill>
                  <a:schemeClr val="bg1">
                    <a:lumMod val="50000"/>
                  </a:schemeClr>
                </a:solidFill>
                <a:latin typeface="Monserrat"/>
                <a:cs typeface="Century Gothic"/>
              </a:rPr>
              <a:t>about </a:t>
            </a:r>
            <a:r>
              <a:rPr sz="2800" spc="65" dirty="0">
                <a:solidFill>
                  <a:schemeClr val="bg1">
                    <a:lumMod val="50000"/>
                  </a:schemeClr>
                </a:solidFill>
                <a:latin typeface="Monserrat"/>
                <a:cs typeface="Century Gothic"/>
              </a:rPr>
              <a:t>the</a:t>
            </a:r>
            <a:r>
              <a:rPr sz="2800" spc="20" dirty="0">
                <a:solidFill>
                  <a:schemeClr val="bg1">
                    <a:lumMod val="50000"/>
                  </a:schemeClr>
                </a:solidFill>
                <a:latin typeface="Monserrat"/>
                <a:cs typeface="Century Gothic"/>
              </a:rPr>
              <a:t> </a:t>
            </a:r>
            <a:r>
              <a:rPr sz="2800" spc="80" dirty="0">
                <a:solidFill>
                  <a:schemeClr val="bg1">
                    <a:lumMod val="50000"/>
                  </a:schemeClr>
                </a:solidFill>
                <a:latin typeface="Monserrat"/>
                <a:cs typeface="Century Gothic"/>
              </a:rPr>
              <a:t>contribution</a:t>
            </a:r>
            <a:r>
              <a:rPr sz="2800" spc="15" dirty="0">
                <a:solidFill>
                  <a:schemeClr val="bg1">
                    <a:lumMod val="50000"/>
                  </a:schemeClr>
                </a:solidFill>
                <a:latin typeface="Monserrat"/>
                <a:cs typeface="Century Gothic"/>
              </a:rPr>
              <a:t> </a:t>
            </a:r>
            <a:r>
              <a:rPr sz="2800" spc="65" dirty="0">
                <a:solidFill>
                  <a:schemeClr val="bg1">
                    <a:lumMod val="50000"/>
                  </a:schemeClr>
                </a:solidFill>
                <a:latin typeface="Monserrat"/>
                <a:cs typeface="Century Gothic"/>
              </a:rPr>
              <a:t>women</a:t>
            </a:r>
            <a:r>
              <a:rPr sz="2800" spc="25" dirty="0">
                <a:solidFill>
                  <a:schemeClr val="bg1">
                    <a:lumMod val="50000"/>
                  </a:schemeClr>
                </a:solidFill>
                <a:latin typeface="Monserrat"/>
                <a:cs typeface="Century Gothic"/>
              </a:rPr>
              <a:t> </a:t>
            </a:r>
            <a:r>
              <a:rPr sz="2800" dirty="0">
                <a:solidFill>
                  <a:schemeClr val="bg1">
                    <a:lumMod val="50000"/>
                  </a:schemeClr>
                </a:solidFill>
                <a:latin typeface="Monserrat"/>
                <a:cs typeface="Century Gothic"/>
              </a:rPr>
              <a:t>were</a:t>
            </a:r>
            <a:r>
              <a:rPr sz="2800" spc="20" dirty="0">
                <a:solidFill>
                  <a:schemeClr val="bg1">
                    <a:lumMod val="50000"/>
                  </a:schemeClr>
                </a:solidFill>
                <a:latin typeface="Monserrat"/>
                <a:cs typeface="Century Gothic"/>
              </a:rPr>
              <a:t> </a:t>
            </a:r>
            <a:r>
              <a:rPr sz="2800" spc="105" dirty="0">
                <a:solidFill>
                  <a:schemeClr val="bg1">
                    <a:lumMod val="50000"/>
                  </a:schemeClr>
                </a:solidFill>
                <a:latin typeface="Monserrat"/>
                <a:cs typeface="Century Gothic"/>
              </a:rPr>
              <a:t>making</a:t>
            </a:r>
            <a:r>
              <a:rPr sz="2800" spc="25" dirty="0">
                <a:solidFill>
                  <a:schemeClr val="bg1">
                    <a:lumMod val="50000"/>
                  </a:schemeClr>
                </a:solidFill>
                <a:latin typeface="Monserrat"/>
                <a:cs typeface="Century Gothic"/>
              </a:rPr>
              <a:t> </a:t>
            </a:r>
            <a:r>
              <a:rPr sz="2800" dirty="0">
                <a:solidFill>
                  <a:schemeClr val="bg1">
                    <a:lumMod val="50000"/>
                  </a:schemeClr>
                </a:solidFill>
                <a:latin typeface="Monserrat"/>
                <a:cs typeface="Century Gothic"/>
              </a:rPr>
              <a:t>and</a:t>
            </a:r>
            <a:r>
              <a:rPr sz="2800" spc="30" dirty="0">
                <a:solidFill>
                  <a:schemeClr val="bg1">
                    <a:lumMod val="50000"/>
                  </a:schemeClr>
                </a:solidFill>
                <a:latin typeface="Monserrat"/>
                <a:cs typeface="Century Gothic"/>
              </a:rPr>
              <a:t> </a:t>
            </a:r>
            <a:r>
              <a:rPr sz="2800" dirty="0">
                <a:solidFill>
                  <a:schemeClr val="bg1">
                    <a:lumMod val="50000"/>
                  </a:schemeClr>
                </a:solidFill>
                <a:latin typeface="Monserrat"/>
                <a:cs typeface="Century Gothic"/>
              </a:rPr>
              <a:t>could continue</a:t>
            </a:r>
            <a:r>
              <a:rPr sz="2800" spc="35" dirty="0">
                <a:solidFill>
                  <a:schemeClr val="bg1">
                    <a:lumMod val="50000"/>
                  </a:schemeClr>
                </a:solidFill>
                <a:latin typeface="Monserrat"/>
                <a:cs typeface="Century Gothic"/>
              </a:rPr>
              <a:t> </a:t>
            </a:r>
            <a:r>
              <a:rPr sz="2800" dirty="0">
                <a:solidFill>
                  <a:schemeClr val="bg1">
                    <a:lumMod val="50000"/>
                  </a:schemeClr>
                </a:solidFill>
                <a:latin typeface="Monserrat"/>
                <a:cs typeface="Century Gothic"/>
              </a:rPr>
              <a:t>to</a:t>
            </a:r>
            <a:r>
              <a:rPr sz="2800" spc="15" dirty="0">
                <a:solidFill>
                  <a:schemeClr val="bg1">
                    <a:lumMod val="50000"/>
                  </a:schemeClr>
                </a:solidFill>
                <a:latin typeface="Monserrat"/>
                <a:cs typeface="Century Gothic"/>
              </a:rPr>
              <a:t> </a:t>
            </a:r>
            <a:r>
              <a:rPr sz="2800" dirty="0">
                <a:solidFill>
                  <a:schemeClr val="bg1">
                    <a:lumMod val="50000"/>
                  </a:schemeClr>
                </a:solidFill>
                <a:latin typeface="Monserrat"/>
                <a:cs typeface="Century Gothic"/>
              </a:rPr>
              <a:t>make</a:t>
            </a:r>
            <a:r>
              <a:rPr sz="2800" spc="25" dirty="0">
                <a:solidFill>
                  <a:schemeClr val="bg1">
                    <a:lumMod val="50000"/>
                  </a:schemeClr>
                </a:solidFill>
                <a:latin typeface="Monserrat"/>
                <a:cs typeface="Century Gothic"/>
              </a:rPr>
              <a:t> </a:t>
            </a:r>
            <a:r>
              <a:rPr sz="2800" spc="130" dirty="0">
                <a:solidFill>
                  <a:schemeClr val="bg1">
                    <a:lumMod val="50000"/>
                  </a:schemeClr>
                </a:solidFill>
                <a:latin typeface="Monserrat"/>
                <a:cs typeface="Century Gothic"/>
              </a:rPr>
              <a:t>in </a:t>
            </a:r>
            <a:r>
              <a:rPr sz="2800" spc="60" dirty="0">
                <a:solidFill>
                  <a:schemeClr val="bg1">
                    <a:lumMod val="50000"/>
                  </a:schemeClr>
                </a:solidFill>
                <a:latin typeface="Monserrat"/>
                <a:cs typeface="Century Gothic"/>
              </a:rPr>
              <a:t>the</a:t>
            </a:r>
            <a:r>
              <a:rPr sz="2800" spc="-30" dirty="0">
                <a:solidFill>
                  <a:schemeClr val="bg1">
                    <a:lumMod val="50000"/>
                  </a:schemeClr>
                </a:solidFill>
                <a:latin typeface="Monserrat"/>
                <a:cs typeface="Century Gothic"/>
              </a:rPr>
              <a:t> </a:t>
            </a:r>
            <a:r>
              <a:rPr sz="2800" spc="65" dirty="0">
                <a:solidFill>
                  <a:schemeClr val="bg1">
                    <a:lumMod val="50000"/>
                  </a:schemeClr>
                </a:solidFill>
                <a:latin typeface="Monserrat"/>
                <a:cs typeface="Century Gothic"/>
              </a:rPr>
              <a:t>future.</a:t>
            </a:r>
            <a:r>
              <a:rPr sz="2800" spc="-55" dirty="0">
                <a:solidFill>
                  <a:schemeClr val="bg1">
                    <a:lumMod val="50000"/>
                  </a:schemeClr>
                </a:solidFill>
                <a:latin typeface="Monserrat"/>
                <a:cs typeface="Century Gothic"/>
              </a:rPr>
              <a:t> </a:t>
            </a:r>
            <a:r>
              <a:rPr sz="2800" spc="114" dirty="0">
                <a:solidFill>
                  <a:schemeClr val="bg1">
                    <a:lumMod val="50000"/>
                  </a:schemeClr>
                </a:solidFill>
                <a:latin typeface="Monserrat"/>
                <a:cs typeface="Century Gothic"/>
              </a:rPr>
              <a:t>We</a:t>
            </a:r>
            <a:r>
              <a:rPr sz="2800" spc="-40" dirty="0">
                <a:solidFill>
                  <a:schemeClr val="bg1">
                    <a:lumMod val="50000"/>
                  </a:schemeClr>
                </a:solidFill>
                <a:latin typeface="Monserrat"/>
                <a:cs typeface="Century Gothic"/>
              </a:rPr>
              <a:t> </a:t>
            </a:r>
            <a:r>
              <a:rPr sz="2800" spc="60" dirty="0">
                <a:solidFill>
                  <a:schemeClr val="bg1">
                    <a:lumMod val="50000"/>
                  </a:schemeClr>
                </a:solidFill>
                <a:latin typeface="Monserrat"/>
                <a:cs typeface="Century Gothic"/>
              </a:rPr>
              <a:t>now</a:t>
            </a:r>
            <a:r>
              <a:rPr sz="2800" spc="-45" dirty="0">
                <a:solidFill>
                  <a:schemeClr val="bg1">
                    <a:lumMod val="50000"/>
                  </a:schemeClr>
                </a:solidFill>
                <a:latin typeface="Monserrat"/>
                <a:cs typeface="Century Gothic"/>
              </a:rPr>
              <a:t> </a:t>
            </a:r>
            <a:r>
              <a:rPr sz="2800" spc="-50" dirty="0">
                <a:solidFill>
                  <a:schemeClr val="bg1">
                    <a:lumMod val="50000"/>
                  </a:schemeClr>
                </a:solidFill>
                <a:latin typeface="Monserrat"/>
                <a:cs typeface="Century Gothic"/>
              </a:rPr>
              <a:t>have</a:t>
            </a:r>
            <a:r>
              <a:rPr sz="2800" spc="-30" dirty="0">
                <a:solidFill>
                  <a:schemeClr val="bg1">
                    <a:lumMod val="50000"/>
                  </a:schemeClr>
                </a:solidFill>
                <a:latin typeface="Monserrat"/>
                <a:cs typeface="Century Gothic"/>
              </a:rPr>
              <a:t> </a:t>
            </a:r>
            <a:r>
              <a:rPr sz="2800" dirty="0">
                <a:solidFill>
                  <a:schemeClr val="bg1">
                    <a:lumMod val="50000"/>
                  </a:schemeClr>
                </a:solidFill>
                <a:latin typeface="Monserrat"/>
                <a:cs typeface="Century Gothic"/>
              </a:rPr>
              <a:t>over</a:t>
            </a:r>
            <a:r>
              <a:rPr sz="2800" spc="-30" dirty="0">
                <a:solidFill>
                  <a:schemeClr val="bg1">
                    <a:lumMod val="50000"/>
                  </a:schemeClr>
                </a:solidFill>
                <a:latin typeface="Monserrat"/>
                <a:cs typeface="Century Gothic"/>
              </a:rPr>
              <a:t> </a:t>
            </a:r>
            <a:r>
              <a:rPr lang="de-AT" sz="2800" spc="-30" dirty="0">
                <a:solidFill>
                  <a:schemeClr val="bg1">
                    <a:lumMod val="50000"/>
                  </a:schemeClr>
                </a:solidFill>
                <a:latin typeface="Monserrat"/>
                <a:cs typeface="Century Gothic"/>
              </a:rPr>
              <a:t>7</a:t>
            </a:r>
            <a:r>
              <a:rPr lang="en-GB" sz="2800" spc="130" dirty="0">
                <a:solidFill>
                  <a:schemeClr val="bg1">
                    <a:lumMod val="50000"/>
                  </a:schemeClr>
                </a:solidFill>
                <a:latin typeface="Monserrat"/>
                <a:cs typeface="Century Gothic"/>
              </a:rPr>
              <a:t>60</a:t>
            </a:r>
            <a:r>
              <a:rPr sz="2800" spc="130" dirty="0">
                <a:solidFill>
                  <a:schemeClr val="bg1">
                    <a:lumMod val="50000"/>
                  </a:schemeClr>
                </a:solidFill>
                <a:latin typeface="Monserrat"/>
                <a:cs typeface="Century Gothic"/>
              </a:rPr>
              <a:t>0</a:t>
            </a:r>
            <a:r>
              <a:rPr sz="2800" spc="-25" dirty="0">
                <a:solidFill>
                  <a:schemeClr val="bg1">
                    <a:lumMod val="50000"/>
                  </a:schemeClr>
                </a:solidFill>
                <a:latin typeface="Monserrat"/>
                <a:cs typeface="Century Gothic"/>
              </a:rPr>
              <a:t> </a:t>
            </a:r>
            <a:r>
              <a:rPr sz="2800" spc="105" dirty="0">
                <a:solidFill>
                  <a:schemeClr val="bg1">
                    <a:lumMod val="50000"/>
                  </a:schemeClr>
                </a:solidFill>
                <a:latin typeface="Monserrat"/>
                <a:cs typeface="Century Gothic"/>
              </a:rPr>
              <a:t>members</a:t>
            </a:r>
            <a:r>
              <a:rPr sz="2800" spc="-40" dirty="0">
                <a:solidFill>
                  <a:schemeClr val="bg1">
                    <a:lumMod val="50000"/>
                  </a:schemeClr>
                </a:solidFill>
                <a:latin typeface="Monserrat"/>
                <a:cs typeface="Century Gothic"/>
              </a:rPr>
              <a:t> </a:t>
            </a:r>
            <a:r>
              <a:rPr sz="2800" spc="-225" dirty="0">
                <a:solidFill>
                  <a:schemeClr val="bg1">
                    <a:lumMod val="50000"/>
                  </a:schemeClr>
                </a:solidFill>
                <a:latin typeface="Monserrat"/>
                <a:cs typeface="Century Gothic"/>
              </a:rPr>
              <a:t>&amp;</a:t>
            </a:r>
            <a:r>
              <a:rPr sz="2800" spc="-40" dirty="0">
                <a:solidFill>
                  <a:schemeClr val="bg1">
                    <a:lumMod val="50000"/>
                  </a:schemeClr>
                </a:solidFill>
                <a:latin typeface="Monserrat"/>
                <a:cs typeface="Century Gothic"/>
              </a:rPr>
              <a:t> </a:t>
            </a:r>
            <a:r>
              <a:rPr lang="de-AT" sz="2800" spc="-40" dirty="0">
                <a:solidFill>
                  <a:schemeClr val="bg1">
                    <a:lumMod val="50000"/>
                  </a:schemeClr>
                </a:solidFill>
                <a:latin typeface="Monserrat"/>
                <a:cs typeface="Century Gothic"/>
              </a:rPr>
              <a:t>60</a:t>
            </a:r>
            <a:r>
              <a:rPr sz="2800" spc="-40" dirty="0">
                <a:solidFill>
                  <a:schemeClr val="bg1">
                    <a:lumMod val="50000"/>
                  </a:schemeClr>
                </a:solidFill>
                <a:latin typeface="Monserrat"/>
                <a:cs typeface="Century Gothic"/>
              </a:rPr>
              <a:t> </a:t>
            </a:r>
            <a:r>
              <a:rPr sz="2800" spc="135" dirty="0">
                <a:solidFill>
                  <a:schemeClr val="bg1">
                    <a:lumMod val="50000"/>
                  </a:schemeClr>
                </a:solidFill>
                <a:latin typeface="Monserrat"/>
                <a:cs typeface="Century Gothic"/>
              </a:rPr>
              <a:t>plus</a:t>
            </a:r>
            <a:r>
              <a:rPr sz="2800" spc="-50" dirty="0">
                <a:solidFill>
                  <a:schemeClr val="bg1">
                    <a:lumMod val="50000"/>
                  </a:schemeClr>
                </a:solidFill>
                <a:latin typeface="Monserrat"/>
                <a:cs typeface="Century Gothic"/>
              </a:rPr>
              <a:t> </a:t>
            </a:r>
            <a:r>
              <a:rPr sz="2800" spc="45" dirty="0">
                <a:solidFill>
                  <a:schemeClr val="bg1">
                    <a:lumMod val="50000"/>
                  </a:schemeClr>
                </a:solidFill>
                <a:latin typeface="Monserrat"/>
                <a:cs typeface="Century Gothic"/>
              </a:rPr>
              <a:t>partners.</a:t>
            </a:r>
            <a:endParaRPr sz="2800" dirty="0">
              <a:solidFill>
                <a:schemeClr val="bg1">
                  <a:lumMod val="50000"/>
                </a:schemeClr>
              </a:solidFill>
              <a:latin typeface="Monserrat"/>
              <a:cs typeface="Century Gothic"/>
            </a:endParaRPr>
          </a:p>
        </p:txBody>
      </p:sp>
      <p:grpSp>
        <p:nvGrpSpPr>
          <p:cNvPr id="5" name="object 5"/>
          <p:cNvGrpSpPr/>
          <p:nvPr/>
        </p:nvGrpSpPr>
        <p:grpSpPr>
          <a:xfrm>
            <a:off x="67056" y="4603894"/>
            <a:ext cx="2974975" cy="2037714"/>
            <a:chOff x="67056" y="4474502"/>
            <a:chExt cx="2974975" cy="2037714"/>
          </a:xfrm>
        </p:grpSpPr>
        <p:pic>
          <p:nvPicPr>
            <p:cNvPr id="6" name="object 6"/>
            <p:cNvPicPr/>
            <p:nvPr/>
          </p:nvPicPr>
          <p:blipFill>
            <a:blip r:embed="rId4" cstate="print"/>
            <a:stretch>
              <a:fillRect/>
            </a:stretch>
          </p:blipFill>
          <p:spPr>
            <a:xfrm>
              <a:off x="67056" y="4474502"/>
              <a:ext cx="2974848" cy="2037588"/>
            </a:xfrm>
            <a:prstGeom prst="rect">
              <a:avLst/>
            </a:prstGeom>
          </p:spPr>
        </p:pic>
        <p:sp>
          <p:nvSpPr>
            <p:cNvPr id="7" name="object 7"/>
            <p:cNvSpPr/>
            <p:nvPr/>
          </p:nvSpPr>
          <p:spPr>
            <a:xfrm>
              <a:off x="284988" y="4683251"/>
              <a:ext cx="2552700" cy="1633855"/>
            </a:xfrm>
            <a:custGeom>
              <a:avLst/>
              <a:gdLst/>
              <a:ahLst/>
              <a:cxnLst/>
              <a:rect l="l" t="t" r="r" b="b"/>
              <a:pathLst>
                <a:path w="2552700" h="1633854">
                  <a:moveTo>
                    <a:pt x="2280412" y="0"/>
                  </a:moveTo>
                  <a:lnTo>
                    <a:pt x="272288" y="0"/>
                  </a:lnTo>
                  <a:lnTo>
                    <a:pt x="223343" y="4387"/>
                  </a:lnTo>
                  <a:lnTo>
                    <a:pt x="177277" y="17036"/>
                  </a:lnTo>
                  <a:lnTo>
                    <a:pt x="134858" y="37178"/>
                  </a:lnTo>
                  <a:lnTo>
                    <a:pt x="96856" y="64042"/>
                  </a:lnTo>
                  <a:lnTo>
                    <a:pt x="64038" y="96861"/>
                  </a:lnTo>
                  <a:lnTo>
                    <a:pt x="37175" y="134864"/>
                  </a:lnTo>
                  <a:lnTo>
                    <a:pt x="17035" y="177282"/>
                  </a:lnTo>
                  <a:lnTo>
                    <a:pt x="4386" y="223347"/>
                  </a:lnTo>
                  <a:lnTo>
                    <a:pt x="0" y="272288"/>
                  </a:lnTo>
                  <a:lnTo>
                    <a:pt x="0" y="1361440"/>
                  </a:lnTo>
                  <a:lnTo>
                    <a:pt x="4386" y="1410384"/>
                  </a:lnTo>
                  <a:lnTo>
                    <a:pt x="17035" y="1456450"/>
                  </a:lnTo>
                  <a:lnTo>
                    <a:pt x="37175" y="1498869"/>
                  </a:lnTo>
                  <a:lnTo>
                    <a:pt x="64038" y="1536871"/>
                  </a:lnTo>
                  <a:lnTo>
                    <a:pt x="96856" y="1569689"/>
                  </a:lnTo>
                  <a:lnTo>
                    <a:pt x="134858" y="1596552"/>
                  </a:lnTo>
                  <a:lnTo>
                    <a:pt x="177277" y="1616692"/>
                  </a:lnTo>
                  <a:lnTo>
                    <a:pt x="223343" y="1629341"/>
                  </a:lnTo>
                  <a:lnTo>
                    <a:pt x="272288" y="1633728"/>
                  </a:lnTo>
                  <a:lnTo>
                    <a:pt x="2280412" y="1633728"/>
                  </a:lnTo>
                  <a:lnTo>
                    <a:pt x="2329352" y="1629341"/>
                  </a:lnTo>
                  <a:lnTo>
                    <a:pt x="2375417" y="1616692"/>
                  </a:lnTo>
                  <a:lnTo>
                    <a:pt x="2417835" y="1596552"/>
                  </a:lnTo>
                  <a:lnTo>
                    <a:pt x="2455838" y="1569689"/>
                  </a:lnTo>
                  <a:lnTo>
                    <a:pt x="2488657" y="1536871"/>
                  </a:lnTo>
                  <a:lnTo>
                    <a:pt x="2515521" y="1498869"/>
                  </a:lnTo>
                  <a:lnTo>
                    <a:pt x="2535663" y="1456450"/>
                  </a:lnTo>
                  <a:lnTo>
                    <a:pt x="2548312" y="1410384"/>
                  </a:lnTo>
                  <a:lnTo>
                    <a:pt x="2552700" y="1361440"/>
                  </a:lnTo>
                  <a:lnTo>
                    <a:pt x="2552700" y="272288"/>
                  </a:lnTo>
                  <a:lnTo>
                    <a:pt x="2548312" y="223347"/>
                  </a:lnTo>
                  <a:lnTo>
                    <a:pt x="2535663" y="177282"/>
                  </a:lnTo>
                  <a:lnTo>
                    <a:pt x="2515521" y="134864"/>
                  </a:lnTo>
                  <a:lnTo>
                    <a:pt x="2488657" y="96861"/>
                  </a:lnTo>
                  <a:lnTo>
                    <a:pt x="2455838" y="64042"/>
                  </a:lnTo>
                  <a:lnTo>
                    <a:pt x="2417835" y="37178"/>
                  </a:lnTo>
                  <a:lnTo>
                    <a:pt x="2375417" y="17036"/>
                  </a:lnTo>
                  <a:lnTo>
                    <a:pt x="2329352" y="4387"/>
                  </a:lnTo>
                  <a:lnTo>
                    <a:pt x="2280412" y="0"/>
                  </a:lnTo>
                  <a:close/>
                </a:path>
              </a:pathLst>
            </a:custGeom>
            <a:solidFill>
              <a:srgbClr val="53D9AA"/>
            </a:solidFill>
          </p:spPr>
          <p:txBody>
            <a:bodyPr wrap="square" lIns="0" tIns="0" rIns="0" bIns="0" rtlCol="0"/>
            <a:lstStyle/>
            <a:p>
              <a:endParaRPr/>
            </a:p>
          </p:txBody>
        </p:sp>
      </p:grpSp>
      <p:grpSp>
        <p:nvGrpSpPr>
          <p:cNvPr id="8" name="object 8"/>
          <p:cNvGrpSpPr/>
          <p:nvPr/>
        </p:nvGrpSpPr>
        <p:grpSpPr>
          <a:xfrm>
            <a:off x="3124327" y="4598330"/>
            <a:ext cx="5971540" cy="2062480"/>
            <a:chOff x="3268979" y="4442498"/>
            <a:chExt cx="5971540" cy="2062480"/>
          </a:xfrm>
        </p:grpSpPr>
        <p:pic>
          <p:nvPicPr>
            <p:cNvPr id="9" name="object 9"/>
            <p:cNvPicPr/>
            <p:nvPr/>
          </p:nvPicPr>
          <p:blipFill>
            <a:blip r:embed="rId4" cstate="print"/>
            <a:stretch>
              <a:fillRect/>
            </a:stretch>
          </p:blipFill>
          <p:spPr>
            <a:xfrm>
              <a:off x="3268979" y="4442498"/>
              <a:ext cx="2974848" cy="2037588"/>
            </a:xfrm>
            <a:prstGeom prst="rect">
              <a:avLst/>
            </a:prstGeom>
          </p:spPr>
        </p:pic>
        <p:sp>
          <p:nvSpPr>
            <p:cNvPr id="10" name="object 10"/>
            <p:cNvSpPr/>
            <p:nvPr/>
          </p:nvSpPr>
          <p:spPr>
            <a:xfrm>
              <a:off x="3486911" y="4651248"/>
              <a:ext cx="2552700" cy="1633855"/>
            </a:xfrm>
            <a:custGeom>
              <a:avLst/>
              <a:gdLst/>
              <a:ahLst/>
              <a:cxnLst/>
              <a:rect l="l" t="t" r="r" b="b"/>
              <a:pathLst>
                <a:path w="2552700" h="1633854">
                  <a:moveTo>
                    <a:pt x="2280412" y="0"/>
                  </a:moveTo>
                  <a:lnTo>
                    <a:pt x="272288" y="0"/>
                  </a:lnTo>
                  <a:lnTo>
                    <a:pt x="223347" y="4387"/>
                  </a:lnTo>
                  <a:lnTo>
                    <a:pt x="177282" y="17036"/>
                  </a:lnTo>
                  <a:lnTo>
                    <a:pt x="134864" y="37178"/>
                  </a:lnTo>
                  <a:lnTo>
                    <a:pt x="96861" y="64042"/>
                  </a:lnTo>
                  <a:lnTo>
                    <a:pt x="64042" y="96861"/>
                  </a:lnTo>
                  <a:lnTo>
                    <a:pt x="37178" y="134864"/>
                  </a:lnTo>
                  <a:lnTo>
                    <a:pt x="17036" y="177282"/>
                  </a:lnTo>
                  <a:lnTo>
                    <a:pt x="4387" y="223347"/>
                  </a:lnTo>
                  <a:lnTo>
                    <a:pt x="0" y="272288"/>
                  </a:lnTo>
                  <a:lnTo>
                    <a:pt x="0" y="1361439"/>
                  </a:lnTo>
                  <a:lnTo>
                    <a:pt x="4387" y="1410384"/>
                  </a:lnTo>
                  <a:lnTo>
                    <a:pt x="17036" y="1456450"/>
                  </a:lnTo>
                  <a:lnTo>
                    <a:pt x="37178" y="1498869"/>
                  </a:lnTo>
                  <a:lnTo>
                    <a:pt x="64042" y="1536871"/>
                  </a:lnTo>
                  <a:lnTo>
                    <a:pt x="96861" y="1569689"/>
                  </a:lnTo>
                  <a:lnTo>
                    <a:pt x="134864" y="1596552"/>
                  </a:lnTo>
                  <a:lnTo>
                    <a:pt x="177282" y="1616692"/>
                  </a:lnTo>
                  <a:lnTo>
                    <a:pt x="223347" y="1629341"/>
                  </a:lnTo>
                  <a:lnTo>
                    <a:pt x="272288" y="1633727"/>
                  </a:lnTo>
                  <a:lnTo>
                    <a:pt x="2280412" y="1633727"/>
                  </a:lnTo>
                  <a:lnTo>
                    <a:pt x="2329352" y="1629341"/>
                  </a:lnTo>
                  <a:lnTo>
                    <a:pt x="2375417" y="1616692"/>
                  </a:lnTo>
                  <a:lnTo>
                    <a:pt x="2417835" y="1596552"/>
                  </a:lnTo>
                  <a:lnTo>
                    <a:pt x="2455838" y="1569689"/>
                  </a:lnTo>
                  <a:lnTo>
                    <a:pt x="2488657" y="1536871"/>
                  </a:lnTo>
                  <a:lnTo>
                    <a:pt x="2515521" y="1498869"/>
                  </a:lnTo>
                  <a:lnTo>
                    <a:pt x="2535663" y="1456450"/>
                  </a:lnTo>
                  <a:lnTo>
                    <a:pt x="2548312" y="1410384"/>
                  </a:lnTo>
                  <a:lnTo>
                    <a:pt x="2552700" y="1361439"/>
                  </a:lnTo>
                  <a:lnTo>
                    <a:pt x="2552700" y="272288"/>
                  </a:lnTo>
                  <a:lnTo>
                    <a:pt x="2548312" y="223347"/>
                  </a:lnTo>
                  <a:lnTo>
                    <a:pt x="2535663" y="177282"/>
                  </a:lnTo>
                  <a:lnTo>
                    <a:pt x="2515521" y="134864"/>
                  </a:lnTo>
                  <a:lnTo>
                    <a:pt x="2488657" y="96861"/>
                  </a:lnTo>
                  <a:lnTo>
                    <a:pt x="2455838" y="64042"/>
                  </a:lnTo>
                  <a:lnTo>
                    <a:pt x="2417835" y="37178"/>
                  </a:lnTo>
                  <a:lnTo>
                    <a:pt x="2375417" y="17036"/>
                  </a:lnTo>
                  <a:lnTo>
                    <a:pt x="2329352" y="4387"/>
                  </a:lnTo>
                  <a:lnTo>
                    <a:pt x="2280412" y="0"/>
                  </a:lnTo>
                  <a:close/>
                </a:path>
              </a:pathLst>
            </a:custGeom>
            <a:solidFill>
              <a:srgbClr val="53D9AA"/>
            </a:solidFill>
          </p:spPr>
          <p:txBody>
            <a:bodyPr wrap="square" lIns="0" tIns="0" rIns="0" bIns="0" rtlCol="0"/>
            <a:lstStyle/>
            <a:p>
              <a:endParaRPr/>
            </a:p>
          </p:txBody>
        </p:sp>
        <p:pic>
          <p:nvPicPr>
            <p:cNvPr id="11" name="object 11"/>
            <p:cNvPicPr/>
            <p:nvPr/>
          </p:nvPicPr>
          <p:blipFill>
            <a:blip r:embed="rId4" cstate="print"/>
            <a:stretch>
              <a:fillRect/>
            </a:stretch>
          </p:blipFill>
          <p:spPr>
            <a:xfrm>
              <a:off x="6265163" y="4466882"/>
              <a:ext cx="2974847" cy="2037588"/>
            </a:xfrm>
            <a:prstGeom prst="rect">
              <a:avLst/>
            </a:prstGeom>
          </p:spPr>
        </p:pic>
        <p:sp>
          <p:nvSpPr>
            <p:cNvPr id="12" name="object 12"/>
            <p:cNvSpPr/>
            <p:nvPr/>
          </p:nvSpPr>
          <p:spPr>
            <a:xfrm>
              <a:off x="6483095" y="4675632"/>
              <a:ext cx="2552700" cy="1633855"/>
            </a:xfrm>
            <a:custGeom>
              <a:avLst/>
              <a:gdLst/>
              <a:ahLst/>
              <a:cxnLst/>
              <a:rect l="l" t="t" r="r" b="b"/>
              <a:pathLst>
                <a:path w="2552700" h="1633854">
                  <a:moveTo>
                    <a:pt x="2280411" y="0"/>
                  </a:moveTo>
                  <a:lnTo>
                    <a:pt x="272287" y="0"/>
                  </a:lnTo>
                  <a:lnTo>
                    <a:pt x="223347" y="4387"/>
                  </a:lnTo>
                  <a:lnTo>
                    <a:pt x="177282" y="17036"/>
                  </a:lnTo>
                  <a:lnTo>
                    <a:pt x="134864" y="37178"/>
                  </a:lnTo>
                  <a:lnTo>
                    <a:pt x="96861" y="64042"/>
                  </a:lnTo>
                  <a:lnTo>
                    <a:pt x="64042" y="96861"/>
                  </a:lnTo>
                  <a:lnTo>
                    <a:pt x="37178" y="134864"/>
                  </a:lnTo>
                  <a:lnTo>
                    <a:pt x="17036" y="177282"/>
                  </a:lnTo>
                  <a:lnTo>
                    <a:pt x="4387" y="223347"/>
                  </a:lnTo>
                  <a:lnTo>
                    <a:pt x="0" y="272288"/>
                  </a:lnTo>
                  <a:lnTo>
                    <a:pt x="0" y="1361440"/>
                  </a:lnTo>
                  <a:lnTo>
                    <a:pt x="4387" y="1410384"/>
                  </a:lnTo>
                  <a:lnTo>
                    <a:pt x="17036" y="1456450"/>
                  </a:lnTo>
                  <a:lnTo>
                    <a:pt x="37178" y="1498869"/>
                  </a:lnTo>
                  <a:lnTo>
                    <a:pt x="64042" y="1536871"/>
                  </a:lnTo>
                  <a:lnTo>
                    <a:pt x="96861" y="1569689"/>
                  </a:lnTo>
                  <a:lnTo>
                    <a:pt x="134864" y="1596552"/>
                  </a:lnTo>
                  <a:lnTo>
                    <a:pt x="177282" y="1616692"/>
                  </a:lnTo>
                  <a:lnTo>
                    <a:pt x="223347" y="1629341"/>
                  </a:lnTo>
                  <a:lnTo>
                    <a:pt x="272287" y="1633728"/>
                  </a:lnTo>
                  <a:lnTo>
                    <a:pt x="2280411" y="1633728"/>
                  </a:lnTo>
                  <a:lnTo>
                    <a:pt x="2329352" y="1629341"/>
                  </a:lnTo>
                  <a:lnTo>
                    <a:pt x="2375417" y="1616692"/>
                  </a:lnTo>
                  <a:lnTo>
                    <a:pt x="2417835" y="1596552"/>
                  </a:lnTo>
                  <a:lnTo>
                    <a:pt x="2455838" y="1569689"/>
                  </a:lnTo>
                  <a:lnTo>
                    <a:pt x="2488657" y="1536871"/>
                  </a:lnTo>
                  <a:lnTo>
                    <a:pt x="2515521" y="1498869"/>
                  </a:lnTo>
                  <a:lnTo>
                    <a:pt x="2535663" y="1456450"/>
                  </a:lnTo>
                  <a:lnTo>
                    <a:pt x="2548312" y="1410384"/>
                  </a:lnTo>
                  <a:lnTo>
                    <a:pt x="2552700" y="1361440"/>
                  </a:lnTo>
                  <a:lnTo>
                    <a:pt x="2552700" y="272288"/>
                  </a:lnTo>
                  <a:lnTo>
                    <a:pt x="2548312" y="223347"/>
                  </a:lnTo>
                  <a:lnTo>
                    <a:pt x="2535663" y="177282"/>
                  </a:lnTo>
                  <a:lnTo>
                    <a:pt x="2515521" y="134864"/>
                  </a:lnTo>
                  <a:lnTo>
                    <a:pt x="2488657" y="96861"/>
                  </a:lnTo>
                  <a:lnTo>
                    <a:pt x="2455838" y="64042"/>
                  </a:lnTo>
                  <a:lnTo>
                    <a:pt x="2417835" y="37178"/>
                  </a:lnTo>
                  <a:lnTo>
                    <a:pt x="2375417" y="17036"/>
                  </a:lnTo>
                  <a:lnTo>
                    <a:pt x="2329352" y="4387"/>
                  </a:lnTo>
                  <a:lnTo>
                    <a:pt x="2280411" y="0"/>
                  </a:lnTo>
                  <a:close/>
                </a:path>
              </a:pathLst>
            </a:custGeom>
            <a:solidFill>
              <a:srgbClr val="53D9AA"/>
            </a:solidFill>
          </p:spPr>
          <p:txBody>
            <a:bodyPr wrap="square" lIns="0" tIns="0" rIns="0" bIns="0" rtlCol="0"/>
            <a:lstStyle/>
            <a:p>
              <a:endParaRPr/>
            </a:p>
          </p:txBody>
        </p:sp>
      </p:grpSp>
      <p:sp>
        <p:nvSpPr>
          <p:cNvPr id="13" name="object 13"/>
          <p:cNvSpPr txBox="1"/>
          <p:nvPr/>
        </p:nvSpPr>
        <p:spPr>
          <a:xfrm>
            <a:off x="720989" y="5087595"/>
            <a:ext cx="1772285" cy="873957"/>
          </a:xfrm>
          <a:prstGeom prst="rect">
            <a:avLst/>
          </a:prstGeom>
        </p:spPr>
        <p:txBody>
          <a:bodyPr vert="horz" wrap="square" lIns="0" tIns="12065" rIns="0" bIns="0" rtlCol="0">
            <a:spAutoFit/>
          </a:bodyPr>
          <a:lstStyle/>
          <a:p>
            <a:pPr algn="ctr">
              <a:lnSpc>
                <a:spcPct val="100000"/>
              </a:lnSpc>
              <a:spcBef>
                <a:spcPts val="95"/>
              </a:spcBef>
            </a:pPr>
            <a:r>
              <a:rPr lang="de-AT" sz="2800" b="1" spc="330" dirty="0">
                <a:solidFill>
                  <a:srgbClr val="FFFFFF"/>
                </a:solidFill>
                <a:latin typeface="Calibri"/>
                <a:cs typeface="Calibri"/>
              </a:rPr>
              <a:t>7600</a:t>
            </a:r>
            <a:r>
              <a:rPr sz="2800" b="1" spc="330" dirty="0">
                <a:solidFill>
                  <a:srgbClr val="FFFFFF"/>
                </a:solidFill>
                <a:latin typeface="Calibri"/>
                <a:cs typeface="Calibri"/>
              </a:rPr>
              <a:t>+</a:t>
            </a:r>
            <a:endParaRPr sz="2800" dirty="0">
              <a:latin typeface="Calibri"/>
              <a:cs typeface="Calibri"/>
            </a:endParaRPr>
          </a:p>
          <a:p>
            <a:pPr algn="ctr">
              <a:lnSpc>
                <a:spcPct val="100000"/>
              </a:lnSpc>
            </a:pPr>
            <a:r>
              <a:rPr sz="2800" b="1" spc="355" dirty="0">
                <a:solidFill>
                  <a:srgbClr val="FFFFFF"/>
                </a:solidFill>
                <a:latin typeface="Calibri"/>
                <a:cs typeface="Calibri"/>
              </a:rPr>
              <a:t>Members</a:t>
            </a:r>
            <a:endParaRPr sz="2800" dirty="0">
              <a:latin typeface="Calibri"/>
              <a:cs typeface="Calibri"/>
            </a:endParaRPr>
          </a:p>
        </p:txBody>
      </p:sp>
      <p:sp>
        <p:nvSpPr>
          <p:cNvPr id="14" name="object 14"/>
          <p:cNvSpPr txBox="1"/>
          <p:nvPr/>
        </p:nvSpPr>
        <p:spPr>
          <a:xfrm>
            <a:off x="3750256" y="4898275"/>
            <a:ext cx="1647825" cy="1306195"/>
          </a:xfrm>
          <a:prstGeom prst="rect">
            <a:avLst/>
          </a:prstGeom>
        </p:spPr>
        <p:txBody>
          <a:bodyPr vert="horz" wrap="square" lIns="0" tIns="12065" rIns="0" bIns="0" rtlCol="0">
            <a:spAutoFit/>
          </a:bodyPr>
          <a:lstStyle/>
          <a:p>
            <a:pPr marL="12700" marR="5080" indent="83820" algn="ctr">
              <a:lnSpc>
                <a:spcPct val="100000"/>
              </a:lnSpc>
              <a:spcBef>
                <a:spcPts val="95"/>
              </a:spcBef>
            </a:pPr>
            <a:r>
              <a:rPr sz="2800" b="1" spc="350" dirty="0">
                <a:solidFill>
                  <a:srgbClr val="FFFFFF"/>
                </a:solidFill>
                <a:latin typeface="Calibri"/>
                <a:cs typeface="Calibri"/>
              </a:rPr>
              <a:t>Regular </a:t>
            </a:r>
            <a:r>
              <a:rPr sz="2800" b="1" spc="370" dirty="0">
                <a:solidFill>
                  <a:srgbClr val="FFFFFF"/>
                </a:solidFill>
                <a:latin typeface="Calibri"/>
                <a:cs typeface="Calibri"/>
              </a:rPr>
              <a:t>Events</a:t>
            </a:r>
            <a:r>
              <a:rPr sz="2800" b="1" spc="165" dirty="0">
                <a:solidFill>
                  <a:srgbClr val="FFFFFF"/>
                </a:solidFill>
                <a:latin typeface="Calibri"/>
                <a:cs typeface="Calibri"/>
              </a:rPr>
              <a:t> </a:t>
            </a:r>
            <a:r>
              <a:rPr sz="2800" b="1" spc="5" dirty="0">
                <a:solidFill>
                  <a:srgbClr val="FFFFFF"/>
                </a:solidFill>
                <a:latin typeface="Calibri"/>
                <a:cs typeface="Calibri"/>
              </a:rPr>
              <a:t>&amp; </a:t>
            </a:r>
            <a:r>
              <a:rPr sz="2800" b="1" spc="350" dirty="0">
                <a:solidFill>
                  <a:srgbClr val="FFFFFF"/>
                </a:solidFill>
                <a:latin typeface="Calibri"/>
                <a:cs typeface="Calibri"/>
              </a:rPr>
              <a:t>Content</a:t>
            </a:r>
            <a:endParaRPr sz="2800" dirty="0">
              <a:latin typeface="Calibri"/>
              <a:cs typeface="Calibri"/>
            </a:endParaRPr>
          </a:p>
        </p:txBody>
      </p:sp>
      <p:sp>
        <p:nvSpPr>
          <p:cNvPr id="15" name="object 15"/>
          <p:cNvSpPr txBox="1"/>
          <p:nvPr/>
        </p:nvSpPr>
        <p:spPr>
          <a:xfrm>
            <a:off x="6474079" y="4926435"/>
            <a:ext cx="2259965" cy="1305560"/>
          </a:xfrm>
          <a:prstGeom prst="rect">
            <a:avLst/>
          </a:prstGeom>
        </p:spPr>
        <p:txBody>
          <a:bodyPr vert="horz" wrap="square" lIns="0" tIns="12065" rIns="0" bIns="0" rtlCol="0">
            <a:spAutoFit/>
          </a:bodyPr>
          <a:lstStyle/>
          <a:p>
            <a:pPr marL="12700" marR="5080" indent="1270" algn="ctr">
              <a:lnSpc>
                <a:spcPct val="100000"/>
              </a:lnSpc>
              <a:spcBef>
                <a:spcPts val="95"/>
              </a:spcBef>
            </a:pPr>
            <a:r>
              <a:rPr sz="2800" b="1" spc="315" dirty="0">
                <a:solidFill>
                  <a:srgbClr val="FFFFFF"/>
                </a:solidFill>
                <a:latin typeface="Calibri"/>
                <a:cs typeface="Calibri"/>
              </a:rPr>
              <a:t>Mentoring </a:t>
            </a:r>
            <a:r>
              <a:rPr sz="2800" b="1" spc="415" dirty="0">
                <a:solidFill>
                  <a:srgbClr val="FFFFFF"/>
                </a:solidFill>
                <a:latin typeface="Calibri"/>
                <a:cs typeface="Calibri"/>
              </a:rPr>
              <a:t>Programme </a:t>
            </a:r>
            <a:r>
              <a:rPr sz="2800" b="1" spc="55" dirty="0">
                <a:solidFill>
                  <a:srgbClr val="FFFFFF"/>
                </a:solidFill>
                <a:latin typeface="Calibri"/>
                <a:cs typeface="Calibri"/>
              </a:rPr>
              <a:t>&amp;</a:t>
            </a:r>
            <a:r>
              <a:rPr sz="2800" b="1" spc="155" dirty="0">
                <a:solidFill>
                  <a:srgbClr val="FFFFFF"/>
                </a:solidFill>
                <a:latin typeface="Calibri"/>
                <a:cs typeface="Calibri"/>
              </a:rPr>
              <a:t> </a:t>
            </a:r>
            <a:r>
              <a:rPr sz="2800" b="1" spc="345" dirty="0">
                <a:solidFill>
                  <a:srgbClr val="FFFFFF"/>
                </a:solidFill>
                <a:latin typeface="Calibri"/>
                <a:cs typeface="Calibri"/>
              </a:rPr>
              <a:t>Network</a:t>
            </a:r>
            <a:endParaRPr sz="2800" dirty="0">
              <a:latin typeface="Calibri"/>
              <a:cs typeface="Calibri"/>
            </a:endParaRPr>
          </a:p>
        </p:txBody>
      </p:sp>
      <p:pic>
        <p:nvPicPr>
          <p:cNvPr id="17" name="object 17"/>
          <p:cNvPicPr/>
          <p:nvPr/>
        </p:nvPicPr>
        <p:blipFill>
          <a:blip r:embed="rId5" cstate="print"/>
          <a:stretch>
            <a:fillRect/>
          </a:stretch>
        </p:blipFill>
        <p:spPr>
          <a:xfrm>
            <a:off x="9026779" y="4622714"/>
            <a:ext cx="2872740" cy="2048256"/>
          </a:xfrm>
          <a:prstGeom prst="rect">
            <a:avLst/>
          </a:prstGeom>
        </p:spPr>
      </p:pic>
      <p:sp>
        <p:nvSpPr>
          <p:cNvPr id="18" name="object 18"/>
          <p:cNvSpPr txBox="1"/>
          <p:nvPr/>
        </p:nvSpPr>
        <p:spPr>
          <a:xfrm>
            <a:off x="9825228" y="5112621"/>
            <a:ext cx="1623060" cy="878840"/>
          </a:xfrm>
          <a:prstGeom prst="rect">
            <a:avLst/>
          </a:prstGeom>
        </p:spPr>
        <p:txBody>
          <a:bodyPr vert="horz" wrap="square" lIns="0" tIns="12065" rIns="0" bIns="0" rtlCol="0">
            <a:spAutoFit/>
          </a:bodyPr>
          <a:lstStyle/>
          <a:p>
            <a:pPr algn="ctr">
              <a:lnSpc>
                <a:spcPct val="100000"/>
              </a:lnSpc>
              <a:spcBef>
                <a:spcPts val="95"/>
              </a:spcBef>
            </a:pPr>
            <a:r>
              <a:rPr lang="de-AT" sz="2800" b="1" spc="225" dirty="0">
                <a:solidFill>
                  <a:srgbClr val="FFFFFF"/>
                </a:solidFill>
                <a:latin typeface="Calibri"/>
                <a:cs typeface="Calibri"/>
              </a:rPr>
              <a:t>60</a:t>
            </a:r>
            <a:r>
              <a:rPr sz="2800" b="1" spc="160" dirty="0">
                <a:solidFill>
                  <a:srgbClr val="FFFFFF"/>
                </a:solidFill>
                <a:latin typeface="Calibri"/>
                <a:cs typeface="Calibri"/>
              </a:rPr>
              <a:t> </a:t>
            </a:r>
            <a:r>
              <a:rPr sz="2800" b="1" spc="225" dirty="0">
                <a:solidFill>
                  <a:srgbClr val="FFFFFF"/>
                </a:solidFill>
                <a:latin typeface="Calibri"/>
                <a:cs typeface="Calibri"/>
              </a:rPr>
              <a:t>+</a:t>
            </a:r>
            <a:endParaRPr sz="2800" dirty="0">
              <a:latin typeface="Calibri"/>
              <a:cs typeface="Calibri"/>
            </a:endParaRPr>
          </a:p>
          <a:p>
            <a:pPr algn="ctr">
              <a:lnSpc>
                <a:spcPct val="100000"/>
              </a:lnSpc>
            </a:pPr>
            <a:r>
              <a:rPr sz="2800" b="1" spc="320" dirty="0">
                <a:solidFill>
                  <a:srgbClr val="FFFFFF"/>
                </a:solidFill>
                <a:latin typeface="Calibri"/>
                <a:cs typeface="Calibri"/>
              </a:rPr>
              <a:t>Partners</a:t>
            </a:r>
            <a:endParaRPr sz="2800" dirty="0">
              <a:latin typeface="Calibri"/>
              <a:cs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56B0CBFE-F4F1-BF2A-7270-2DC3BBCA019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693" y="129334"/>
            <a:ext cx="1576144" cy="105286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F1C89CE7-981E-75E5-78D6-0B16215EB75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439521" y="163647"/>
            <a:ext cx="1530179" cy="663077"/>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21BA377E-904F-5EEB-66FD-93EC11D9271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424928" y="982455"/>
            <a:ext cx="1570926" cy="1049378"/>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a:extLst>
              <a:ext uri="{FF2B5EF4-FFF2-40B4-BE49-F238E27FC236}">
                <a16:creationId xmlns:a16="http://schemas.microsoft.com/office/drawing/2014/main" id="{AA2E8B83-80F7-2976-4E50-591C21061B0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90254" y="520829"/>
            <a:ext cx="1389421" cy="839014"/>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a:extLst>
              <a:ext uri="{FF2B5EF4-FFF2-40B4-BE49-F238E27FC236}">
                <a16:creationId xmlns:a16="http://schemas.microsoft.com/office/drawing/2014/main" id="{D05FD77A-FF7B-9D37-C0A3-C4193E22A369}"/>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6244" y="2679955"/>
            <a:ext cx="2234517" cy="701487"/>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a:extLst>
              <a:ext uri="{FF2B5EF4-FFF2-40B4-BE49-F238E27FC236}">
                <a16:creationId xmlns:a16="http://schemas.microsoft.com/office/drawing/2014/main" id="{911B6B13-50BC-138A-C074-CAB0467975B2}"/>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815328" y="1896953"/>
            <a:ext cx="2531177" cy="616645"/>
          </a:xfrm>
          <a:prstGeom prst="rect">
            <a:avLst/>
          </a:prstGeom>
          <a:noFill/>
          <a:extLst>
            <a:ext uri="{909E8E84-426E-40DD-AFC4-6F175D3DCCD1}">
              <a14:hiddenFill xmlns:a14="http://schemas.microsoft.com/office/drawing/2010/main">
                <a:solidFill>
                  <a:srgbClr val="FFFFFF"/>
                </a:solidFill>
              </a14:hiddenFill>
            </a:ext>
          </a:extLst>
        </p:spPr>
      </p:pic>
      <p:pic>
        <p:nvPicPr>
          <p:cNvPr id="1054" name="Picture 30">
            <a:extLst>
              <a:ext uri="{FF2B5EF4-FFF2-40B4-BE49-F238E27FC236}">
                <a16:creationId xmlns:a16="http://schemas.microsoft.com/office/drawing/2014/main" id="{8897CE4A-419E-DBBE-A215-8DD363466EFF}"/>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946199" y="759123"/>
            <a:ext cx="2352002" cy="608213"/>
          </a:xfrm>
          <a:prstGeom prst="rect">
            <a:avLst/>
          </a:prstGeom>
          <a:noFill/>
          <a:extLst>
            <a:ext uri="{909E8E84-426E-40DD-AFC4-6F175D3DCCD1}">
              <a14:hiddenFill xmlns:a14="http://schemas.microsoft.com/office/drawing/2010/main">
                <a:solidFill>
                  <a:srgbClr val="FFFFFF"/>
                </a:solidFill>
              </a14:hiddenFill>
            </a:ext>
          </a:extLst>
        </p:spPr>
      </p:pic>
      <p:pic>
        <p:nvPicPr>
          <p:cNvPr id="1056" name="Picture 32">
            <a:extLst>
              <a:ext uri="{FF2B5EF4-FFF2-40B4-BE49-F238E27FC236}">
                <a16:creationId xmlns:a16="http://schemas.microsoft.com/office/drawing/2014/main" id="{8CF88F98-BD81-9F3F-0E11-2988DB8C537E}"/>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393209" y="2339329"/>
            <a:ext cx="2344145" cy="542433"/>
          </a:xfrm>
          <a:prstGeom prst="rect">
            <a:avLst/>
          </a:prstGeom>
          <a:noFill/>
          <a:extLst>
            <a:ext uri="{909E8E84-426E-40DD-AFC4-6F175D3DCCD1}">
              <a14:hiddenFill xmlns:a14="http://schemas.microsoft.com/office/drawing/2010/main">
                <a:solidFill>
                  <a:srgbClr val="FFFFFF"/>
                </a:solidFill>
              </a14:hiddenFill>
            </a:ext>
          </a:extLst>
        </p:spPr>
      </p:pic>
      <p:pic>
        <p:nvPicPr>
          <p:cNvPr id="1060" name="Picture 36">
            <a:extLst>
              <a:ext uri="{FF2B5EF4-FFF2-40B4-BE49-F238E27FC236}">
                <a16:creationId xmlns:a16="http://schemas.microsoft.com/office/drawing/2014/main" id="{22C4AE12-5510-DD32-D5F2-C23F2951BBDA}"/>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0260163" y="1763247"/>
            <a:ext cx="1469882" cy="903000"/>
          </a:xfrm>
          <a:prstGeom prst="rect">
            <a:avLst/>
          </a:prstGeom>
          <a:noFill/>
          <a:extLst>
            <a:ext uri="{909E8E84-426E-40DD-AFC4-6F175D3DCCD1}">
              <a14:hiddenFill xmlns:a14="http://schemas.microsoft.com/office/drawing/2010/main">
                <a:solidFill>
                  <a:srgbClr val="FFFFFF"/>
                </a:solidFill>
              </a14:hiddenFill>
            </a:ext>
          </a:extLst>
        </p:spPr>
      </p:pic>
      <p:pic>
        <p:nvPicPr>
          <p:cNvPr id="1064" name="Picture 40">
            <a:extLst>
              <a:ext uri="{FF2B5EF4-FFF2-40B4-BE49-F238E27FC236}">
                <a16:creationId xmlns:a16="http://schemas.microsoft.com/office/drawing/2014/main" id="{DE5AB00D-E60F-3E54-2C37-80A1AC1E9252}"/>
              </a:ext>
            </a:extLst>
          </p:cNvPr>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4094" t="1" r="2688" b="8719"/>
          <a:stretch/>
        </p:blipFill>
        <p:spPr bwMode="auto">
          <a:xfrm>
            <a:off x="2191378" y="2473978"/>
            <a:ext cx="1770443" cy="577658"/>
          </a:xfrm>
          <a:prstGeom prst="rect">
            <a:avLst/>
          </a:prstGeom>
          <a:noFill/>
          <a:extLst>
            <a:ext uri="{909E8E84-426E-40DD-AFC4-6F175D3DCCD1}">
              <a14:hiddenFill xmlns:a14="http://schemas.microsoft.com/office/drawing/2010/main">
                <a:solidFill>
                  <a:srgbClr val="FFFFFF"/>
                </a:solidFill>
              </a14:hiddenFill>
            </a:ext>
          </a:extLst>
        </p:spPr>
      </p:pic>
      <p:pic>
        <p:nvPicPr>
          <p:cNvPr id="1066" name="Picture 42">
            <a:extLst>
              <a:ext uri="{FF2B5EF4-FFF2-40B4-BE49-F238E27FC236}">
                <a16:creationId xmlns:a16="http://schemas.microsoft.com/office/drawing/2014/main" id="{DD3BFB13-B0DC-217B-D15D-E5B066F30237}"/>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308583" y="3552760"/>
            <a:ext cx="1739673" cy="966308"/>
          </a:xfrm>
          <a:prstGeom prst="rect">
            <a:avLst/>
          </a:prstGeom>
          <a:noFill/>
          <a:extLst>
            <a:ext uri="{909E8E84-426E-40DD-AFC4-6F175D3DCCD1}">
              <a14:hiddenFill xmlns:a14="http://schemas.microsoft.com/office/drawing/2010/main">
                <a:solidFill>
                  <a:srgbClr val="FFFFFF"/>
                </a:solidFill>
              </a14:hiddenFill>
            </a:ext>
          </a:extLst>
        </p:spPr>
      </p:pic>
      <p:pic>
        <p:nvPicPr>
          <p:cNvPr id="1072" name="Picture 48">
            <a:extLst>
              <a:ext uri="{FF2B5EF4-FFF2-40B4-BE49-F238E27FC236}">
                <a16:creationId xmlns:a16="http://schemas.microsoft.com/office/drawing/2014/main" id="{4A964BA6-45B1-FABF-CF32-3FCF47CFFF29}"/>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8696845" y="105857"/>
            <a:ext cx="1530178" cy="809719"/>
          </a:xfrm>
          <a:prstGeom prst="rect">
            <a:avLst/>
          </a:prstGeom>
          <a:noFill/>
          <a:extLst>
            <a:ext uri="{909E8E84-426E-40DD-AFC4-6F175D3DCCD1}">
              <a14:hiddenFill xmlns:a14="http://schemas.microsoft.com/office/drawing/2010/main">
                <a:solidFill>
                  <a:srgbClr val="FFFFFF"/>
                </a:solidFill>
              </a14:hiddenFill>
            </a:ext>
          </a:extLst>
        </p:spPr>
      </p:pic>
      <p:pic>
        <p:nvPicPr>
          <p:cNvPr id="1076" name="Picture 52">
            <a:extLst>
              <a:ext uri="{FF2B5EF4-FFF2-40B4-BE49-F238E27FC236}">
                <a16:creationId xmlns:a16="http://schemas.microsoft.com/office/drawing/2014/main" id="{DE34D378-E846-FCA4-6442-0F8F3922C4E8}"/>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t="33305" b="28405"/>
          <a:stretch/>
        </p:blipFill>
        <p:spPr bwMode="auto">
          <a:xfrm>
            <a:off x="209282" y="5646754"/>
            <a:ext cx="2120447" cy="542363"/>
          </a:xfrm>
          <a:prstGeom prst="rect">
            <a:avLst/>
          </a:prstGeom>
          <a:noFill/>
          <a:extLst>
            <a:ext uri="{909E8E84-426E-40DD-AFC4-6F175D3DCCD1}">
              <a14:hiddenFill xmlns:a14="http://schemas.microsoft.com/office/drawing/2010/main">
                <a:solidFill>
                  <a:srgbClr val="FFFFFF"/>
                </a:solidFill>
              </a14:hiddenFill>
            </a:ext>
          </a:extLst>
        </p:spPr>
      </p:pic>
      <p:pic>
        <p:nvPicPr>
          <p:cNvPr id="1084" name="Picture 60">
            <a:extLst>
              <a:ext uri="{FF2B5EF4-FFF2-40B4-BE49-F238E27FC236}">
                <a16:creationId xmlns:a16="http://schemas.microsoft.com/office/drawing/2014/main" id="{FBB8F838-33CB-D5D0-D012-14542762B0EE}"/>
              </a:ext>
            </a:extLst>
          </p:cNvPr>
          <p:cNvPicPr>
            <a:picLocks noChangeAspect="1" noChangeArrowheads="1"/>
          </p:cNvPicPr>
          <p:nvPr/>
        </p:nvPicPr>
        <p:blipFill rotWithShape="1">
          <a:blip r:embed="rId15" cstate="print">
            <a:extLst>
              <a:ext uri="{28A0092B-C50C-407E-A947-70E740481C1C}">
                <a14:useLocalDpi xmlns:a14="http://schemas.microsoft.com/office/drawing/2010/main" val="0"/>
              </a:ext>
            </a:extLst>
          </a:blip>
          <a:srcRect l="9239" t="13695" b="17306"/>
          <a:stretch/>
        </p:blipFill>
        <p:spPr bwMode="auto">
          <a:xfrm>
            <a:off x="614070" y="4815778"/>
            <a:ext cx="1648657" cy="886019"/>
          </a:xfrm>
          <a:prstGeom prst="rect">
            <a:avLst/>
          </a:prstGeom>
          <a:noFill/>
          <a:extLst>
            <a:ext uri="{909E8E84-426E-40DD-AFC4-6F175D3DCCD1}">
              <a14:hiddenFill xmlns:a14="http://schemas.microsoft.com/office/drawing/2010/main">
                <a:solidFill>
                  <a:srgbClr val="FFFFFF"/>
                </a:solidFill>
              </a14:hiddenFill>
            </a:ext>
          </a:extLst>
        </p:spPr>
      </p:pic>
      <p:pic>
        <p:nvPicPr>
          <p:cNvPr id="1086" name="Picture 62">
            <a:extLst>
              <a:ext uri="{FF2B5EF4-FFF2-40B4-BE49-F238E27FC236}">
                <a16:creationId xmlns:a16="http://schemas.microsoft.com/office/drawing/2014/main" id="{A84CF992-F5CC-244A-F724-B1E2DA559773}"/>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9246123" y="5248162"/>
            <a:ext cx="1341715" cy="1059954"/>
          </a:xfrm>
          <a:prstGeom prst="rect">
            <a:avLst/>
          </a:prstGeom>
          <a:noFill/>
          <a:extLst>
            <a:ext uri="{909E8E84-426E-40DD-AFC4-6F175D3DCCD1}">
              <a14:hiddenFill xmlns:a14="http://schemas.microsoft.com/office/drawing/2010/main">
                <a:solidFill>
                  <a:srgbClr val="FFFFFF"/>
                </a:solidFill>
              </a14:hiddenFill>
            </a:ext>
          </a:extLst>
        </p:spPr>
      </p:pic>
      <p:pic>
        <p:nvPicPr>
          <p:cNvPr id="1088" name="Picture 64">
            <a:extLst>
              <a:ext uri="{FF2B5EF4-FFF2-40B4-BE49-F238E27FC236}">
                <a16:creationId xmlns:a16="http://schemas.microsoft.com/office/drawing/2014/main" id="{59C7A8D7-A092-BF00-3031-B088DC5C5736}"/>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4569190" y="5778139"/>
            <a:ext cx="950210" cy="950210"/>
          </a:xfrm>
          <a:prstGeom prst="rect">
            <a:avLst/>
          </a:prstGeom>
          <a:noFill/>
          <a:extLst>
            <a:ext uri="{909E8E84-426E-40DD-AFC4-6F175D3DCCD1}">
              <a14:hiddenFill xmlns:a14="http://schemas.microsoft.com/office/drawing/2010/main">
                <a:solidFill>
                  <a:srgbClr val="FFFFFF"/>
                </a:solidFill>
              </a14:hiddenFill>
            </a:ext>
          </a:extLst>
        </p:spPr>
      </p:pic>
      <p:pic>
        <p:nvPicPr>
          <p:cNvPr id="1090" name="Picture 66">
            <a:extLst>
              <a:ext uri="{FF2B5EF4-FFF2-40B4-BE49-F238E27FC236}">
                <a16:creationId xmlns:a16="http://schemas.microsoft.com/office/drawing/2014/main" id="{2F94849B-600A-8649-9D1D-0CA9AFB160CA}"/>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735152" y="1950629"/>
            <a:ext cx="1836629" cy="336180"/>
          </a:xfrm>
          <a:prstGeom prst="rect">
            <a:avLst/>
          </a:prstGeom>
          <a:noFill/>
          <a:extLst>
            <a:ext uri="{909E8E84-426E-40DD-AFC4-6F175D3DCCD1}">
              <a14:hiddenFill xmlns:a14="http://schemas.microsoft.com/office/drawing/2010/main">
                <a:solidFill>
                  <a:srgbClr val="FFFFFF"/>
                </a:solidFill>
              </a14:hiddenFill>
            </a:ext>
          </a:extLst>
        </p:spPr>
      </p:pic>
      <p:pic>
        <p:nvPicPr>
          <p:cNvPr id="1070" name="Picture 46">
            <a:extLst>
              <a:ext uri="{FF2B5EF4-FFF2-40B4-BE49-F238E27FC236}">
                <a16:creationId xmlns:a16="http://schemas.microsoft.com/office/drawing/2014/main" id="{9D0550CF-7B7D-9935-C56B-10F788EBDE79}"/>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590553" y="6113529"/>
            <a:ext cx="1686312" cy="61919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blue and black logo&#10;&#10;Description automatically generated">
            <a:extLst>
              <a:ext uri="{FF2B5EF4-FFF2-40B4-BE49-F238E27FC236}">
                <a16:creationId xmlns:a16="http://schemas.microsoft.com/office/drawing/2014/main" id="{41AF368E-2169-7892-92B6-36C37C51CDEC}"/>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4218662" y="2446740"/>
            <a:ext cx="855833" cy="683655"/>
          </a:xfrm>
          <a:prstGeom prst="rect">
            <a:avLst/>
          </a:prstGeom>
        </p:spPr>
      </p:pic>
      <p:pic>
        <p:nvPicPr>
          <p:cNvPr id="1080" name="Picture 56">
            <a:extLst>
              <a:ext uri="{FF2B5EF4-FFF2-40B4-BE49-F238E27FC236}">
                <a16:creationId xmlns:a16="http://schemas.microsoft.com/office/drawing/2014/main" id="{EBC59AAF-D75A-3AD2-FAF9-0E67F9AC8BF4}"/>
              </a:ext>
            </a:extLst>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2462691" y="5719058"/>
            <a:ext cx="2022488" cy="94011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black background with a black square&#10;&#10;Description automatically generated with medium confidence">
            <a:extLst>
              <a:ext uri="{FF2B5EF4-FFF2-40B4-BE49-F238E27FC236}">
                <a16:creationId xmlns:a16="http://schemas.microsoft.com/office/drawing/2014/main" id="{922AE051-5D15-4DF7-FF17-D785AE419BAA}"/>
              </a:ext>
            </a:extLst>
          </p:cNvPr>
          <p:cNvPicPr>
            <a:picLocks noChangeAspect="1"/>
          </p:cNvPicPr>
          <p:nvPr/>
        </p:nvPicPr>
        <p:blipFill rotWithShape="1">
          <a:blip r:embed="rId22" cstate="print">
            <a:extLst>
              <a:ext uri="{28A0092B-C50C-407E-A947-70E740481C1C}">
                <a14:useLocalDpi xmlns:a14="http://schemas.microsoft.com/office/drawing/2010/main" val="0"/>
              </a:ext>
            </a:extLst>
          </a:blip>
          <a:srcRect l="15674" t="28913" r="17196" b="29600"/>
          <a:stretch/>
        </p:blipFill>
        <p:spPr>
          <a:xfrm>
            <a:off x="4985193" y="2816556"/>
            <a:ext cx="1939305" cy="674149"/>
          </a:xfrm>
          <a:prstGeom prst="rect">
            <a:avLst/>
          </a:prstGeom>
        </p:spPr>
      </p:pic>
      <p:pic>
        <p:nvPicPr>
          <p:cNvPr id="6" name="Picture 5" descr="A pink background with white text&#10;&#10;Description automatically generated">
            <a:extLst>
              <a:ext uri="{FF2B5EF4-FFF2-40B4-BE49-F238E27FC236}">
                <a16:creationId xmlns:a16="http://schemas.microsoft.com/office/drawing/2014/main" id="{BB1DBAB2-EC31-797E-6464-B431AB216967}"/>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7043305" y="2747062"/>
            <a:ext cx="836371" cy="836371"/>
          </a:xfrm>
          <a:prstGeom prst="rect">
            <a:avLst/>
          </a:prstGeom>
        </p:spPr>
      </p:pic>
      <p:pic>
        <p:nvPicPr>
          <p:cNvPr id="1028" name="Picture 4">
            <a:extLst>
              <a:ext uri="{FF2B5EF4-FFF2-40B4-BE49-F238E27FC236}">
                <a16:creationId xmlns:a16="http://schemas.microsoft.com/office/drawing/2014/main" id="{A50EE1D5-7637-D188-0CA6-69F8B9CA7990}"/>
              </a:ext>
            </a:extLst>
          </p:cNvPr>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4439969" y="839015"/>
            <a:ext cx="1389421" cy="56047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A blue and black logo&#10;&#10;Description automatically generated">
            <a:extLst>
              <a:ext uri="{FF2B5EF4-FFF2-40B4-BE49-F238E27FC236}">
                <a16:creationId xmlns:a16="http://schemas.microsoft.com/office/drawing/2014/main" id="{B2CCF231-599D-3352-63BD-9C0D3E92F27D}"/>
              </a:ext>
            </a:extLst>
          </p:cNvPr>
          <p:cNvPicPr>
            <a:picLocks noChangeAspect="1"/>
          </p:cNvPicPr>
          <p:nvPr/>
        </p:nvPicPr>
        <p:blipFill rotWithShape="1">
          <a:blip r:embed="rId25">
            <a:extLst>
              <a:ext uri="{28A0092B-C50C-407E-A947-70E740481C1C}">
                <a14:useLocalDpi xmlns:a14="http://schemas.microsoft.com/office/drawing/2010/main" val="0"/>
              </a:ext>
            </a:extLst>
          </a:blip>
          <a:srcRect l="7493" t="19674" b="20887"/>
          <a:stretch/>
        </p:blipFill>
        <p:spPr>
          <a:xfrm>
            <a:off x="2048550" y="3025701"/>
            <a:ext cx="3186079" cy="603919"/>
          </a:xfrm>
          <a:prstGeom prst="rect">
            <a:avLst/>
          </a:prstGeom>
        </p:spPr>
      </p:pic>
      <p:pic>
        <p:nvPicPr>
          <p:cNvPr id="9" name="Picture 10" descr="Engie Logo PNG vector in SVG, PDF, AI, CDR format">
            <a:extLst>
              <a:ext uri="{FF2B5EF4-FFF2-40B4-BE49-F238E27FC236}">
                <a16:creationId xmlns:a16="http://schemas.microsoft.com/office/drawing/2014/main" id="{16F31C62-A376-2FF1-B2A9-A1B564FB1372}"/>
              </a:ext>
            </a:extLst>
          </p:cNvPr>
          <p:cNvPicPr>
            <a:picLocks noChangeAspect="1" noChangeArrowheads="1"/>
          </p:cNvPicPr>
          <p:nvPr/>
        </p:nvPicPr>
        <p:blipFill rotWithShape="1">
          <a:blip r:embed="rId26">
            <a:extLst>
              <a:ext uri="{28A0092B-C50C-407E-A947-70E740481C1C}">
                <a14:useLocalDpi xmlns:a14="http://schemas.microsoft.com/office/drawing/2010/main" val="0"/>
              </a:ext>
            </a:extLst>
          </a:blip>
          <a:srcRect t="21444" b="15151"/>
          <a:stretch/>
        </p:blipFill>
        <p:spPr bwMode="auto">
          <a:xfrm>
            <a:off x="7204342" y="3613402"/>
            <a:ext cx="1586558" cy="753499"/>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descr="A logo for a music company&#10;&#10;Description automatically generated">
            <a:extLst>
              <a:ext uri="{FF2B5EF4-FFF2-40B4-BE49-F238E27FC236}">
                <a16:creationId xmlns:a16="http://schemas.microsoft.com/office/drawing/2014/main" id="{758C8099-19B1-BFC6-EFCE-C3ABF06DD1DC}"/>
              </a:ext>
            </a:extLst>
          </p:cNvPr>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5755501" y="5611679"/>
            <a:ext cx="1822795" cy="884255"/>
          </a:xfrm>
          <a:prstGeom prst="rect">
            <a:avLst/>
          </a:prstGeom>
        </p:spPr>
      </p:pic>
      <p:pic>
        <p:nvPicPr>
          <p:cNvPr id="13" name="Picture 12" descr="A purple and grey letters&#10;&#10;Description automatically generated">
            <a:extLst>
              <a:ext uri="{FF2B5EF4-FFF2-40B4-BE49-F238E27FC236}">
                <a16:creationId xmlns:a16="http://schemas.microsoft.com/office/drawing/2014/main" id="{5F17AAB3-35C4-538E-E15B-DD20A3EE8531}"/>
              </a:ext>
            </a:extLst>
          </p:cNvPr>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5780208" y="1232129"/>
            <a:ext cx="1033418" cy="601225"/>
          </a:xfrm>
          <a:prstGeom prst="rect">
            <a:avLst/>
          </a:prstGeom>
        </p:spPr>
      </p:pic>
      <p:pic>
        <p:nvPicPr>
          <p:cNvPr id="11" name="Picture 10" descr="Blue letters on a white background&#10;&#10;Description automatically generated">
            <a:extLst>
              <a:ext uri="{FF2B5EF4-FFF2-40B4-BE49-F238E27FC236}">
                <a16:creationId xmlns:a16="http://schemas.microsoft.com/office/drawing/2014/main" id="{8B885078-CA21-1C03-EF37-6DEEB431DA3C}"/>
              </a:ext>
            </a:extLst>
          </p:cNvPr>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3432786" y="1479536"/>
            <a:ext cx="2201862" cy="457530"/>
          </a:xfrm>
          <a:prstGeom prst="rect">
            <a:avLst/>
          </a:prstGeom>
        </p:spPr>
      </p:pic>
      <p:pic>
        <p:nvPicPr>
          <p:cNvPr id="10" name="Picture 9" descr="A logo with orange circle and black text&#10;&#10;Description automatically generated">
            <a:extLst>
              <a:ext uri="{FF2B5EF4-FFF2-40B4-BE49-F238E27FC236}">
                <a16:creationId xmlns:a16="http://schemas.microsoft.com/office/drawing/2014/main" id="{062F6BB4-8872-1771-02EC-4133296E0CB7}"/>
              </a:ext>
            </a:extLst>
          </p:cNvPr>
          <p:cNvPicPr>
            <a:picLocks noChangeAspect="1"/>
          </p:cNvPicPr>
          <p:nvPr/>
        </p:nvPicPr>
        <p:blipFill rotWithShape="1">
          <a:blip r:embed="rId30" cstate="print">
            <a:extLst>
              <a:ext uri="{28A0092B-C50C-407E-A947-70E740481C1C}">
                <a14:useLocalDpi xmlns:a14="http://schemas.microsoft.com/office/drawing/2010/main" val="0"/>
              </a:ext>
            </a:extLst>
          </a:blip>
          <a:srcRect l="7104" t="18681" r="4673" b="21327"/>
          <a:stretch/>
        </p:blipFill>
        <p:spPr>
          <a:xfrm>
            <a:off x="3223067" y="3529248"/>
            <a:ext cx="1939305" cy="673563"/>
          </a:xfrm>
          <a:prstGeom prst="rect">
            <a:avLst/>
          </a:prstGeom>
        </p:spPr>
      </p:pic>
      <p:pic>
        <p:nvPicPr>
          <p:cNvPr id="15" name="Picture 14" descr="A black and white logo&#10;&#10;Description automatically generated">
            <a:extLst>
              <a:ext uri="{FF2B5EF4-FFF2-40B4-BE49-F238E27FC236}">
                <a16:creationId xmlns:a16="http://schemas.microsoft.com/office/drawing/2014/main" id="{D5064B13-0C31-F80F-D971-ABB7B3B48AA1}"/>
              </a:ext>
            </a:extLst>
          </p:cNvPr>
          <p:cNvPicPr>
            <a:picLocks noChangeAspect="1"/>
          </p:cNvPicPr>
          <p:nvPr/>
        </p:nvPicPr>
        <p:blipFill rotWithShape="1">
          <a:blip r:embed="rId31" cstate="print">
            <a:extLst>
              <a:ext uri="{28A0092B-C50C-407E-A947-70E740481C1C}">
                <a14:useLocalDpi xmlns:a14="http://schemas.microsoft.com/office/drawing/2010/main" val="0"/>
              </a:ext>
            </a:extLst>
          </a:blip>
          <a:srcRect l="5644" t="8734" r="5293" b="10534"/>
          <a:stretch/>
        </p:blipFill>
        <p:spPr>
          <a:xfrm>
            <a:off x="7907102" y="1880430"/>
            <a:ext cx="2161722" cy="783808"/>
          </a:xfrm>
          <a:prstGeom prst="rect">
            <a:avLst/>
          </a:prstGeom>
        </p:spPr>
      </p:pic>
      <p:pic>
        <p:nvPicPr>
          <p:cNvPr id="1048" name="Picture 24">
            <a:extLst>
              <a:ext uri="{FF2B5EF4-FFF2-40B4-BE49-F238E27FC236}">
                <a16:creationId xmlns:a16="http://schemas.microsoft.com/office/drawing/2014/main" id="{81B5E8B9-2537-1F41-4FA7-977DF267D07C}"/>
              </a:ext>
            </a:extLst>
          </p:cNvPr>
          <p:cNvPicPr>
            <a:picLocks noChangeAspect="1" noChangeArrowheads="1"/>
          </p:cNvPicPr>
          <p:nvPr/>
        </p:nvPicPr>
        <p:blipFill rotWithShape="1">
          <a:blip r:embed="rId32" cstate="print">
            <a:extLst>
              <a:ext uri="{28A0092B-C50C-407E-A947-70E740481C1C}">
                <a14:useLocalDpi xmlns:a14="http://schemas.microsoft.com/office/drawing/2010/main" val="0"/>
              </a:ext>
            </a:extLst>
          </a:blip>
          <a:srcRect t="16957" b="18068"/>
          <a:stretch/>
        </p:blipFill>
        <p:spPr bwMode="auto">
          <a:xfrm>
            <a:off x="5928006" y="1604920"/>
            <a:ext cx="1709244" cy="74186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descr="A purple ribbon on a black background&#10;&#10;Description automatically generated">
            <a:extLst>
              <a:ext uri="{FF2B5EF4-FFF2-40B4-BE49-F238E27FC236}">
                <a16:creationId xmlns:a16="http://schemas.microsoft.com/office/drawing/2014/main" id="{00E0C277-EA85-98D1-7D58-E260483E1FAA}"/>
              </a:ext>
            </a:extLst>
          </p:cNvPr>
          <p:cNvPicPr>
            <a:picLocks noChangeAspect="1"/>
          </p:cNvPicPr>
          <p:nvPr/>
        </p:nvPicPr>
        <p:blipFill>
          <a:blip r:embed="rId33" cstate="print">
            <a:extLst>
              <a:ext uri="{28A0092B-C50C-407E-A947-70E740481C1C}">
                <a14:useLocalDpi xmlns:a14="http://schemas.microsoft.com/office/drawing/2010/main" val="0"/>
              </a:ext>
            </a:extLst>
          </a:blip>
          <a:stretch>
            <a:fillRect/>
          </a:stretch>
        </p:blipFill>
        <p:spPr>
          <a:xfrm>
            <a:off x="832609" y="3542079"/>
            <a:ext cx="1823165" cy="480655"/>
          </a:xfrm>
          <a:prstGeom prst="rect">
            <a:avLst/>
          </a:prstGeom>
        </p:spPr>
      </p:pic>
      <p:pic>
        <p:nvPicPr>
          <p:cNvPr id="16" name="Picture 15">
            <a:extLst>
              <a:ext uri="{FF2B5EF4-FFF2-40B4-BE49-F238E27FC236}">
                <a16:creationId xmlns:a16="http://schemas.microsoft.com/office/drawing/2014/main" id="{1D7D6530-6B68-13DB-5CAD-3A77311AB6E9}"/>
              </a:ext>
            </a:extLst>
          </p:cNvPr>
          <p:cNvPicPr>
            <a:picLocks noChangeAspect="1"/>
          </p:cNvPicPr>
          <p:nvPr/>
        </p:nvPicPr>
        <p:blipFill rotWithShape="1">
          <a:blip r:embed="rId34"/>
          <a:srcRect t="15382" b="27562"/>
          <a:stretch/>
        </p:blipFill>
        <p:spPr>
          <a:xfrm>
            <a:off x="6032858" y="4525127"/>
            <a:ext cx="1605318" cy="551325"/>
          </a:xfrm>
          <a:prstGeom prst="rect">
            <a:avLst/>
          </a:prstGeom>
        </p:spPr>
      </p:pic>
      <p:pic>
        <p:nvPicPr>
          <p:cNvPr id="17" name="Picture 16">
            <a:extLst>
              <a:ext uri="{FF2B5EF4-FFF2-40B4-BE49-F238E27FC236}">
                <a16:creationId xmlns:a16="http://schemas.microsoft.com/office/drawing/2014/main" id="{16DE91EA-0E79-DBBC-EFD7-16E0370D3698}"/>
              </a:ext>
            </a:extLst>
          </p:cNvPr>
          <p:cNvPicPr>
            <a:picLocks noChangeAspect="1"/>
          </p:cNvPicPr>
          <p:nvPr/>
        </p:nvPicPr>
        <p:blipFill rotWithShape="1">
          <a:blip r:embed="rId35" cstate="print">
            <a:extLst>
              <a:ext uri="{28A0092B-C50C-407E-A947-70E740481C1C}">
                <a14:useLocalDpi xmlns:a14="http://schemas.microsoft.com/office/drawing/2010/main" val="0"/>
              </a:ext>
            </a:extLst>
          </a:blip>
          <a:srcRect t="14038" b="13535"/>
          <a:stretch/>
        </p:blipFill>
        <p:spPr>
          <a:xfrm>
            <a:off x="8980857" y="1092024"/>
            <a:ext cx="1293437" cy="936790"/>
          </a:xfrm>
          <a:prstGeom prst="rect">
            <a:avLst/>
          </a:prstGeom>
        </p:spPr>
      </p:pic>
      <p:pic>
        <p:nvPicPr>
          <p:cNvPr id="18" name="Picture 17" descr="A black background with blue text&#10;&#10;Description automatically generated">
            <a:extLst>
              <a:ext uri="{FF2B5EF4-FFF2-40B4-BE49-F238E27FC236}">
                <a16:creationId xmlns:a16="http://schemas.microsoft.com/office/drawing/2014/main" id="{D27FCCC7-3FD2-715F-DF33-D0129DBB9E07}"/>
              </a:ext>
            </a:extLst>
          </p:cNvPr>
          <p:cNvPicPr>
            <a:picLocks noChangeAspect="1"/>
          </p:cNvPicPr>
          <p:nvPr/>
        </p:nvPicPr>
        <p:blipFill>
          <a:blip r:embed="rId36" cstate="print">
            <a:extLst>
              <a:ext uri="{28A0092B-C50C-407E-A947-70E740481C1C}">
                <a14:useLocalDpi xmlns:a14="http://schemas.microsoft.com/office/drawing/2010/main" val="0"/>
              </a:ext>
            </a:extLst>
          </a:blip>
          <a:stretch>
            <a:fillRect/>
          </a:stretch>
        </p:blipFill>
        <p:spPr>
          <a:xfrm>
            <a:off x="9543531" y="5875545"/>
            <a:ext cx="2524245" cy="695818"/>
          </a:xfrm>
          <a:prstGeom prst="rect">
            <a:avLst/>
          </a:prstGeom>
        </p:spPr>
      </p:pic>
      <p:pic>
        <p:nvPicPr>
          <p:cNvPr id="19" name="Picture 18" descr="A black background with red text&#10;&#10;Description automatically generated">
            <a:extLst>
              <a:ext uri="{FF2B5EF4-FFF2-40B4-BE49-F238E27FC236}">
                <a16:creationId xmlns:a16="http://schemas.microsoft.com/office/drawing/2014/main" id="{11A48E25-F0C5-EF4B-65E1-BF50B79B953A}"/>
              </a:ext>
            </a:extLst>
          </p:cNvPr>
          <p:cNvPicPr>
            <a:picLocks noChangeAspect="1"/>
          </p:cNvPicPr>
          <p:nvPr/>
        </p:nvPicPr>
        <p:blipFill>
          <a:blip r:embed="rId37" cstate="print">
            <a:extLst>
              <a:ext uri="{28A0092B-C50C-407E-A947-70E740481C1C}">
                <a14:useLocalDpi xmlns:a14="http://schemas.microsoft.com/office/drawing/2010/main" val="0"/>
              </a:ext>
            </a:extLst>
          </a:blip>
          <a:stretch>
            <a:fillRect/>
          </a:stretch>
        </p:blipFill>
        <p:spPr>
          <a:xfrm>
            <a:off x="6706803" y="5977984"/>
            <a:ext cx="2887264" cy="950210"/>
          </a:xfrm>
          <a:prstGeom prst="rect">
            <a:avLst/>
          </a:prstGeom>
        </p:spPr>
      </p:pic>
      <p:pic>
        <p:nvPicPr>
          <p:cNvPr id="22" name="Picture 21" descr="A logo for a company&#10;&#10;Description automatically generated">
            <a:extLst>
              <a:ext uri="{FF2B5EF4-FFF2-40B4-BE49-F238E27FC236}">
                <a16:creationId xmlns:a16="http://schemas.microsoft.com/office/drawing/2014/main" id="{CE7D3D25-C87C-DAEB-84F9-C2F808629F6C}"/>
              </a:ext>
            </a:extLst>
          </p:cNvPr>
          <p:cNvPicPr>
            <a:picLocks noChangeAspect="1"/>
          </p:cNvPicPr>
          <p:nvPr/>
        </p:nvPicPr>
        <p:blipFill>
          <a:blip r:embed="rId38" cstate="print">
            <a:extLst>
              <a:ext uri="{28A0092B-C50C-407E-A947-70E740481C1C}">
                <a14:useLocalDpi xmlns:a14="http://schemas.microsoft.com/office/drawing/2010/main" val="0"/>
              </a:ext>
            </a:extLst>
          </a:blip>
          <a:stretch>
            <a:fillRect/>
          </a:stretch>
        </p:blipFill>
        <p:spPr>
          <a:xfrm>
            <a:off x="8782978" y="2903637"/>
            <a:ext cx="1465520" cy="765219"/>
          </a:xfrm>
          <a:prstGeom prst="rect">
            <a:avLst/>
          </a:prstGeom>
        </p:spPr>
      </p:pic>
      <p:pic>
        <p:nvPicPr>
          <p:cNvPr id="1042" name="Picture 18">
            <a:extLst>
              <a:ext uri="{FF2B5EF4-FFF2-40B4-BE49-F238E27FC236}">
                <a16:creationId xmlns:a16="http://schemas.microsoft.com/office/drawing/2014/main" id="{15234DD5-FF6A-3CE5-F055-1C34B37D1C29}"/>
              </a:ext>
            </a:extLst>
          </p:cNvPr>
          <p:cNvPicPr>
            <a:picLocks noChangeAspect="1" noChangeArrowheads="1"/>
          </p:cNvPicPr>
          <p:nvPr/>
        </p:nvPicPr>
        <p:blipFill>
          <a:blip r:embed="rId39" cstate="print">
            <a:extLst>
              <a:ext uri="{28A0092B-C50C-407E-A947-70E740481C1C}">
                <a14:useLocalDpi xmlns:a14="http://schemas.microsoft.com/office/drawing/2010/main" val="0"/>
              </a:ext>
            </a:extLst>
          </a:blip>
          <a:srcRect/>
          <a:stretch>
            <a:fillRect/>
          </a:stretch>
        </p:blipFill>
        <p:spPr bwMode="auto">
          <a:xfrm>
            <a:off x="9099832" y="4318399"/>
            <a:ext cx="1428211" cy="954046"/>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descr="A red and gold logo&#10;&#10;Description automatically generated">
            <a:extLst>
              <a:ext uri="{FF2B5EF4-FFF2-40B4-BE49-F238E27FC236}">
                <a16:creationId xmlns:a16="http://schemas.microsoft.com/office/drawing/2014/main" id="{B8F501C2-BDB4-D20C-F5C4-E44D86541E1C}"/>
              </a:ext>
            </a:extLst>
          </p:cNvPr>
          <p:cNvPicPr>
            <a:picLocks noChangeAspect="1"/>
          </p:cNvPicPr>
          <p:nvPr/>
        </p:nvPicPr>
        <p:blipFill>
          <a:blip r:embed="rId40" cstate="print">
            <a:extLst>
              <a:ext uri="{28A0092B-C50C-407E-A947-70E740481C1C}">
                <a14:useLocalDpi xmlns:a14="http://schemas.microsoft.com/office/drawing/2010/main" val="0"/>
              </a:ext>
            </a:extLst>
          </a:blip>
          <a:stretch>
            <a:fillRect/>
          </a:stretch>
        </p:blipFill>
        <p:spPr>
          <a:xfrm>
            <a:off x="7908625" y="2685300"/>
            <a:ext cx="1004761" cy="928564"/>
          </a:xfrm>
          <a:prstGeom prst="rect">
            <a:avLst/>
          </a:prstGeom>
        </p:spPr>
      </p:pic>
      <p:pic>
        <p:nvPicPr>
          <p:cNvPr id="4" name="Picture 3" descr="A blue and black logo&#10;&#10;Description automatically generated">
            <a:extLst>
              <a:ext uri="{FF2B5EF4-FFF2-40B4-BE49-F238E27FC236}">
                <a16:creationId xmlns:a16="http://schemas.microsoft.com/office/drawing/2014/main" id="{D9DA9009-014B-57E6-1644-5E5BB636C2A4}"/>
              </a:ext>
            </a:extLst>
          </p:cNvPr>
          <p:cNvPicPr>
            <a:picLocks noChangeAspect="1"/>
          </p:cNvPicPr>
          <p:nvPr/>
        </p:nvPicPr>
        <p:blipFill>
          <a:blip r:embed="rId41">
            <a:extLst>
              <a:ext uri="{28A0092B-C50C-407E-A947-70E740481C1C}">
                <a14:useLocalDpi xmlns:a14="http://schemas.microsoft.com/office/drawing/2010/main" val="0"/>
              </a:ext>
            </a:extLst>
          </a:blip>
          <a:stretch>
            <a:fillRect/>
          </a:stretch>
        </p:blipFill>
        <p:spPr>
          <a:xfrm>
            <a:off x="10217026" y="2734874"/>
            <a:ext cx="1811650" cy="757687"/>
          </a:xfrm>
          <a:prstGeom prst="rect">
            <a:avLst/>
          </a:prstGeom>
        </p:spPr>
      </p:pic>
      <p:pic>
        <p:nvPicPr>
          <p:cNvPr id="21" name="Picture 20" descr="Blue text on a white background&#10;&#10;Description automatically generated">
            <a:extLst>
              <a:ext uri="{FF2B5EF4-FFF2-40B4-BE49-F238E27FC236}">
                <a16:creationId xmlns:a16="http://schemas.microsoft.com/office/drawing/2014/main" id="{FF4B1F3A-7D87-BE9E-369A-000ED732036A}"/>
              </a:ext>
            </a:extLst>
          </p:cNvPr>
          <p:cNvPicPr>
            <a:picLocks noChangeAspect="1"/>
          </p:cNvPicPr>
          <p:nvPr/>
        </p:nvPicPr>
        <p:blipFill>
          <a:blip r:embed="rId42">
            <a:extLst>
              <a:ext uri="{28A0092B-C50C-407E-A947-70E740481C1C}">
                <a14:useLocalDpi xmlns:a14="http://schemas.microsoft.com/office/drawing/2010/main" val="0"/>
              </a:ext>
            </a:extLst>
          </a:blip>
          <a:stretch>
            <a:fillRect/>
          </a:stretch>
        </p:blipFill>
        <p:spPr>
          <a:xfrm>
            <a:off x="9461934" y="3696390"/>
            <a:ext cx="2259822" cy="681534"/>
          </a:xfrm>
          <a:prstGeom prst="rect">
            <a:avLst/>
          </a:prstGeom>
        </p:spPr>
      </p:pic>
      <p:pic>
        <p:nvPicPr>
          <p:cNvPr id="23" name="Picture 22" descr="A blue sign with white text&#10;&#10;Description automatically generated">
            <a:extLst>
              <a:ext uri="{FF2B5EF4-FFF2-40B4-BE49-F238E27FC236}">
                <a16:creationId xmlns:a16="http://schemas.microsoft.com/office/drawing/2014/main" id="{A7A0F0E3-040B-FE5E-7E46-204BAA697A54}"/>
              </a:ext>
            </a:extLst>
          </p:cNvPr>
          <p:cNvPicPr>
            <a:picLocks noChangeAspect="1"/>
          </p:cNvPicPr>
          <p:nvPr/>
        </p:nvPicPr>
        <p:blipFill>
          <a:blip r:embed="rId43" cstate="print">
            <a:extLst>
              <a:ext uri="{28A0092B-C50C-407E-A947-70E740481C1C}">
                <a14:useLocalDpi xmlns:a14="http://schemas.microsoft.com/office/drawing/2010/main" val="0"/>
              </a:ext>
            </a:extLst>
          </a:blip>
          <a:stretch>
            <a:fillRect/>
          </a:stretch>
        </p:blipFill>
        <p:spPr>
          <a:xfrm>
            <a:off x="7627349" y="4486269"/>
            <a:ext cx="1341715" cy="649277"/>
          </a:xfrm>
          <a:prstGeom prst="rect">
            <a:avLst/>
          </a:prstGeom>
        </p:spPr>
      </p:pic>
      <p:pic>
        <p:nvPicPr>
          <p:cNvPr id="26" name="Picture 2">
            <a:extLst>
              <a:ext uri="{FF2B5EF4-FFF2-40B4-BE49-F238E27FC236}">
                <a16:creationId xmlns:a16="http://schemas.microsoft.com/office/drawing/2014/main" id="{F40F0125-2EF3-90A0-BE95-D53E65C83823}"/>
              </a:ext>
            </a:extLst>
          </p:cNvPr>
          <p:cNvPicPr>
            <a:picLocks noChangeAspect="1" noChangeArrowheads="1"/>
          </p:cNvPicPr>
          <p:nvPr/>
        </p:nvPicPr>
        <p:blipFill rotWithShape="1">
          <a:blip r:embed="rId44">
            <a:extLst>
              <a:ext uri="{28A0092B-C50C-407E-A947-70E740481C1C}">
                <a14:useLocalDpi xmlns:a14="http://schemas.microsoft.com/office/drawing/2010/main" val="0"/>
              </a:ext>
            </a:extLst>
          </a:blip>
          <a:srcRect l="9716" t="23310" r="6764" b="24544"/>
          <a:stretch/>
        </p:blipFill>
        <p:spPr bwMode="auto">
          <a:xfrm>
            <a:off x="2252578" y="5242188"/>
            <a:ext cx="2798653" cy="405892"/>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a:extLst>
              <a:ext uri="{FF2B5EF4-FFF2-40B4-BE49-F238E27FC236}">
                <a16:creationId xmlns:a16="http://schemas.microsoft.com/office/drawing/2014/main" id="{695E6316-EF35-DE36-0AF1-846E40516D21}"/>
              </a:ext>
            </a:extLst>
          </p:cNvPr>
          <p:cNvPicPr>
            <a:picLocks noChangeAspect="1"/>
          </p:cNvPicPr>
          <p:nvPr/>
        </p:nvPicPr>
        <p:blipFill>
          <a:blip r:embed="rId45">
            <a:extLst>
              <a:ext uri="{28A0092B-C50C-407E-A947-70E740481C1C}">
                <a14:useLocalDpi xmlns:a14="http://schemas.microsoft.com/office/drawing/2010/main" val="0"/>
              </a:ext>
            </a:extLst>
          </a:blip>
          <a:stretch>
            <a:fillRect/>
          </a:stretch>
        </p:blipFill>
        <p:spPr>
          <a:xfrm>
            <a:off x="5019377" y="4781259"/>
            <a:ext cx="2542844" cy="1010357"/>
          </a:xfrm>
          <a:prstGeom prst="rect">
            <a:avLst/>
          </a:prstGeom>
        </p:spPr>
      </p:pic>
      <p:pic>
        <p:nvPicPr>
          <p:cNvPr id="1030" name="Picture 6">
            <a:extLst>
              <a:ext uri="{FF2B5EF4-FFF2-40B4-BE49-F238E27FC236}">
                <a16:creationId xmlns:a16="http://schemas.microsoft.com/office/drawing/2014/main" id="{B388629B-0C8C-4230-283A-3FF1F2A28B59}"/>
              </a:ext>
            </a:extLst>
          </p:cNvPr>
          <p:cNvPicPr>
            <a:picLocks noChangeAspect="1" noChangeArrowheads="1"/>
          </p:cNvPicPr>
          <p:nvPr/>
        </p:nvPicPr>
        <p:blipFill rotWithShape="1">
          <a:blip r:embed="rId46" cstate="print">
            <a:extLst>
              <a:ext uri="{28A0092B-C50C-407E-A947-70E740481C1C}">
                <a14:useLocalDpi xmlns:a14="http://schemas.microsoft.com/office/drawing/2010/main" val="0"/>
              </a:ext>
            </a:extLst>
          </a:blip>
          <a:srcRect l="10206" t="23557" r="12211" b="19905"/>
          <a:stretch/>
        </p:blipFill>
        <p:spPr bwMode="auto">
          <a:xfrm>
            <a:off x="3286035" y="4372065"/>
            <a:ext cx="2055706" cy="827626"/>
          </a:xfrm>
          <a:prstGeom prst="rect">
            <a:avLst/>
          </a:prstGeom>
          <a:noFill/>
          <a:extLst>
            <a:ext uri="{909E8E84-426E-40DD-AFC4-6F175D3DCCD1}">
              <a14:hiddenFill xmlns:a14="http://schemas.microsoft.com/office/drawing/2010/main">
                <a:solidFill>
                  <a:srgbClr val="FFFFFF"/>
                </a:solidFill>
              </a14:hiddenFill>
            </a:ext>
          </a:extLst>
        </p:spPr>
      </p:pic>
      <p:pic>
        <p:nvPicPr>
          <p:cNvPr id="1062" name="Picture 38">
            <a:extLst>
              <a:ext uri="{FF2B5EF4-FFF2-40B4-BE49-F238E27FC236}">
                <a16:creationId xmlns:a16="http://schemas.microsoft.com/office/drawing/2014/main" id="{E07CC2F0-3BBC-9166-9A70-09A6BDE55A65}"/>
              </a:ext>
            </a:extLst>
          </p:cNvPr>
          <p:cNvPicPr>
            <a:picLocks noChangeAspect="1" noChangeArrowheads="1"/>
          </p:cNvPicPr>
          <p:nvPr/>
        </p:nvPicPr>
        <p:blipFill rotWithShape="1">
          <a:blip r:embed="rId47">
            <a:extLst>
              <a:ext uri="{28A0092B-C50C-407E-A947-70E740481C1C}">
                <a14:useLocalDpi xmlns:a14="http://schemas.microsoft.com/office/drawing/2010/main" val="0"/>
              </a:ext>
            </a:extLst>
          </a:blip>
          <a:srcRect l="17890" t="35907" r="21659" b="37179"/>
          <a:stretch/>
        </p:blipFill>
        <p:spPr bwMode="auto">
          <a:xfrm>
            <a:off x="10003" y="4136104"/>
            <a:ext cx="2346213" cy="734717"/>
          </a:xfrm>
          <a:prstGeom prst="rect">
            <a:avLst/>
          </a:prstGeom>
          <a:noFill/>
          <a:extLst>
            <a:ext uri="{909E8E84-426E-40DD-AFC4-6F175D3DCCD1}">
              <a14:hiddenFill xmlns:a14="http://schemas.microsoft.com/office/drawing/2010/main">
                <a:solidFill>
                  <a:srgbClr val="FFFFFF"/>
                </a:solidFill>
              </a14:hiddenFill>
            </a:ext>
          </a:extLst>
        </p:spPr>
      </p:pic>
      <p:pic>
        <p:nvPicPr>
          <p:cNvPr id="1058" name="Picture 34">
            <a:extLst>
              <a:ext uri="{FF2B5EF4-FFF2-40B4-BE49-F238E27FC236}">
                <a16:creationId xmlns:a16="http://schemas.microsoft.com/office/drawing/2014/main" id="{DA7B6D33-16DD-AE24-4C93-256179B88D23}"/>
              </a:ext>
            </a:extLst>
          </p:cNvPr>
          <p:cNvPicPr>
            <a:picLocks noChangeAspect="1" noChangeArrowheads="1"/>
          </p:cNvPicPr>
          <p:nvPr/>
        </p:nvPicPr>
        <p:blipFill>
          <a:blip r:embed="rId48" cstate="print">
            <a:extLst>
              <a:ext uri="{28A0092B-C50C-407E-A947-70E740481C1C}">
                <a14:useLocalDpi xmlns:a14="http://schemas.microsoft.com/office/drawing/2010/main" val="0"/>
              </a:ext>
            </a:extLst>
          </a:blip>
          <a:srcRect/>
          <a:stretch>
            <a:fillRect/>
          </a:stretch>
        </p:blipFill>
        <p:spPr bwMode="auto">
          <a:xfrm>
            <a:off x="10563555" y="4577987"/>
            <a:ext cx="1598662" cy="97290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descr="A blue drop of water with a letter o&#10;&#10;Description automatically generated">
            <a:extLst>
              <a:ext uri="{FF2B5EF4-FFF2-40B4-BE49-F238E27FC236}">
                <a16:creationId xmlns:a16="http://schemas.microsoft.com/office/drawing/2014/main" id="{F7804A6A-4979-DF3C-826A-384A976B21A1}"/>
              </a:ext>
            </a:extLst>
          </p:cNvPr>
          <p:cNvPicPr>
            <a:picLocks noChangeAspect="1"/>
          </p:cNvPicPr>
          <p:nvPr/>
        </p:nvPicPr>
        <p:blipFill>
          <a:blip r:embed="rId49">
            <a:extLst>
              <a:ext uri="{28A0092B-C50C-407E-A947-70E740481C1C}">
                <a14:useLocalDpi xmlns:a14="http://schemas.microsoft.com/office/drawing/2010/main" val="0"/>
              </a:ext>
            </a:extLst>
          </a:blip>
          <a:stretch>
            <a:fillRect/>
          </a:stretch>
        </p:blipFill>
        <p:spPr>
          <a:xfrm>
            <a:off x="196146" y="3284928"/>
            <a:ext cx="1488384" cy="419060"/>
          </a:xfrm>
          <a:prstGeom prst="rect">
            <a:avLst/>
          </a:prstGeom>
        </p:spPr>
      </p:pic>
      <p:pic>
        <p:nvPicPr>
          <p:cNvPr id="27" name="Picture 4" descr="Network latest | Updates in the Thames Water region">
            <a:extLst>
              <a:ext uri="{FF2B5EF4-FFF2-40B4-BE49-F238E27FC236}">
                <a16:creationId xmlns:a16="http://schemas.microsoft.com/office/drawing/2014/main" id="{0F34FA1D-824A-DC53-C7B9-BFFB78A88B34}"/>
              </a:ext>
            </a:extLst>
          </p:cNvPr>
          <p:cNvPicPr>
            <a:picLocks noChangeAspect="1" noChangeArrowheads="1"/>
          </p:cNvPicPr>
          <p:nvPr/>
        </p:nvPicPr>
        <p:blipFill>
          <a:blip r:embed="rId50">
            <a:extLst>
              <a:ext uri="{28A0092B-C50C-407E-A947-70E740481C1C}">
                <a14:useLocalDpi xmlns:a14="http://schemas.microsoft.com/office/drawing/2010/main" val="0"/>
              </a:ext>
            </a:extLst>
          </a:blip>
          <a:srcRect/>
          <a:stretch>
            <a:fillRect/>
          </a:stretch>
        </p:blipFill>
        <p:spPr bwMode="auto">
          <a:xfrm>
            <a:off x="7811982" y="904919"/>
            <a:ext cx="927665" cy="927665"/>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8" descr="A blue and black logo&#10;&#10;Description automatically generated">
            <a:extLst>
              <a:ext uri="{FF2B5EF4-FFF2-40B4-BE49-F238E27FC236}">
                <a16:creationId xmlns:a16="http://schemas.microsoft.com/office/drawing/2014/main" id="{89419076-EE18-AC9A-482E-8245F0A9E39C}"/>
              </a:ext>
            </a:extLst>
          </p:cNvPr>
          <p:cNvPicPr>
            <a:picLocks noChangeAspect="1"/>
          </p:cNvPicPr>
          <p:nvPr/>
        </p:nvPicPr>
        <p:blipFill>
          <a:blip r:embed="rId51">
            <a:extLst>
              <a:ext uri="{28A0092B-C50C-407E-A947-70E740481C1C}">
                <a14:useLocalDpi xmlns:a14="http://schemas.microsoft.com/office/drawing/2010/main" val="0"/>
              </a:ext>
            </a:extLst>
          </a:blip>
          <a:stretch>
            <a:fillRect/>
          </a:stretch>
        </p:blipFill>
        <p:spPr>
          <a:xfrm>
            <a:off x="4750451" y="86158"/>
            <a:ext cx="3399984" cy="515913"/>
          </a:xfrm>
          <a:prstGeom prst="rect">
            <a:avLst/>
          </a:prstGeom>
        </p:spPr>
      </p:pic>
      <p:pic>
        <p:nvPicPr>
          <p:cNvPr id="28" name="Picture 27" descr="A logo with blue letters&#10;&#10;Description automatically generated">
            <a:extLst>
              <a:ext uri="{FF2B5EF4-FFF2-40B4-BE49-F238E27FC236}">
                <a16:creationId xmlns:a16="http://schemas.microsoft.com/office/drawing/2014/main" id="{ABF94743-78E1-8297-880A-710E3B88213A}"/>
              </a:ext>
            </a:extLst>
          </p:cNvPr>
          <p:cNvPicPr>
            <a:picLocks noChangeAspect="1"/>
          </p:cNvPicPr>
          <p:nvPr/>
        </p:nvPicPr>
        <p:blipFill>
          <a:blip r:embed="rId52">
            <a:extLst>
              <a:ext uri="{28A0092B-C50C-407E-A947-70E740481C1C}">
                <a14:useLocalDpi xmlns:a14="http://schemas.microsoft.com/office/drawing/2010/main" val="0"/>
              </a:ext>
            </a:extLst>
          </a:blip>
          <a:stretch>
            <a:fillRect/>
          </a:stretch>
        </p:blipFill>
        <p:spPr>
          <a:xfrm>
            <a:off x="2438934" y="4109833"/>
            <a:ext cx="1573024" cy="730120"/>
          </a:xfrm>
          <a:prstGeom prst="rect">
            <a:avLst/>
          </a:prstGeom>
        </p:spPr>
      </p:pic>
      <p:pic>
        <p:nvPicPr>
          <p:cNvPr id="32" name="Picture 31" descr="A red triangle on a black background&#10;&#10;Description automatically generated">
            <a:extLst>
              <a:ext uri="{FF2B5EF4-FFF2-40B4-BE49-F238E27FC236}">
                <a16:creationId xmlns:a16="http://schemas.microsoft.com/office/drawing/2014/main" id="{6CCF1735-981A-8B91-E973-9AD1F5ECA5EE}"/>
              </a:ext>
            </a:extLst>
          </p:cNvPr>
          <p:cNvPicPr>
            <a:picLocks noChangeAspect="1"/>
          </p:cNvPicPr>
          <p:nvPr/>
        </p:nvPicPr>
        <p:blipFill>
          <a:blip r:embed="rId53">
            <a:extLst>
              <a:ext uri="{28A0092B-C50C-407E-A947-70E740481C1C}">
                <a14:useLocalDpi xmlns:a14="http://schemas.microsoft.com/office/drawing/2010/main" val="0"/>
              </a:ext>
            </a:extLst>
          </a:blip>
          <a:stretch>
            <a:fillRect/>
          </a:stretch>
        </p:blipFill>
        <p:spPr>
          <a:xfrm>
            <a:off x="7647779" y="5415500"/>
            <a:ext cx="1572838" cy="607115"/>
          </a:xfrm>
          <a:prstGeom prst="rect">
            <a:avLst/>
          </a:prstGeom>
        </p:spPr>
      </p:pic>
      <p:pic>
        <p:nvPicPr>
          <p:cNvPr id="8" name="Picture 7" descr="A blue and grey logo&#10;&#10;Description automatically generated">
            <a:extLst>
              <a:ext uri="{FF2B5EF4-FFF2-40B4-BE49-F238E27FC236}">
                <a16:creationId xmlns:a16="http://schemas.microsoft.com/office/drawing/2014/main" id="{FC644A85-DF60-B72E-C66C-E3C42EE08D90}"/>
              </a:ext>
            </a:extLst>
          </p:cNvPr>
          <p:cNvPicPr>
            <a:picLocks noChangeAspect="1"/>
          </p:cNvPicPr>
          <p:nvPr/>
        </p:nvPicPr>
        <p:blipFill>
          <a:blip r:embed="rId54">
            <a:extLst>
              <a:ext uri="{28A0092B-C50C-407E-A947-70E740481C1C}">
                <a14:useLocalDpi xmlns:a14="http://schemas.microsoft.com/office/drawing/2010/main" val="0"/>
              </a:ext>
            </a:extLst>
          </a:blip>
          <a:stretch>
            <a:fillRect/>
          </a:stretch>
        </p:blipFill>
        <p:spPr>
          <a:xfrm>
            <a:off x="1702616" y="123118"/>
            <a:ext cx="2810759" cy="611743"/>
          </a:xfrm>
          <a:prstGeom prst="rect">
            <a:avLst/>
          </a:prstGeom>
        </p:spPr>
      </p:pic>
      <p:pic>
        <p:nvPicPr>
          <p:cNvPr id="1036" name="Picture 12">
            <a:extLst>
              <a:ext uri="{FF2B5EF4-FFF2-40B4-BE49-F238E27FC236}">
                <a16:creationId xmlns:a16="http://schemas.microsoft.com/office/drawing/2014/main" id="{86BA3BCD-35CB-59A8-5159-F0A090FBD3BA}"/>
              </a:ext>
            </a:extLst>
          </p:cNvPr>
          <p:cNvPicPr>
            <a:picLocks noChangeAspect="1" noChangeArrowheads="1"/>
          </p:cNvPicPr>
          <p:nvPr/>
        </p:nvPicPr>
        <p:blipFill rotWithShape="1">
          <a:blip r:embed="rId55">
            <a:extLst>
              <a:ext uri="{28A0092B-C50C-407E-A947-70E740481C1C}">
                <a14:useLocalDpi xmlns:a14="http://schemas.microsoft.com/office/drawing/2010/main" val="0"/>
              </a:ext>
            </a:extLst>
          </a:blip>
          <a:srcRect t="21706" b="20463"/>
          <a:stretch/>
        </p:blipFill>
        <p:spPr bwMode="auto">
          <a:xfrm>
            <a:off x="126353" y="2166718"/>
            <a:ext cx="1863927" cy="720052"/>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a:extLst>
              <a:ext uri="{FF2B5EF4-FFF2-40B4-BE49-F238E27FC236}">
                <a16:creationId xmlns:a16="http://schemas.microsoft.com/office/drawing/2014/main" id="{CA33ED91-A0F4-AA56-9EC0-2BB44F26AEFB}"/>
              </a:ext>
            </a:extLst>
          </p:cNvPr>
          <p:cNvPicPr>
            <a:picLocks noChangeAspect="1" noChangeArrowheads="1"/>
          </p:cNvPicPr>
          <p:nvPr/>
        </p:nvPicPr>
        <p:blipFill>
          <a:blip r:embed="rId56">
            <a:extLst>
              <a:ext uri="{28A0092B-C50C-407E-A947-70E740481C1C}">
                <a14:useLocalDpi xmlns:a14="http://schemas.microsoft.com/office/drawing/2010/main" val="0"/>
              </a:ext>
            </a:extLst>
          </a:blip>
          <a:srcRect/>
          <a:stretch>
            <a:fillRect/>
          </a:stretch>
        </p:blipFill>
        <p:spPr bwMode="auto">
          <a:xfrm>
            <a:off x="355254" y="1417612"/>
            <a:ext cx="2531176" cy="3978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16676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57D7AA"/>
        </a:solidFill>
        <a:effectLst/>
      </p:bgPr>
    </p:bg>
    <p:spTree>
      <p:nvGrpSpPr>
        <p:cNvPr id="1" name=""/>
        <p:cNvGrpSpPr/>
        <p:nvPr/>
      </p:nvGrpSpPr>
      <p:grpSpPr>
        <a:xfrm>
          <a:off x="0" y="0"/>
          <a:ext cx="0" cy="0"/>
          <a:chOff x="0" y="0"/>
          <a:chExt cx="0" cy="0"/>
        </a:xfrm>
      </p:grpSpPr>
      <p:pic>
        <p:nvPicPr>
          <p:cNvPr id="2" name="Picture 1" descr="A white and green sky&#10;&#10;Description automatically generated">
            <a:extLst>
              <a:ext uri="{FF2B5EF4-FFF2-40B4-BE49-F238E27FC236}">
                <a16:creationId xmlns:a16="http://schemas.microsoft.com/office/drawing/2014/main" id="{9E103D6B-CB6F-5C36-E96A-BD0C7D1611D3}"/>
              </a:ext>
            </a:extLst>
          </p:cNvPr>
          <p:cNvPicPr>
            <a:picLocks noChangeAspect="1"/>
          </p:cNvPicPr>
          <p:nvPr/>
        </p:nvPicPr>
        <p:blipFill>
          <a:blip r:embed="rId3"/>
          <a:srcRect b="19"/>
          <a:stretch/>
        </p:blipFill>
        <p:spPr>
          <a:xfrm>
            <a:off x="20" y="0"/>
            <a:ext cx="12191980" cy="6856718"/>
          </a:xfrm>
          <a:prstGeom prst="rect">
            <a:avLst/>
          </a:prstGeom>
        </p:spPr>
      </p:pic>
      <p:sp>
        <p:nvSpPr>
          <p:cNvPr id="5" name="TextBox 4">
            <a:extLst>
              <a:ext uri="{FF2B5EF4-FFF2-40B4-BE49-F238E27FC236}">
                <a16:creationId xmlns:a16="http://schemas.microsoft.com/office/drawing/2014/main" id="{09F5C561-1D7D-4BA0-8079-C24468FCEA70}"/>
              </a:ext>
            </a:extLst>
          </p:cNvPr>
          <p:cNvSpPr txBox="1"/>
          <p:nvPr/>
        </p:nvSpPr>
        <p:spPr>
          <a:xfrm>
            <a:off x="4421353" y="6449010"/>
            <a:ext cx="3674890" cy="33855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1" u="none" strike="noStrike" kern="1200" cap="none" spc="0" normalizeH="0" baseline="0" noProof="0" dirty="0">
                <a:ln>
                  <a:noFill/>
                </a:ln>
                <a:solidFill>
                  <a:prstClr val="white"/>
                </a:solidFill>
                <a:effectLst/>
                <a:uLnTx/>
                <a:uFillTx/>
                <a:latin typeface="Calibri" panose="020F0502020204030204"/>
                <a:ea typeface="+mn-ea"/>
                <a:cs typeface="+mn-cs"/>
              </a:rPr>
              <a:t>https://thewun.co.uk/</a:t>
            </a:r>
          </a:p>
        </p:txBody>
      </p:sp>
      <p:sp>
        <p:nvSpPr>
          <p:cNvPr id="3" name="TextBox 2">
            <a:extLst>
              <a:ext uri="{FF2B5EF4-FFF2-40B4-BE49-F238E27FC236}">
                <a16:creationId xmlns:a16="http://schemas.microsoft.com/office/drawing/2014/main" id="{B1750711-13C0-EADF-FD97-E87B3A74B494}"/>
              </a:ext>
            </a:extLst>
          </p:cNvPr>
          <p:cNvSpPr txBox="1"/>
          <p:nvPr/>
        </p:nvSpPr>
        <p:spPr>
          <a:xfrm>
            <a:off x="3072811" y="348482"/>
            <a:ext cx="6371973"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chemeClr val="bg1">
                    <a:lumMod val="50000"/>
                  </a:schemeClr>
                </a:solidFill>
                <a:effectLst/>
                <a:uLnTx/>
                <a:uFillTx/>
                <a:latin typeface="Montserrat" panose="00000500000000000000" pitchFamily="2" charset="0"/>
                <a:ea typeface="+mn-ea"/>
                <a:cs typeface="+mn-cs"/>
              </a:rPr>
              <a:t>Dates for your diary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chemeClr val="bg1">
                    <a:lumMod val="50000"/>
                  </a:schemeClr>
                </a:solidFill>
                <a:effectLst/>
                <a:uLnTx/>
                <a:uFillTx/>
                <a:latin typeface="Montserrat" panose="00000500000000000000" pitchFamily="2" charset="0"/>
                <a:ea typeface="+mn-ea"/>
                <a:cs typeface="+mn-cs"/>
              </a:rPr>
              <a:t>WUN Events</a:t>
            </a:r>
          </a:p>
        </p:txBody>
      </p:sp>
      <p:sp>
        <p:nvSpPr>
          <p:cNvPr id="13" name="TextBox 12">
            <a:extLst>
              <a:ext uri="{FF2B5EF4-FFF2-40B4-BE49-F238E27FC236}">
                <a16:creationId xmlns:a16="http://schemas.microsoft.com/office/drawing/2014/main" id="{5295D36B-BDCD-9457-6752-BDC7815D804B}"/>
              </a:ext>
            </a:extLst>
          </p:cNvPr>
          <p:cNvSpPr txBox="1"/>
          <p:nvPr/>
        </p:nvSpPr>
        <p:spPr>
          <a:xfrm>
            <a:off x="562124" y="1671921"/>
            <a:ext cx="11629876" cy="432253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Monserrat"/>
              <a:ea typeface="+mn-ea"/>
              <a:cs typeface="+mn-cs"/>
            </a:endParaRPr>
          </a:p>
          <a:p>
            <a:pPr marL="342900" marR="0" lvl="0" indent="-3429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200" b="1" i="0" u="none" strike="noStrike" kern="0" cap="none" spc="0" normalizeH="0" baseline="0" noProof="0">
                <a:ln>
                  <a:noFill/>
                </a:ln>
                <a:solidFill>
                  <a:schemeClr val="bg1">
                    <a:lumMod val="50000"/>
                  </a:schemeClr>
                </a:solidFill>
                <a:effectLst/>
                <a:uLnTx/>
                <a:uFillTx/>
                <a:latin typeface="Open Sans" panose="020B0606030504020204" pitchFamily="34" charset="0"/>
                <a:ea typeface="Calibri" panose="020F0502020204030204" pitchFamily="34" charset="0"/>
                <a:cs typeface="Open Sans" panose="020B0606030504020204" pitchFamily="34" charset="0"/>
              </a:rPr>
              <a:t>14</a:t>
            </a:r>
            <a:r>
              <a:rPr kumimoji="0" lang="en-GB" sz="2200" b="1" i="0" u="none" strike="noStrike" kern="0" cap="none" spc="0" normalizeH="0" baseline="30000" noProof="0">
                <a:ln>
                  <a:noFill/>
                </a:ln>
                <a:solidFill>
                  <a:schemeClr val="bg1">
                    <a:lumMod val="50000"/>
                  </a:schemeClr>
                </a:solidFill>
                <a:effectLst/>
                <a:uLnTx/>
                <a:uFillTx/>
                <a:latin typeface="Open Sans" panose="020B0606030504020204" pitchFamily="34" charset="0"/>
                <a:ea typeface="Calibri" panose="020F0502020204030204" pitchFamily="34" charset="0"/>
                <a:cs typeface="Open Sans" panose="020B0606030504020204" pitchFamily="34" charset="0"/>
              </a:rPr>
              <a:t>th</a:t>
            </a:r>
            <a:r>
              <a:rPr kumimoji="0" lang="en-GB" sz="2200" b="1" i="0" u="none" strike="noStrike" kern="0" cap="none" spc="0" normalizeH="0" baseline="0" noProof="0">
                <a:ln>
                  <a:noFill/>
                </a:ln>
                <a:solidFill>
                  <a:schemeClr val="bg1">
                    <a:lumMod val="50000"/>
                  </a:schemeClr>
                </a:solidFill>
                <a:effectLst/>
                <a:uLnTx/>
                <a:uFillTx/>
                <a:latin typeface="Open Sans" panose="020B0606030504020204" pitchFamily="34" charset="0"/>
                <a:ea typeface="Calibri" panose="020F0502020204030204" pitchFamily="34" charset="0"/>
                <a:cs typeface="Open Sans" panose="020B0606030504020204" pitchFamily="34" charset="0"/>
              </a:rPr>
              <a:t> </a:t>
            </a:r>
            <a:r>
              <a:rPr kumimoji="0" lang="en-GB" sz="2200" b="1" i="0" u="none" strike="noStrike" kern="0" cap="none" spc="0" normalizeH="0" baseline="0" noProof="0" dirty="0">
                <a:ln>
                  <a:noFill/>
                </a:ln>
                <a:solidFill>
                  <a:schemeClr val="bg1">
                    <a:lumMod val="50000"/>
                  </a:schemeClr>
                </a:solidFill>
                <a:effectLst/>
                <a:uLnTx/>
                <a:uFillTx/>
                <a:latin typeface="Open Sans" panose="020B0606030504020204" pitchFamily="34" charset="0"/>
                <a:ea typeface="Calibri" panose="020F0502020204030204" pitchFamily="34" charset="0"/>
                <a:cs typeface="Open Sans" panose="020B0606030504020204" pitchFamily="34" charset="0"/>
              </a:rPr>
              <a:t>November 2024 12.00 – 1.30pm </a:t>
            </a:r>
            <a:r>
              <a:rPr kumimoji="0" lang="en-GB" sz="2200" b="0" i="0" u="none" strike="noStrike" kern="0" cap="none" spc="0" normalizeH="0" baseline="0" noProof="0" dirty="0">
                <a:ln>
                  <a:noFill/>
                </a:ln>
                <a:solidFill>
                  <a:schemeClr val="bg1">
                    <a:lumMod val="50000"/>
                  </a:schemeClr>
                </a:solidFill>
                <a:effectLst/>
                <a:uLnTx/>
                <a:uFillTx/>
                <a:latin typeface="Open Sans" panose="020B0606030504020204" pitchFamily="34" charset="0"/>
                <a:ea typeface="Calibri" panose="020F0502020204030204" pitchFamily="34" charset="0"/>
                <a:cs typeface="Open Sans" panose="020B0606030504020204" pitchFamily="34" charset="0"/>
              </a:rPr>
              <a:t>- #IAmRemarkable workshop – Virtual Event</a:t>
            </a:r>
          </a:p>
          <a:p>
            <a:pPr marL="342900" marR="0" lvl="0" indent="-3429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200" b="1" i="0" u="none" strike="noStrike" kern="0" cap="none" spc="0" normalizeH="0" baseline="0" noProof="0" dirty="0">
                <a:ln>
                  <a:noFill/>
                </a:ln>
                <a:solidFill>
                  <a:schemeClr val="bg1">
                    <a:lumMod val="50000"/>
                  </a:schemeClr>
                </a:solidFill>
                <a:effectLst/>
                <a:uLnTx/>
                <a:uFillTx/>
                <a:latin typeface="Open Sans" panose="020B0606030504020204" pitchFamily="34" charset="0"/>
                <a:ea typeface="Calibri" panose="020F0502020204030204" pitchFamily="34" charset="0"/>
                <a:cs typeface="Open Sans" panose="020B0606030504020204" pitchFamily="34" charset="0"/>
              </a:rPr>
              <a:t>26</a:t>
            </a:r>
            <a:r>
              <a:rPr kumimoji="0" lang="en-GB" sz="2200" b="1" i="0" u="none" strike="noStrike" kern="0" cap="none" spc="0" normalizeH="0" baseline="30000" noProof="0" dirty="0">
                <a:ln>
                  <a:noFill/>
                </a:ln>
                <a:solidFill>
                  <a:schemeClr val="bg1">
                    <a:lumMod val="50000"/>
                  </a:schemeClr>
                </a:solidFill>
                <a:effectLst/>
                <a:uLnTx/>
                <a:uFillTx/>
                <a:latin typeface="Open Sans" panose="020B0606030504020204" pitchFamily="34" charset="0"/>
                <a:ea typeface="Calibri" panose="020F0502020204030204" pitchFamily="34" charset="0"/>
                <a:cs typeface="Open Sans" panose="020B0606030504020204" pitchFamily="34" charset="0"/>
              </a:rPr>
              <a:t>th</a:t>
            </a:r>
            <a:r>
              <a:rPr kumimoji="0" lang="en-GB" sz="2200" b="1" i="0" u="none" strike="noStrike" kern="0" cap="none" spc="0" normalizeH="0" baseline="0" noProof="0" dirty="0">
                <a:ln>
                  <a:noFill/>
                </a:ln>
                <a:solidFill>
                  <a:schemeClr val="bg1">
                    <a:lumMod val="50000"/>
                  </a:schemeClr>
                </a:solidFill>
                <a:effectLst/>
                <a:uLnTx/>
                <a:uFillTx/>
                <a:latin typeface="Open Sans" panose="020B0606030504020204" pitchFamily="34" charset="0"/>
                <a:ea typeface="Calibri" panose="020F0502020204030204" pitchFamily="34" charset="0"/>
                <a:cs typeface="Open Sans" panose="020B0606030504020204" pitchFamily="34" charset="0"/>
              </a:rPr>
              <a:t> November 2024 6.00 – 9.00pm </a:t>
            </a:r>
            <a:r>
              <a:rPr kumimoji="0" lang="en-GB" sz="2200" b="0" i="0" u="none" strike="noStrike" kern="0" cap="none" spc="0" normalizeH="0" baseline="0" noProof="0" dirty="0">
                <a:ln>
                  <a:noFill/>
                </a:ln>
                <a:solidFill>
                  <a:schemeClr val="bg1">
                    <a:lumMod val="50000"/>
                  </a:schemeClr>
                </a:solidFill>
                <a:effectLst/>
                <a:uLnTx/>
                <a:uFillTx/>
                <a:latin typeface="Open Sans" panose="020B0606030504020204" pitchFamily="34" charset="0"/>
                <a:ea typeface="Calibri" panose="020F0502020204030204" pitchFamily="34" charset="0"/>
                <a:cs typeface="Open Sans" panose="020B0606030504020204" pitchFamily="34" charset="0"/>
              </a:rPr>
              <a:t>– 2050 Net Zero – How we get there: Energy</a:t>
            </a:r>
          </a:p>
          <a:p>
            <a:pPr marL="342900" marR="0" lvl="0" indent="-3429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200" b="1" i="0" u="none" strike="noStrike" kern="0" cap="none" spc="0" normalizeH="0" baseline="0" noProof="0" dirty="0">
                <a:ln>
                  <a:noFill/>
                </a:ln>
                <a:solidFill>
                  <a:schemeClr val="bg1">
                    <a:lumMod val="50000"/>
                  </a:schemeClr>
                </a:solidFill>
                <a:effectLst/>
                <a:uLnTx/>
                <a:uFillTx/>
                <a:latin typeface="Open Sans" panose="020B0606030504020204" pitchFamily="34" charset="0"/>
                <a:ea typeface="Calibri" panose="020F0502020204030204" pitchFamily="34" charset="0"/>
                <a:cs typeface="Open Sans" panose="020B0606030504020204" pitchFamily="34" charset="0"/>
              </a:rPr>
              <a:t>12</a:t>
            </a:r>
            <a:r>
              <a:rPr kumimoji="0" lang="en-GB" sz="2200" b="1" i="0" u="none" strike="noStrike" kern="0" cap="none" spc="0" normalizeH="0" baseline="30000" noProof="0" dirty="0">
                <a:ln>
                  <a:noFill/>
                </a:ln>
                <a:solidFill>
                  <a:schemeClr val="bg1">
                    <a:lumMod val="50000"/>
                  </a:schemeClr>
                </a:solidFill>
                <a:effectLst/>
                <a:uLnTx/>
                <a:uFillTx/>
                <a:latin typeface="Open Sans" panose="020B0606030504020204" pitchFamily="34" charset="0"/>
                <a:ea typeface="Calibri" panose="020F0502020204030204" pitchFamily="34" charset="0"/>
                <a:cs typeface="Open Sans" panose="020B0606030504020204" pitchFamily="34" charset="0"/>
              </a:rPr>
              <a:t>th</a:t>
            </a:r>
            <a:r>
              <a:rPr kumimoji="0" lang="en-GB" sz="2200" b="1" i="0" u="none" strike="noStrike" kern="0" cap="none" spc="0" normalizeH="0" baseline="0" noProof="0" dirty="0">
                <a:ln>
                  <a:noFill/>
                </a:ln>
                <a:solidFill>
                  <a:schemeClr val="bg1">
                    <a:lumMod val="50000"/>
                  </a:schemeClr>
                </a:solidFill>
                <a:effectLst/>
                <a:uLnTx/>
                <a:uFillTx/>
                <a:latin typeface="Open Sans" panose="020B0606030504020204" pitchFamily="34" charset="0"/>
                <a:ea typeface="Calibri" panose="020F0502020204030204" pitchFamily="34" charset="0"/>
                <a:cs typeface="Open Sans" panose="020B0606030504020204" pitchFamily="34" charset="0"/>
              </a:rPr>
              <a:t> December 2024 12:00- 1:00 pm </a:t>
            </a:r>
            <a:r>
              <a:rPr kumimoji="0" lang="en-GB" sz="2200" b="0" i="0" u="none" strike="noStrike" kern="0" cap="none" spc="0" normalizeH="0" baseline="0" noProof="0" dirty="0">
                <a:ln>
                  <a:noFill/>
                </a:ln>
                <a:solidFill>
                  <a:schemeClr val="bg1">
                    <a:lumMod val="50000"/>
                  </a:schemeClr>
                </a:solidFill>
                <a:effectLst/>
                <a:uLnTx/>
                <a:uFillTx/>
                <a:latin typeface="Open Sans" panose="020B0606030504020204" pitchFamily="34" charset="0"/>
                <a:ea typeface="Calibri" panose="020F0502020204030204" pitchFamily="34" charset="0"/>
                <a:cs typeface="Open Sans" panose="020B0606030504020204" pitchFamily="34" charset="0"/>
              </a:rPr>
              <a:t>– WUNForAll A festive networking  event.</a:t>
            </a:r>
          </a:p>
          <a:p>
            <a:pPr marL="342900" marR="0" lvl="0" indent="-3429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200" b="1" i="0" u="none" strike="noStrike" kern="0" cap="none" spc="0" normalizeH="0" baseline="0" noProof="0" dirty="0">
                <a:ln>
                  <a:noFill/>
                </a:ln>
                <a:solidFill>
                  <a:schemeClr val="bg1">
                    <a:lumMod val="50000"/>
                  </a:schemeClr>
                </a:solidFill>
                <a:effectLst/>
                <a:uLnTx/>
                <a:uFillTx/>
                <a:latin typeface="Open Sans" panose="020B0606030504020204" pitchFamily="34" charset="0"/>
                <a:ea typeface="Open Sans" panose="020B0606030504020204" pitchFamily="34" charset="0"/>
                <a:cs typeface="Open Sans" panose="020B0606030504020204" pitchFamily="34" charset="0"/>
              </a:rPr>
              <a:t>10</a:t>
            </a:r>
            <a:r>
              <a:rPr kumimoji="0" lang="en-GB" sz="2200" b="1" i="0" u="none" strike="noStrike" kern="0" cap="none" spc="0" normalizeH="0" baseline="30000" noProof="0" dirty="0">
                <a:ln>
                  <a:noFill/>
                </a:ln>
                <a:solidFill>
                  <a:schemeClr val="bg1">
                    <a:lumMod val="50000"/>
                  </a:schemeClr>
                </a:solidFill>
                <a:effectLst/>
                <a:uLnTx/>
                <a:uFillTx/>
                <a:latin typeface="Open Sans" panose="020B0606030504020204" pitchFamily="34" charset="0"/>
                <a:ea typeface="Open Sans" panose="020B0606030504020204" pitchFamily="34" charset="0"/>
                <a:cs typeface="Open Sans" panose="020B0606030504020204" pitchFamily="34" charset="0"/>
              </a:rPr>
              <a:t>th</a:t>
            </a:r>
            <a:r>
              <a:rPr kumimoji="0" lang="en-GB" sz="2200" b="1" i="0" u="none" strike="noStrike" kern="0" cap="none" spc="0" normalizeH="0" baseline="0" noProof="0" dirty="0">
                <a:ln>
                  <a:noFill/>
                </a:ln>
                <a:solidFill>
                  <a:schemeClr val="bg1">
                    <a:lumMod val="50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January 2025 12.00 – 1.30pm </a:t>
            </a:r>
            <a:r>
              <a:rPr kumimoji="0" lang="en-GB" sz="2200" b="0" i="0" u="none" strike="noStrike" kern="0" cap="none" spc="0" normalizeH="0" baseline="0" noProof="0" dirty="0">
                <a:ln>
                  <a:noFill/>
                </a:ln>
                <a:solidFill>
                  <a:schemeClr val="bg1">
                    <a:lumMod val="50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#IAmRemarkable workshop – Virtual Event</a:t>
            </a:r>
          </a:p>
          <a:p>
            <a:pPr marL="342900" marR="0" lvl="0" indent="-3429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200" b="1" i="0" u="none" strike="noStrike" kern="0" cap="none" spc="0" normalizeH="0" baseline="0" noProof="0" dirty="0">
                <a:ln>
                  <a:noFill/>
                </a:ln>
                <a:solidFill>
                  <a:schemeClr val="bg1">
                    <a:lumMod val="50000"/>
                  </a:schemeClr>
                </a:solidFill>
                <a:effectLst/>
                <a:uLnTx/>
                <a:uFillTx/>
                <a:latin typeface="Open Sans" panose="020B0606030504020204" pitchFamily="34" charset="0"/>
                <a:ea typeface="Open Sans" panose="020B0606030504020204" pitchFamily="34" charset="0"/>
                <a:cs typeface="Open Sans" panose="020B0606030504020204" pitchFamily="34" charset="0"/>
              </a:rPr>
              <a:t>13</a:t>
            </a:r>
            <a:r>
              <a:rPr kumimoji="0" lang="en-GB" sz="2200" b="1" i="0" u="none" strike="noStrike" kern="0" cap="none" spc="0" normalizeH="0" baseline="30000" noProof="0" dirty="0">
                <a:ln>
                  <a:noFill/>
                </a:ln>
                <a:solidFill>
                  <a:schemeClr val="bg1">
                    <a:lumMod val="50000"/>
                  </a:schemeClr>
                </a:solidFill>
                <a:effectLst/>
                <a:uLnTx/>
                <a:uFillTx/>
                <a:latin typeface="Open Sans" panose="020B0606030504020204" pitchFamily="34" charset="0"/>
                <a:ea typeface="Open Sans" panose="020B0606030504020204" pitchFamily="34" charset="0"/>
                <a:cs typeface="Open Sans" panose="020B0606030504020204" pitchFamily="34" charset="0"/>
              </a:rPr>
              <a:t>th</a:t>
            </a:r>
            <a:r>
              <a:rPr kumimoji="0" lang="en-GB" sz="2200" b="1" i="0" u="none" strike="noStrike" kern="0" cap="none" spc="0" normalizeH="0" baseline="0" noProof="0" dirty="0">
                <a:ln>
                  <a:noFill/>
                </a:ln>
                <a:solidFill>
                  <a:schemeClr val="bg1">
                    <a:lumMod val="50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February 2025 12.30  – 2.00pm </a:t>
            </a:r>
            <a:r>
              <a:rPr kumimoji="0" lang="en-GB" sz="2200" b="0" i="0" u="none" strike="noStrike" kern="0" cap="none" spc="0" normalizeH="0" baseline="0" noProof="0" dirty="0">
                <a:ln>
                  <a:noFill/>
                </a:ln>
                <a:solidFill>
                  <a:schemeClr val="bg1">
                    <a:lumMod val="50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#IAmRemarkable workshop – Virtual Event</a:t>
            </a:r>
          </a:p>
          <a:p>
            <a:pPr marL="342900" marR="0" lvl="0" indent="-3429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200" b="1" i="0" u="none" strike="noStrike" kern="0" cap="none" spc="0" normalizeH="0" baseline="0" noProof="0" dirty="0">
                <a:ln>
                  <a:noFill/>
                </a:ln>
                <a:solidFill>
                  <a:schemeClr val="bg1">
                    <a:lumMod val="50000"/>
                  </a:schemeClr>
                </a:solidFill>
                <a:effectLst/>
                <a:uLnTx/>
                <a:uFillTx/>
                <a:latin typeface="Open Sans" panose="020B0606030504020204" pitchFamily="34" charset="0"/>
                <a:ea typeface="Open Sans" panose="020B0606030504020204" pitchFamily="34" charset="0"/>
                <a:cs typeface="Open Sans" panose="020B0606030504020204" pitchFamily="34" charset="0"/>
              </a:rPr>
              <a:t>14</a:t>
            </a:r>
            <a:r>
              <a:rPr kumimoji="0" lang="en-GB" sz="2200" b="1" i="0" u="none" strike="noStrike" kern="0" cap="none" spc="0" normalizeH="0" baseline="30000" noProof="0" dirty="0">
                <a:ln>
                  <a:noFill/>
                </a:ln>
                <a:solidFill>
                  <a:schemeClr val="bg1">
                    <a:lumMod val="50000"/>
                  </a:schemeClr>
                </a:solidFill>
                <a:effectLst/>
                <a:uLnTx/>
                <a:uFillTx/>
                <a:latin typeface="Open Sans" panose="020B0606030504020204" pitchFamily="34" charset="0"/>
                <a:ea typeface="Open Sans" panose="020B0606030504020204" pitchFamily="34" charset="0"/>
                <a:cs typeface="Open Sans" panose="020B0606030504020204" pitchFamily="34" charset="0"/>
              </a:rPr>
              <a:t>th</a:t>
            </a:r>
            <a:r>
              <a:rPr kumimoji="0" lang="en-GB" sz="2200" b="1" i="0" u="none" strike="noStrike" kern="0" cap="none" spc="0" normalizeH="0" baseline="0" noProof="0" dirty="0">
                <a:ln>
                  <a:noFill/>
                </a:ln>
                <a:solidFill>
                  <a:schemeClr val="bg1">
                    <a:lumMod val="50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March 2025 11.30 – 1.00pm </a:t>
            </a:r>
            <a:r>
              <a:rPr kumimoji="0" lang="en-GB" sz="2200" b="0" i="0" u="none" strike="noStrike" kern="0" cap="none" spc="0" normalizeH="0" baseline="0" noProof="0" dirty="0">
                <a:ln>
                  <a:noFill/>
                </a:ln>
                <a:solidFill>
                  <a:schemeClr val="bg1">
                    <a:lumMod val="50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#IAmRemarkable workshop – Virtual Event</a:t>
            </a:r>
          </a:p>
          <a:p>
            <a:pPr marL="342900" marR="0" lvl="0" indent="-3429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200" b="1" i="0" u="none" strike="noStrike" kern="0" cap="none" spc="0" normalizeH="0" baseline="0" noProof="0" dirty="0">
                <a:ln>
                  <a:noFill/>
                </a:ln>
                <a:solidFill>
                  <a:schemeClr val="bg1">
                    <a:lumMod val="50000"/>
                  </a:schemeClr>
                </a:solidFill>
                <a:effectLst/>
                <a:uLnTx/>
                <a:uFillTx/>
                <a:latin typeface="Open Sans" panose="020B0606030504020204" pitchFamily="34" charset="0"/>
                <a:ea typeface="Open Sans" panose="020B0606030504020204" pitchFamily="34" charset="0"/>
                <a:cs typeface="Open Sans" panose="020B0606030504020204" pitchFamily="34" charset="0"/>
              </a:rPr>
              <a:t>6</a:t>
            </a:r>
            <a:r>
              <a:rPr kumimoji="0" lang="en-GB" sz="2200" b="1" i="0" u="none" strike="noStrike" kern="0" cap="none" spc="0" normalizeH="0" baseline="30000" noProof="0" dirty="0">
                <a:ln>
                  <a:noFill/>
                </a:ln>
                <a:solidFill>
                  <a:schemeClr val="bg1">
                    <a:lumMod val="50000"/>
                  </a:schemeClr>
                </a:solidFill>
                <a:effectLst/>
                <a:uLnTx/>
                <a:uFillTx/>
                <a:latin typeface="Open Sans" panose="020B0606030504020204" pitchFamily="34" charset="0"/>
                <a:ea typeface="Open Sans" panose="020B0606030504020204" pitchFamily="34" charset="0"/>
                <a:cs typeface="Open Sans" panose="020B0606030504020204" pitchFamily="34" charset="0"/>
              </a:rPr>
              <a:t>th</a:t>
            </a:r>
            <a:r>
              <a:rPr kumimoji="0" lang="en-GB" sz="2200" b="1" i="0" u="none" strike="noStrike" kern="0" cap="none" spc="0" normalizeH="0" baseline="0" noProof="0" dirty="0">
                <a:ln>
                  <a:noFill/>
                </a:ln>
                <a:solidFill>
                  <a:schemeClr val="bg1">
                    <a:lumMod val="50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May 2025 11.00 – 12.30pm </a:t>
            </a:r>
            <a:r>
              <a:rPr kumimoji="0" lang="en-GB" sz="2200" b="0" i="0" u="none" strike="noStrike" kern="0" cap="none" spc="0" normalizeH="0" baseline="0" noProof="0" dirty="0">
                <a:ln>
                  <a:noFill/>
                </a:ln>
                <a:solidFill>
                  <a:schemeClr val="bg1">
                    <a:lumMod val="50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#IAmRemarkable workshop – Virtual Event</a:t>
            </a:r>
          </a:p>
          <a:p>
            <a:pPr marL="342900" marR="0" lvl="0" indent="-3429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200" b="0" i="0" u="none" strike="noStrike" kern="0" cap="none" spc="0" normalizeH="0" baseline="0" noProof="0" dirty="0">
              <a:ln>
                <a:noFill/>
              </a:ln>
              <a:solidFill>
                <a:schemeClr val="bg1">
                  <a:lumMod val="50000"/>
                </a:schemeClr>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342900" marR="0" lvl="0" indent="-3429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200" b="1" i="0" u="none" strike="noStrike" kern="0" cap="none" spc="0" normalizeH="0" baseline="0" noProof="0" dirty="0">
                <a:ln>
                  <a:noFill/>
                </a:ln>
                <a:solidFill>
                  <a:schemeClr val="bg1">
                    <a:lumMod val="50000"/>
                  </a:schemeClr>
                </a:solidFill>
                <a:effectLst/>
                <a:uLnTx/>
                <a:uFillTx/>
                <a:latin typeface="Open Sans" panose="020B0606030504020204" pitchFamily="34" charset="0"/>
                <a:ea typeface="Open Sans" panose="020B0606030504020204" pitchFamily="34" charset="0"/>
                <a:cs typeface="Open Sans" panose="020B0606030504020204" pitchFamily="34" charset="0"/>
              </a:rPr>
              <a:t>27</a:t>
            </a:r>
            <a:r>
              <a:rPr kumimoji="0" lang="en-GB" sz="2200" b="1" i="0" u="none" strike="noStrike" kern="0" cap="none" spc="0" normalizeH="0" baseline="30000" noProof="0" dirty="0">
                <a:ln>
                  <a:noFill/>
                </a:ln>
                <a:solidFill>
                  <a:schemeClr val="bg1">
                    <a:lumMod val="50000"/>
                  </a:schemeClr>
                </a:solidFill>
                <a:effectLst/>
                <a:uLnTx/>
                <a:uFillTx/>
                <a:latin typeface="Open Sans" panose="020B0606030504020204" pitchFamily="34" charset="0"/>
                <a:ea typeface="Open Sans" panose="020B0606030504020204" pitchFamily="34" charset="0"/>
                <a:cs typeface="Open Sans" panose="020B0606030504020204" pitchFamily="34" charset="0"/>
              </a:rPr>
              <a:t>th</a:t>
            </a:r>
            <a:r>
              <a:rPr kumimoji="0" lang="en-GB" sz="2200" b="1" i="0" u="none" strike="noStrike" kern="0" cap="none" spc="0" normalizeH="0" baseline="0" noProof="0" dirty="0">
                <a:ln>
                  <a:noFill/>
                </a:ln>
                <a:solidFill>
                  <a:schemeClr val="bg1">
                    <a:lumMod val="50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June 2025 Lunchtime </a:t>
            </a:r>
            <a:r>
              <a:rPr kumimoji="0" lang="en-GB" sz="2200" b="0" i="0" u="none" strike="noStrike" kern="0" cap="none" spc="0" normalizeH="0" baseline="0" noProof="0" dirty="0">
                <a:ln>
                  <a:noFill/>
                </a:ln>
                <a:solidFill>
                  <a:schemeClr val="bg1">
                    <a:lumMod val="50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Women in Utilities Awards 2025</a:t>
            </a:r>
          </a:p>
          <a:p>
            <a:pPr>
              <a:lnSpc>
                <a:spcPct val="107000"/>
              </a:lnSpc>
              <a:spcAft>
                <a:spcPts val="800"/>
              </a:spcAft>
            </a:pPr>
            <a:endParaRPr kumimoji="0" lang="en-US" sz="2400" b="0" i="0" u="none" strike="noStrike" kern="1200" cap="none" spc="0" normalizeH="0" baseline="0" noProof="0" dirty="0">
              <a:ln>
                <a:noFill/>
              </a:ln>
              <a:solidFill>
                <a:schemeClr val="bg1">
                  <a:lumMod val="50000"/>
                </a:schemeClr>
              </a:solidFill>
              <a:effectLst/>
              <a:uLnTx/>
              <a:uFillTx/>
              <a:latin typeface="Monserrat"/>
              <a:ea typeface="+mn-ea"/>
              <a:cs typeface="+mn-cs"/>
            </a:endParaRPr>
          </a:p>
          <a:p>
            <a:pPr>
              <a:lnSpc>
                <a:spcPct val="107000"/>
              </a:lnSpc>
              <a:spcAft>
                <a:spcPts val="800"/>
              </a:spcAft>
            </a:pPr>
            <a:r>
              <a:rPr kumimoji="0" lang="en-US" sz="2400" b="0" i="0" u="none" strike="noStrike" kern="1200" cap="none" spc="0" normalizeH="0" baseline="0" noProof="0" dirty="0">
                <a:ln>
                  <a:noFill/>
                </a:ln>
                <a:solidFill>
                  <a:schemeClr val="bg1">
                    <a:lumMod val="50000"/>
                  </a:schemeClr>
                </a:solidFill>
                <a:effectLst/>
                <a:uLnTx/>
                <a:uFillTx/>
                <a:latin typeface="Monserrat"/>
                <a:ea typeface="+mn-ea"/>
                <a:cs typeface="+mn-cs"/>
              </a:rPr>
              <a:t>Free tickets available - visit our Events page! </a:t>
            </a:r>
          </a:p>
        </p:txBody>
      </p:sp>
      <p:pic>
        <p:nvPicPr>
          <p:cNvPr id="4" name="object 8">
            <a:extLst>
              <a:ext uri="{FF2B5EF4-FFF2-40B4-BE49-F238E27FC236}">
                <a16:creationId xmlns:a16="http://schemas.microsoft.com/office/drawing/2014/main" id="{7269AF91-6938-DE81-3E09-4492D2F07403}"/>
              </a:ext>
            </a:extLst>
          </p:cNvPr>
          <p:cNvPicPr/>
          <p:nvPr/>
        </p:nvPicPr>
        <p:blipFill>
          <a:blip r:embed="rId4" cstate="print"/>
          <a:stretch>
            <a:fillRect/>
          </a:stretch>
        </p:blipFill>
        <p:spPr>
          <a:xfrm>
            <a:off x="0" y="44856"/>
            <a:ext cx="2863595" cy="1517903"/>
          </a:xfrm>
          <a:prstGeom prst="rect">
            <a:avLst/>
          </a:prstGeom>
        </p:spPr>
      </p:pic>
    </p:spTree>
    <p:extLst>
      <p:ext uri="{BB962C8B-B14F-4D97-AF65-F5344CB8AC3E}">
        <p14:creationId xmlns:p14="http://schemas.microsoft.com/office/powerpoint/2010/main" val="3941448204"/>
      </p:ext>
    </p:extLst>
  </p:cSld>
  <p:clrMapOvr>
    <a:masterClrMapping/>
  </p:clrMapOvr>
  <mc:AlternateContent xmlns:mc="http://schemas.openxmlformats.org/markup-compatibility/2006" xmlns:p14="http://schemas.microsoft.com/office/powerpoint/2010/main">
    <mc:Choice Requires="p14">
      <p:transition p14:dur="250" advClick="0" advTm="3000">
        <p:wipe/>
      </p:transition>
    </mc:Choice>
    <mc:Fallback xmlns="">
      <p:transition advClick="0" advTm="3000">
        <p:wip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3" name="Picture 12" descr="A white and green sky&#10;&#10;Description automatically generated">
            <a:extLst>
              <a:ext uri="{FF2B5EF4-FFF2-40B4-BE49-F238E27FC236}">
                <a16:creationId xmlns:a16="http://schemas.microsoft.com/office/drawing/2014/main" id="{858C17AA-527F-B02A-36D6-463122D29684}"/>
              </a:ext>
            </a:extLst>
          </p:cNvPr>
          <p:cNvPicPr>
            <a:picLocks noChangeAspect="1"/>
          </p:cNvPicPr>
          <p:nvPr/>
        </p:nvPicPr>
        <p:blipFill>
          <a:blip r:embed="rId3"/>
          <a:srcRect b="19"/>
          <a:stretch/>
        </p:blipFill>
        <p:spPr>
          <a:xfrm>
            <a:off x="6281" y="49473"/>
            <a:ext cx="12191980" cy="6856718"/>
          </a:xfrm>
          <a:prstGeom prst="rect">
            <a:avLst/>
          </a:prstGeom>
        </p:spPr>
      </p:pic>
      <p:pic>
        <p:nvPicPr>
          <p:cNvPr id="8" name="Picture 7" descr="A white and green sky&#10;&#10;Description automatically generated">
            <a:extLst>
              <a:ext uri="{FF2B5EF4-FFF2-40B4-BE49-F238E27FC236}">
                <a16:creationId xmlns:a16="http://schemas.microsoft.com/office/drawing/2014/main" id="{EE6BB6BD-D843-848F-252A-30AAE4083FD3}"/>
              </a:ext>
            </a:extLst>
          </p:cNvPr>
          <p:cNvPicPr>
            <a:picLocks noChangeAspect="1"/>
          </p:cNvPicPr>
          <p:nvPr/>
        </p:nvPicPr>
        <p:blipFill>
          <a:blip r:embed="rId3"/>
          <a:srcRect b="19"/>
          <a:stretch/>
        </p:blipFill>
        <p:spPr>
          <a:xfrm>
            <a:off x="20" y="0"/>
            <a:ext cx="12191980" cy="6856718"/>
          </a:xfrm>
          <a:prstGeom prst="rect">
            <a:avLst/>
          </a:prstGeom>
        </p:spPr>
      </p:pic>
      <p:grpSp>
        <p:nvGrpSpPr>
          <p:cNvPr id="3" name="object 3"/>
          <p:cNvGrpSpPr/>
          <p:nvPr/>
        </p:nvGrpSpPr>
        <p:grpSpPr>
          <a:xfrm>
            <a:off x="399436" y="1972030"/>
            <a:ext cx="11602212" cy="3777996"/>
            <a:chOff x="373379" y="1972030"/>
            <a:chExt cx="11602212" cy="3777996"/>
          </a:xfrm>
        </p:grpSpPr>
        <p:pic>
          <p:nvPicPr>
            <p:cNvPr id="4" name="object 4"/>
            <p:cNvPicPr/>
            <p:nvPr/>
          </p:nvPicPr>
          <p:blipFill>
            <a:blip r:embed="rId4" cstate="print"/>
            <a:stretch>
              <a:fillRect/>
            </a:stretch>
          </p:blipFill>
          <p:spPr>
            <a:xfrm>
              <a:off x="5923788" y="1972030"/>
              <a:ext cx="6051803" cy="3777996"/>
            </a:xfrm>
            <a:prstGeom prst="rect">
              <a:avLst/>
            </a:prstGeom>
          </p:spPr>
        </p:pic>
        <p:sp>
          <p:nvSpPr>
            <p:cNvPr id="5" name="object 5"/>
            <p:cNvSpPr/>
            <p:nvPr/>
          </p:nvSpPr>
          <p:spPr>
            <a:xfrm>
              <a:off x="6172200" y="2197607"/>
              <a:ext cx="5568950" cy="3340735"/>
            </a:xfrm>
            <a:custGeom>
              <a:avLst/>
              <a:gdLst/>
              <a:ahLst/>
              <a:cxnLst/>
              <a:rect l="l" t="t" r="r" b="b"/>
              <a:pathLst>
                <a:path w="5568950" h="3340735">
                  <a:moveTo>
                    <a:pt x="5011928" y="0"/>
                  </a:moveTo>
                  <a:lnTo>
                    <a:pt x="556768" y="0"/>
                  </a:lnTo>
                  <a:lnTo>
                    <a:pt x="508731" y="2043"/>
                  </a:lnTo>
                  <a:lnTo>
                    <a:pt x="461829" y="8064"/>
                  </a:lnTo>
                  <a:lnTo>
                    <a:pt x="416228" y="17893"/>
                  </a:lnTo>
                  <a:lnTo>
                    <a:pt x="372095" y="31364"/>
                  </a:lnTo>
                  <a:lnTo>
                    <a:pt x="329598" y="48310"/>
                  </a:lnTo>
                  <a:lnTo>
                    <a:pt x="288904" y="68564"/>
                  </a:lnTo>
                  <a:lnTo>
                    <a:pt x="250179" y="91957"/>
                  </a:lnTo>
                  <a:lnTo>
                    <a:pt x="213592" y="118324"/>
                  </a:lnTo>
                  <a:lnTo>
                    <a:pt x="179309" y="147497"/>
                  </a:lnTo>
                  <a:lnTo>
                    <a:pt x="147497" y="179309"/>
                  </a:lnTo>
                  <a:lnTo>
                    <a:pt x="118324" y="213592"/>
                  </a:lnTo>
                  <a:lnTo>
                    <a:pt x="91957" y="250179"/>
                  </a:lnTo>
                  <a:lnTo>
                    <a:pt x="68564" y="288904"/>
                  </a:lnTo>
                  <a:lnTo>
                    <a:pt x="48310" y="329598"/>
                  </a:lnTo>
                  <a:lnTo>
                    <a:pt x="31364" y="372095"/>
                  </a:lnTo>
                  <a:lnTo>
                    <a:pt x="17893" y="416228"/>
                  </a:lnTo>
                  <a:lnTo>
                    <a:pt x="8064" y="461829"/>
                  </a:lnTo>
                  <a:lnTo>
                    <a:pt x="2043" y="508731"/>
                  </a:lnTo>
                  <a:lnTo>
                    <a:pt x="0" y="556767"/>
                  </a:lnTo>
                  <a:lnTo>
                    <a:pt x="0" y="2783840"/>
                  </a:lnTo>
                  <a:lnTo>
                    <a:pt x="2043" y="2831876"/>
                  </a:lnTo>
                  <a:lnTo>
                    <a:pt x="8064" y="2878778"/>
                  </a:lnTo>
                  <a:lnTo>
                    <a:pt x="17893" y="2924379"/>
                  </a:lnTo>
                  <a:lnTo>
                    <a:pt x="31364" y="2968512"/>
                  </a:lnTo>
                  <a:lnTo>
                    <a:pt x="48310" y="3011009"/>
                  </a:lnTo>
                  <a:lnTo>
                    <a:pt x="68564" y="3051703"/>
                  </a:lnTo>
                  <a:lnTo>
                    <a:pt x="91957" y="3090428"/>
                  </a:lnTo>
                  <a:lnTo>
                    <a:pt x="118324" y="3127015"/>
                  </a:lnTo>
                  <a:lnTo>
                    <a:pt x="147497" y="3161298"/>
                  </a:lnTo>
                  <a:lnTo>
                    <a:pt x="179309" y="3193110"/>
                  </a:lnTo>
                  <a:lnTo>
                    <a:pt x="213592" y="3222283"/>
                  </a:lnTo>
                  <a:lnTo>
                    <a:pt x="250179" y="3248650"/>
                  </a:lnTo>
                  <a:lnTo>
                    <a:pt x="288904" y="3272043"/>
                  </a:lnTo>
                  <a:lnTo>
                    <a:pt x="329598" y="3292297"/>
                  </a:lnTo>
                  <a:lnTo>
                    <a:pt x="372095" y="3309243"/>
                  </a:lnTo>
                  <a:lnTo>
                    <a:pt x="416228" y="3322714"/>
                  </a:lnTo>
                  <a:lnTo>
                    <a:pt x="461829" y="3332543"/>
                  </a:lnTo>
                  <a:lnTo>
                    <a:pt x="508731" y="3338564"/>
                  </a:lnTo>
                  <a:lnTo>
                    <a:pt x="556768" y="3340607"/>
                  </a:lnTo>
                  <a:lnTo>
                    <a:pt x="5011928" y="3340607"/>
                  </a:lnTo>
                  <a:lnTo>
                    <a:pt x="5059964" y="3338564"/>
                  </a:lnTo>
                  <a:lnTo>
                    <a:pt x="5106866" y="3332543"/>
                  </a:lnTo>
                  <a:lnTo>
                    <a:pt x="5152467" y="3322714"/>
                  </a:lnTo>
                  <a:lnTo>
                    <a:pt x="5196600" y="3309243"/>
                  </a:lnTo>
                  <a:lnTo>
                    <a:pt x="5239097" y="3292297"/>
                  </a:lnTo>
                  <a:lnTo>
                    <a:pt x="5279791" y="3272043"/>
                  </a:lnTo>
                  <a:lnTo>
                    <a:pt x="5318516" y="3248650"/>
                  </a:lnTo>
                  <a:lnTo>
                    <a:pt x="5355103" y="3222283"/>
                  </a:lnTo>
                  <a:lnTo>
                    <a:pt x="5389386" y="3193110"/>
                  </a:lnTo>
                  <a:lnTo>
                    <a:pt x="5421198" y="3161298"/>
                  </a:lnTo>
                  <a:lnTo>
                    <a:pt x="5450371" y="3127015"/>
                  </a:lnTo>
                  <a:lnTo>
                    <a:pt x="5476738" y="3090428"/>
                  </a:lnTo>
                  <a:lnTo>
                    <a:pt x="5500131" y="3051703"/>
                  </a:lnTo>
                  <a:lnTo>
                    <a:pt x="5520385" y="3011009"/>
                  </a:lnTo>
                  <a:lnTo>
                    <a:pt x="5537331" y="2968512"/>
                  </a:lnTo>
                  <a:lnTo>
                    <a:pt x="5550802" y="2924379"/>
                  </a:lnTo>
                  <a:lnTo>
                    <a:pt x="5560631" y="2878778"/>
                  </a:lnTo>
                  <a:lnTo>
                    <a:pt x="5566652" y="2831876"/>
                  </a:lnTo>
                  <a:lnTo>
                    <a:pt x="5568696" y="2783840"/>
                  </a:lnTo>
                  <a:lnTo>
                    <a:pt x="5568696" y="556767"/>
                  </a:lnTo>
                  <a:lnTo>
                    <a:pt x="5566652" y="508731"/>
                  </a:lnTo>
                  <a:lnTo>
                    <a:pt x="5560631" y="461829"/>
                  </a:lnTo>
                  <a:lnTo>
                    <a:pt x="5550802" y="416228"/>
                  </a:lnTo>
                  <a:lnTo>
                    <a:pt x="5537331" y="372095"/>
                  </a:lnTo>
                  <a:lnTo>
                    <a:pt x="5520385" y="329598"/>
                  </a:lnTo>
                  <a:lnTo>
                    <a:pt x="5500131" y="288904"/>
                  </a:lnTo>
                  <a:lnTo>
                    <a:pt x="5476738" y="250179"/>
                  </a:lnTo>
                  <a:lnTo>
                    <a:pt x="5450371" y="213592"/>
                  </a:lnTo>
                  <a:lnTo>
                    <a:pt x="5421198" y="179309"/>
                  </a:lnTo>
                  <a:lnTo>
                    <a:pt x="5389386" y="147497"/>
                  </a:lnTo>
                  <a:lnTo>
                    <a:pt x="5355103" y="118324"/>
                  </a:lnTo>
                  <a:lnTo>
                    <a:pt x="5318516" y="91957"/>
                  </a:lnTo>
                  <a:lnTo>
                    <a:pt x="5279791" y="68564"/>
                  </a:lnTo>
                  <a:lnTo>
                    <a:pt x="5239097" y="48310"/>
                  </a:lnTo>
                  <a:lnTo>
                    <a:pt x="5196600" y="31364"/>
                  </a:lnTo>
                  <a:lnTo>
                    <a:pt x="5152467" y="17893"/>
                  </a:lnTo>
                  <a:lnTo>
                    <a:pt x="5106866" y="8064"/>
                  </a:lnTo>
                  <a:lnTo>
                    <a:pt x="5059964" y="2043"/>
                  </a:lnTo>
                  <a:lnTo>
                    <a:pt x="5011928" y="0"/>
                  </a:lnTo>
                  <a:close/>
                </a:path>
              </a:pathLst>
            </a:custGeom>
            <a:solidFill>
              <a:srgbClr val="53D9AA"/>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6" name="object 6"/>
            <p:cNvPicPr/>
            <p:nvPr/>
          </p:nvPicPr>
          <p:blipFill>
            <a:blip r:embed="rId5" cstate="print"/>
            <a:stretch>
              <a:fillRect/>
            </a:stretch>
          </p:blipFill>
          <p:spPr>
            <a:xfrm>
              <a:off x="373379" y="1973529"/>
              <a:ext cx="5777484" cy="3756660"/>
            </a:xfrm>
            <a:prstGeom prst="rect">
              <a:avLst/>
            </a:prstGeom>
          </p:spPr>
        </p:pic>
        <p:sp>
          <p:nvSpPr>
            <p:cNvPr id="7" name="object 7"/>
            <p:cNvSpPr/>
            <p:nvPr/>
          </p:nvSpPr>
          <p:spPr>
            <a:xfrm>
              <a:off x="618744" y="2199132"/>
              <a:ext cx="5300980" cy="3319779"/>
            </a:xfrm>
            <a:custGeom>
              <a:avLst/>
              <a:gdLst/>
              <a:ahLst/>
              <a:cxnLst/>
              <a:rect l="l" t="t" r="r" b="b"/>
              <a:pathLst>
                <a:path w="5300980" h="3319779">
                  <a:moveTo>
                    <a:pt x="4747259" y="0"/>
                  </a:moveTo>
                  <a:lnTo>
                    <a:pt x="553224" y="0"/>
                  </a:lnTo>
                  <a:lnTo>
                    <a:pt x="505490" y="2030"/>
                  </a:lnTo>
                  <a:lnTo>
                    <a:pt x="458883" y="8010"/>
                  </a:lnTo>
                  <a:lnTo>
                    <a:pt x="413570" y="17775"/>
                  </a:lnTo>
                  <a:lnTo>
                    <a:pt x="369717" y="31158"/>
                  </a:lnTo>
                  <a:lnTo>
                    <a:pt x="327489" y="47993"/>
                  </a:lnTo>
                  <a:lnTo>
                    <a:pt x="287053" y="68114"/>
                  </a:lnTo>
                  <a:lnTo>
                    <a:pt x="248575" y="91355"/>
                  </a:lnTo>
                  <a:lnTo>
                    <a:pt x="212221" y="117550"/>
                  </a:lnTo>
                  <a:lnTo>
                    <a:pt x="178157" y="146534"/>
                  </a:lnTo>
                  <a:lnTo>
                    <a:pt x="146549" y="178140"/>
                  </a:lnTo>
                  <a:lnTo>
                    <a:pt x="117563" y="212203"/>
                  </a:lnTo>
                  <a:lnTo>
                    <a:pt x="91365" y="248555"/>
                  </a:lnTo>
                  <a:lnTo>
                    <a:pt x="68122" y="287032"/>
                  </a:lnTo>
                  <a:lnTo>
                    <a:pt x="47999" y="327468"/>
                  </a:lnTo>
                  <a:lnTo>
                    <a:pt x="31162" y="369696"/>
                  </a:lnTo>
                  <a:lnTo>
                    <a:pt x="17777" y="413550"/>
                  </a:lnTo>
                  <a:lnTo>
                    <a:pt x="8011" y="458865"/>
                  </a:lnTo>
                  <a:lnTo>
                    <a:pt x="2030" y="505474"/>
                  </a:lnTo>
                  <a:lnTo>
                    <a:pt x="0" y="553212"/>
                  </a:lnTo>
                  <a:lnTo>
                    <a:pt x="0" y="2766060"/>
                  </a:lnTo>
                  <a:lnTo>
                    <a:pt x="2030" y="2813797"/>
                  </a:lnTo>
                  <a:lnTo>
                    <a:pt x="8011" y="2860406"/>
                  </a:lnTo>
                  <a:lnTo>
                    <a:pt x="17777" y="2905721"/>
                  </a:lnTo>
                  <a:lnTo>
                    <a:pt x="31162" y="2949575"/>
                  </a:lnTo>
                  <a:lnTo>
                    <a:pt x="47999" y="2991803"/>
                  </a:lnTo>
                  <a:lnTo>
                    <a:pt x="68122" y="3032239"/>
                  </a:lnTo>
                  <a:lnTo>
                    <a:pt x="91365" y="3070716"/>
                  </a:lnTo>
                  <a:lnTo>
                    <a:pt x="117563" y="3107068"/>
                  </a:lnTo>
                  <a:lnTo>
                    <a:pt x="146549" y="3141131"/>
                  </a:lnTo>
                  <a:lnTo>
                    <a:pt x="178157" y="3172737"/>
                  </a:lnTo>
                  <a:lnTo>
                    <a:pt x="212221" y="3201721"/>
                  </a:lnTo>
                  <a:lnTo>
                    <a:pt x="248575" y="3227916"/>
                  </a:lnTo>
                  <a:lnTo>
                    <a:pt x="287053" y="3251157"/>
                  </a:lnTo>
                  <a:lnTo>
                    <a:pt x="327489" y="3271278"/>
                  </a:lnTo>
                  <a:lnTo>
                    <a:pt x="369717" y="3288113"/>
                  </a:lnTo>
                  <a:lnTo>
                    <a:pt x="413570" y="3301496"/>
                  </a:lnTo>
                  <a:lnTo>
                    <a:pt x="458883" y="3311261"/>
                  </a:lnTo>
                  <a:lnTo>
                    <a:pt x="505490" y="3317241"/>
                  </a:lnTo>
                  <a:lnTo>
                    <a:pt x="553224" y="3319271"/>
                  </a:lnTo>
                  <a:lnTo>
                    <a:pt x="4747259" y="3319271"/>
                  </a:lnTo>
                  <a:lnTo>
                    <a:pt x="4794997" y="3317241"/>
                  </a:lnTo>
                  <a:lnTo>
                    <a:pt x="4841606" y="3311261"/>
                  </a:lnTo>
                  <a:lnTo>
                    <a:pt x="4886921" y="3301496"/>
                  </a:lnTo>
                  <a:lnTo>
                    <a:pt x="4930775" y="3288113"/>
                  </a:lnTo>
                  <a:lnTo>
                    <a:pt x="4973003" y="3271278"/>
                  </a:lnTo>
                  <a:lnTo>
                    <a:pt x="5013439" y="3251157"/>
                  </a:lnTo>
                  <a:lnTo>
                    <a:pt x="5051916" y="3227916"/>
                  </a:lnTo>
                  <a:lnTo>
                    <a:pt x="5088268" y="3201721"/>
                  </a:lnTo>
                  <a:lnTo>
                    <a:pt x="5122331" y="3172737"/>
                  </a:lnTo>
                  <a:lnTo>
                    <a:pt x="5153937" y="3141131"/>
                  </a:lnTo>
                  <a:lnTo>
                    <a:pt x="5182921" y="3107068"/>
                  </a:lnTo>
                  <a:lnTo>
                    <a:pt x="5209116" y="3070716"/>
                  </a:lnTo>
                  <a:lnTo>
                    <a:pt x="5232357" y="3032239"/>
                  </a:lnTo>
                  <a:lnTo>
                    <a:pt x="5252478" y="2991803"/>
                  </a:lnTo>
                  <a:lnTo>
                    <a:pt x="5269313" y="2949575"/>
                  </a:lnTo>
                  <a:lnTo>
                    <a:pt x="5282696" y="2905721"/>
                  </a:lnTo>
                  <a:lnTo>
                    <a:pt x="5292461" y="2860406"/>
                  </a:lnTo>
                  <a:lnTo>
                    <a:pt x="5298441" y="2813797"/>
                  </a:lnTo>
                  <a:lnTo>
                    <a:pt x="5300472" y="2766060"/>
                  </a:lnTo>
                  <a:lnTo>
                    <a:pt x="5300472" y="553212"/>
                  </a:lnTo>
                  <a:lnTo>
                    <a:pt x="5298441" y="505474"/>
                  </a:lnTo>
                  <a:lnTo>
                    <a:pt x="5292461" y="458865"/>
                  </a:lnTo>
                  <a:lnTo>
                    <a:pt x="5282696" y="413550"/>
                  </a:lnTo>
                  <a:lnTo>
                    <a:pt x="5269313" y="369696"/>
                  </a:lnTo>
                  <a:lnTo>
                    <a:pt x="5252478" y="327468"/>
                  </a:lnTo>
                  <a:lnTo>
                    <a:pt x="5232357" y="287032"/>
                  </a:lnTo>
                  <a:lnTo>
                    <a:pt x="5209116" y="248555"/>
                  </a:lnTo>
                  <a:lnTo>
                    <a:pt x="5182921" y="212203"/>
                  </a:lnTo>
                  <a:lnTo>
                    <a:pt x="5153937" y="178140"/>
                  </a:lnTo>
                  <a:lnTo>
                    <a:pt x="5122331" y="146534"/>
                  </a:lnTo>
                  <a:lnTo>
                    <a:pt x="5088268" y="117550"/>
                  </a:lnTo>
                  <a:lnTo>
                    <a:pt x="5051916" y="91355"/>
                  </a:lnTo>
                  <a:lnTo>
                    <a:pt x="5013439" y="68114"/>
                  </a:lnTo>
                  <a:lnTo>
                    <a:pt x="4973003" y="47993"/>
                  </a:lnTo>
                  <a:lnTo>
                    <a:pt x="4930775" y="31158"/>
                  </a:lnTo>
                  <a:lnTo>
                    <a:pt x="4886921" y="17775"/>
                  </a:lnTo>
                  <a:lnTo>
                    <a:pt x="4841606" y="8010"/>
                  </a:lnTo>
                  <a:lnTo>
                    <a:pt x="4794997" y="2030"/>
                  </a:lnTo>
                  <a:lnTo>
                    <a:pt x="4747259" y="0"/>
                  </a:lnTo>
                  <a:close/>
                </a:path>
              </a:pathLst>
            </a:custGeom>
            <a:solidFill>
              <a:srgbClr val="53D9AA"/>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endParaRPr>
            </a:p>
          </p:txBody>
        </p:sp>
      </p:grpSp>
      <p:sp>
        <p:nvSpPr>
          <p:cNvPr id="9" name="object 9"/>
          <p:cNvSpPr txBox="1"/>
          <p:nvPr/>
        </p:nvSpPr>
        <p:spPr>
          <a:xfrm>
            <a:off x="2037898" y="5825731"/>
            <a:ext cx="8116204" cy="843821"/>
          </a:xfrm>
          <a:prstGeom prst="rect">
            <a:avLst/>
          </a:prstGeom>
        </p:spPr>
        <p:txBody>
          <a:bodyPr vert="horz" wrap="square" lIns="0" tIns="12700" rIns="0" bIns="0" rtlCol="0">
            <a:spAutoFit/>
          </a:bodyPr>
          <a:lstStyle/>
          <a:p>
            <a:pPr marL="692150" marR="41910" lvl="0" indent="-649605" algn="ctr" defTabSz="914400" eaLnBrk="1" fontAlgn="auto" latinLnBrk="0" hangingPunct="1">
              <a:lnSpc>
                <a:spcPct val="100000"/>
              </a:lnSpc>
              <a:spcBef>
                <a:spcPts val="100"/>
              </a:spcBef>
              <a:spcAft>
                <a:spcPts val="0"/>
              </a:spcAft>
              <a:buClrTx/>
              <a:buSzTx/>
              <a:buFontTx/>
              <a:buNone/>
              <a:tabLst/>
              <a:defRPr/>
            </a:pPr>
            <a:r>
              <a:rPr kumimoji="0" sz="1800" b="0" i="0" u="none" strike="noStrike" kern="0" cap="none" spc="0" normalizeH="0" baseline="0" noProof="0" dirty="0">
                <a:ln>
                  <a:noFill/>
                </a:ln>
                <a:solidFill>
                  <a:schemeClr val="bg1">
                    <a:lumMod val="50000"/>
                  </a:schemeClr>
                </a:solidFill>
                <a:effectLst/>
                <a:uLnTx/>
                <a:uFillTx/>
                <a:latin typeface="+mj-lt"/>
                <a:cs typeface="Century Gothic"/>
              </a:rPr>
              <a:t>You</a:t>
            </a:r>
            <a:r>
              <a:rPr kumimoji="0" sz="1800" b="0" i="0" u="none" strike="noStrike" kern="0" cap="none" spc="55" normalizeH="0" baseline="0" noProof="0" dirty="0">
                <a:ln>
                  <a:noFill/>
                </a:ln>
                <a:solidFill>
                  <a:schemeClr val="bg1">
                    <a:lumMod val="50000"/>
                  </a:schemeClr>
                </a:solidFill>
                <a:effectLst/>
                <a:uLnTx/>
                <a:uFillTx/>
                <a:latin typeface="+mj-lt"/>
                <a:cs typeface="Century Gothic"/>
              </a:rPr>
              <a:t> </a:t>
            </a:r>
            <a:r>
              <a:rPr kumimoji="0" sz="1800" b="0" i="0" u="none" strike="noStrike" kern="0" cap="none" spc="-65" normalizeH="0" baseline="0" noProof="0" dirty="0">
                <a:ln>
                  <a:noFill/>
                </a:ln>
                <a:solidFill>
                  <a:schemeClr val="bg1">
                    <a:lumMod val="50000"/>
                  </a:schemeClr>
                </a:solidFill>
                <a:effectLst/>
                <a:uLnTx/>
                <a:uFillTx/>
                <a:latin typeface="+mj-lt"/>
                <a:cs typeface="Century Gothic"/>
              </a:rPr>
              <a:t>can</a:t>
            </a:r>
            <a:r>
              <a:rPr kumimoji="0" sz="1800" b="0" i="0" u="none" strike="noStrike" kern="0" cap="none" spc="75" normalizeH="0" baseline="0" noProof="0" dirty="0">
                <a:ln>
                  <a:noFill/>
                </a:ln>
                <a:solidFill>
                  <a:schemeClr val="bg1">
                    <a:lumMod val="50000"/>
                  </a:schemeClr>
                </a:solidFill>
                <a:effectLst/>
                <a:uLnTx/>
                <a:uFillTx/>
                <a:latin typeface="+mj-lt"/>
                <a:cs typeface="Century Gothic"/>
              </a:rPr>
              <a:t> </a:t>
            </a:r>
            <a:r>
              <a:rPr kumimoji="0" sz="1800" b="0" i="0" u="none" strike="noStrike" kern="0" cap="none" spc="0" normalizeH="0" baseline="0" noProof="0" dirty="0">
                <a:ln>
                  <a:noFill/>
                </a:ln>
                <a:solidFill>
                  <a:schemeClr val="bg1">
                    <a:lumMod val="50000"/>
                  </a:schemeClr>
                </a:solidFill>
                <a:effectLst/>
                <a:uLnTx/>
                <a:uFillTx/>
                <a:latin typeface="+mj-lt"/>
                <a:cs typeface="Century Gothic"/>
              </a:rPr>
              <a:t>follow</a:t>
            </a:r>
            <a:r>
              <a:rPr kumimoji="0" sz="1800" b="0" i="0" u="none" strike="noStrike" kern="0" cap="none" spc="70" normalizeH="0" baseline="0" noProof="0" dirty="0">
                <a:ln>
                  <a:noFill/>
                </a:ln>
                <a:solidFill>
                  <a:schemeClr val="bg1">
                    <a:lumMod val="50000"/>
                  </a:schemeClr>
                </a:solidFill>
                <a:effectLst/>
                <a:uLnTx/>
                <a:uFillTx/>
                <a:latin typeface="+mj-lt"/>
                <a:cs typeface="Century Gothic"/>
              </a:rPr>
              <a:t> </a:t>
            </a:r>
            <a:r>
              <a:rPr kumimoji="0" sz="1800" b="0" i="0" u="none" strike="noStrike" kern="0" cap="none" spc="75" normalizeH="0" baseline="0" noProof="0" dirty="0">
                <a:ln>
                  <a:noFill/>
                </a:ln>
                <a:solidFill>
                  <a:schemeClr val="bg1">
                    <a:lumMod val="50000"/>
                  </a:schemeClr>
                </a:solidFill>
                <a:effectLst/>
                <a:uLnTx/>
                <a:uFillTx/>
                <a:latin typeface="+mj-lt"/>
                <a:cs typeface="Century Gothic"/>
              </a:rPr>
              <a:t>our</a:t>
            </a:r>
            <a:r>
              <a:rPr kumimoji="0" sz="1800" b="0" i="0" u="none" strike="noStrike" kern="0" cap="none" spc="70" normalizeH="0" baseline="0" noProof="0" dirty="0">
                <a:ln>
                  <a:noFill/>
                </a:ln>
                <a:solidFill>
                  <a:schemeClr val="bg1">
                    <a:lumMod val="50000"/>
                  </a:schemeClr>
                </a:solidFill>
                <a:effectLst/>
                <a:uLnTx/>
                <a:uFillTx/>
                <a:latin typeface="+mj-lt"/>
                <a:cs typeface="Century Gothic"/>
              </a:rPr>
              <a:t> </a:t>
            </a:r>
            <a:r>
              <a:rPr kumimoji="0" sz="1800" b="0" i="0" u="none" strike="noStrike" kern="0" cap="none" spc="-10" normalizeH="0" baseline="0" noProof="0" dirty="0">
                <a:ln>
                  <a:noFill/>
                </a:ln>
                <a:solidFill>
                  <a:schemeClr val="bg1">
                    <a:lumMod val="50000"/>
                  </a:schemeClr>
                </a:solidFill>
                <a:effectLst/>
                <a:uLnTx/>
                <a:uFillTx/>
                <a:latin typeface="+mj-lt"/>
                <a:cs typeface="Century Gothic"/>
              </a:rPr>
              <a:t>podcast</a:t>
            </a:r>
            <a:r>
              <a:rPr kumimoji="0" sz="1800" b="0" i="0" u="none" strike="noStrike" kern="0" cap="none" spc="60" normalizeH="0" baseline="0" noProof="0" dirty="0">
                <a:ln>
                  <a:noFill/>
                </a:ln>
                <a:solidFill>
                  <a:schemeClr val="bg1">
                    <a:lumMod val="50000"/>
                  </a:schemeClr>
                </a:solidFill>
                <a:effectLst/>
                <a:uLnTx/>
                <a:uFillTx/>
                <a:latin typeface="+mj-lt"/>
                <a:cs typeface="Century Gothic"/>
              </a:rPr>
              <a:t> </a:t>
            </a:r>
            <a:r>
              <a:rPr kumimoji="0" sz="1800" b="0" i="0" u="none" strike="noStrike" kern="0" cap="none" spc="0" normalizeH="0" baseline="0" noProof="0" dirty="0">
                <a:ln>
                  <a:noFill/>
                </a:ln>
                <a:solidFill>
                  <a:schemeClr val="bg1">
                    <a:lumMod val="50000"/>
                  </a:schemeClr>
                </a:solidFill>
                <a:effectLst/>
                <a:uLnTx/>
                <a:uFillTx/>
                <a:latin typeface="+mj-lt"/>
                <a:cs typeface="Century Gothic"/>
              </a:rPr>
              <a:t>on</a:t>
            </a:r>
            <a:r>
              <a:rPr kumimoji="0" sz="1800" b="0" i="0" u="none" strike="noStrike" kern="0" cap="none" spc="50" normalizeH="0" baseline="0" noProof="0" dirty="0">
                <a:ln>
                  <a:noFill/>
                </a:ln>
                <a:solidFill>
                  <a:schemeClr val="bg1">
                    <a:lumMod val="50000"/>
                  </a:schemeClr>
                </a:solidFill>
                <a:effectLst/>
                <a:uLnTx/>
                <a:uFillTx/>
                <a:latin typeface="+mj-lt"/>
                <a:cs typeface="Century Gothic"/>
              </a:rPr>
              <a:t> </a:t>
            </a:r>
            <a:r>
              <a:rPr kumimoji="0" sz="1800" b="0" i="0" u="none" strike="noStrike" kern="0" cap="none" spc="0" normalizeH="0" baseline="0" noProof="0" dirty="0">
                <a:ln>
                  <a:noFill/>
                </a:ln>
                <a:solidFill>
                  <a:schemeClr val="bg1">
                    <a:lumMod val="50000"/>
                  </a:schemeClr>
                </a:solidFill>
                <a:effectLst/>
                <a:uLnTx/>
                <a:uFillTx/>
                <a:latin typeface="+mj-lt"/>
                <a:cs typeface="Century Gothic"/>
              </a:rPr>
              <a:t>Apple</a:t>
            </a:r>
            <a:r>
              <a:rPr kumimoji="0" sz="1800" b="0" i="0" u="none" strike="noStrike" kern="0" cap="none" spc="80" normalizeH="0" baseline="0" noProof="0" dirty="0">
                <a:ln>
                  <a:noFill/>
                </a:ln>
                <a:solidFill>
                  <a:schemeClr val="bg1">
                    <a:lumMod val="50000"/>
                  </a:schemeClr>
                </a:solidFill>
                <a:effectLst/>
                <a:uLnTx/>
                <a:uFillTx/>
                <a:latin typeface="+mj-lt"/>
                <a:cs typeface="Century Gothic"/>
              </a:rPr>
              <a:t> </a:t>
            </a:r>
            <a:r>
              <a:rPr kumimoji="0" sz="1800" b="0" i="0" u="none" strike="noStrike" kern="0" cap="none" spc="0" normalizeH="0" baseline="0" noProof="0" dirty="0">
                <a:ln>
                  <a:noFill/>
                </a:ln>
                <a:solidFill>
                  <a:schemeClr val="bg1">
                    <a:lumMod val="50000"/>
                  </a:schemeClr>
                </a:solidFill>
                <a:effectLst/>
                <a:uLnTx/>
                <a:uFillTx/>
                <a:latin typeface="+mj-lt"/>
                <a:cs typeface="Century Gothic"/>
              </a:rPr>
              <a:t>Podcasts,</a:t>
            </a:r>
            <a:r>
              <a:rPr kumimoji="0" sz="1800" b="0" i="0" u="none" strike="noStrike" kern="0" cap="none" spc="50" normalizeH="0" baseline="0" noProof="0" dirty="0">
                <a:ln>
                  <a:noFill/>
                </a:ln>
                <a:solidFill>
                  <a:schemeClr val="bg1">
                    <a:lumMod val="50000"/>
                  </a:schemeClr>
                </a:solidFill>
                <a:effectLst/>
                <a:uLnTx/>
                <a:uFillTx/>
                <a:latin typeface="+mj-lt"/>
                <a:cs typeface="Century Gothic"/>
              </a:rPr>
              <a:t> </a:t>
            </a:r>
            <a:r>
              <a:rPr kumimoji="0" sz="1800" b="0" i="0" u="none" strike="noStrike" kern="0" cap="none" spc="0" normalizeH="0" baseline="0" noProof="0" dirty="0">
                <a:ln>
                  <a:noFill/>
                </a:ln>
                <a:solidFill>
                  <a:schemeClr val="bg1">
                    <a:lumMod val="50000"/>
                  </a:schemeClr>
                </a:solidFill>
                <a:effectLst/>
                <a:uLnTx/>
                <a:uFillTx/>
                <a:latin typeface="+mj-lt"/>
                <a:cs typeface="Century Gothic"/>
              </a:rPr>
              <a:t>Spotify,</a:t>
            </a:r>
            <a:r>
              <a:rPr kumimoji="0" sz="1800" b="0" i="0" u="none" strike="noStrike" kern="0" cap="none" spc="85" normalizeH="0" baseline="0" noProof="0" dirty="0">
                <a:ln>
                  <a:noFill/>
                </a:ln>
                <a:solidFill>
                  <a:schemeClr val="bg1">
                    <a:lumMod val="50000"/>
                  </a:schemeClr>
                </a:solidFill>
                <a:effectLst/>
                <a:uLnTx/>
                <a:uFillTx/>
                <a:latin typeface="+mj-lt"/>
                <a:cs typeface="Century Gothic"/>
              </a:rPr>
              <a:t> </a:t>
            </a:r>
            <a:r>
              <a:rPr kumimoji="0" sz="1800" b="0" i="0" u="none" strike="noStrike" kern="0" cap="none" spc="0" normalizeH="0" baseline="0" noProof="0" dirty="0">
                <a:ln>
                  <a:noFill/>
                </a:ln>
                <a:solidFill>
                  <a:schemeClr val="bg1">
                    <a:lumMod val="50000"/>
                  </a:schemeClr>
                </a:solidFill>
                <a:effectLst/>
                <a:uLnTx/>
                <a:uFillTx/>
                <a:latin typeface="+mj-lt"/>
                <a:cs typeface="Century Gothic"/>
              </a:rPr>
              <a:t>Amazon</a:t>
            </a:r>
            <a:r>
              <a:rPr kumimoji="0" sz="1800" b="0" i="0" u="none" strike="noStrike" kern="0" cap="none" spc="35" normalizeH="0" baseline="0" noProof="0" dirty="0">
                <a:ln>
                  <a:noFill/>
                </a:ln>
                <a:solidFill>
                  <a:schemeClr val="bg1">
                    <a:lumMod val="50000"/>
                  </a:schemeClr>
                </a:solidFill>
                <a:effectLst/>
                <a:uLnTx/>
                <a:uFillTx/>
                <a:latin typeface="+mj-lt"/>
                <a:cs typeface="Century Gothic"/>
              </a:rPr>
              <a:t> </a:t>
            </a:r>
            <a:r>
              <a:rPr kumimoji="0" sz="1800" b="0" i="0" u="none" strike="noStrike" kern="0" cap="none" spc="60" normalizeH="0" baseline="0" noProof="0" dirty="0">
                <a:ln>
                  <a:noFill/>
                </a:ln>
                <a:solidFill>
                  <a:schemeClr val="bg1">
                    <a:lumMod val="50000"/>
                  </a:schemeClr>
                </a:solidFill>
                <a:effectLst/>
                <a:uLnTx/>
                <a:uFillTx/>
                <a:latin typeface="+mj-lt"/>
                <a:cs typeface="Century Gothic"/>
              </a:rPr>
              <a:t>Music</a:t>
            </a:r>
            <a:r>
              <a:rPr kumimoji="0" sz="1800" b="0" i="0" u="none" strike="noStrike" kern="0" cap="none" spc="75" normalizeH="0" baseline="0" noProof="0" dirty="0">
                <a:ln>
                  <a:noFill/>
                </a:ln>
                <a:solidFill>
                  <a:schemeClr val="bg1">
                    <a:lumMod val="50000"/>
                  </a:schemeClr>
                </a:solidFill>
                <a:effectLst/>
                <a:uLnTx/>
                <a:uFillTx/>
                <a:latin typeface="+mj-lt"/>
                <a:cs typeface="Century Gothic"/>
              </a:rPr>
              <a:t> </a:t>
            </a:r>
            <a:r>
              <a:rPr kumimoji="0" sz="1800" b="0" i="0" u="none" strike="noStrike" kern="0" cap="none" spc="-25" normalizeH="0" baseline="0" noProof="0" dirty="0">
                <a:ln>
                  <a:noFill/>
                </a:ln>
                <a:solidFill>
                  <a:schemeClr val="bg1">
                    <a:lumMod val="50000"/>
                  </a:schemeClr>
                </a:solidFill>
                <a:effectLst/>
                <a:uLnTx/>
                <a:uFillTx/>
                <a:latin typeface="+mj-lt"/>
                <a:cs typeface="Century Gothic"/>
              </a:rPr>
              <a:t>and </a:t>
            </a:r>
            <a:r>
              <a:rPr kumimoji="0" sz="1800" b="0" i="0" u="none" strike="noStrike" kern="0" cap="none" spc="0" normalizeH="0" baseline="0" noProof="0" dirty="0">
                <a:ln>
                  <a:noFill/>
                </a:ln>
                <a:solidFill>
                  <a:schemeClr val="bg1">
                    <a:lumMod val="50000"/>
                  </a:schemeClr>
                </a:solidFill>
                <a:effectLst/>
                <a:uLnTx/>
                <a:uFillTx/>
                <a:latin typeface="+mj-lt"/>
                <a:cs typeface="Century Gothic"/>
              </a:rPr>
              <a:t>wherever</a:t>
            </a:r>
            <a:r>
              <a:rPr kumimoji="0" sz="1800" b="0" i="0" u="none" strike="noStrike" kern="0" cap="none" spc="30" normalizeH="0" baseline="0" noProof="0" dirty="0">
                <a:ln>
                  <a:noFill/>
                </a:ln>
                <a:solidFill>
                  <a:schemeClr val="bg1">
                    <a:lumMod val="50000"/>
                  </a:schemeClr>
                </a:solidFill>
                <a:effectLst/>
                <a:uLnTx/>
                <a:uFillTx/>
                <a:latin typeface="+mj-lt"/>
                <a:cs typeface="Century Gothic"/>
              </a:rPr>
              <a:t> </a:t>
            </a:r>
            <a:r>
              <a:rPr kumimoji="0" sz="1800" b="0" i="0" u="none" strike="noStrike" kern="0" cap="none" spc="0" normalizeH="0" baseline="0" noProof="0" dirty="0">
                <a:ln>
                  <a:noFill/>
                </a:ln>
                <a:solidFill>
                  <a:schemeClr val="bg1">
                    <a:lumMod val="50000"/>
                  </a:schemeClr>
                </a:solidFill>
                <a:effectLst/>
                <a:uLnTx/>
                <a:uFillTx/>
                <a:latin typeface="+mj-lt"/>
                <a:cs typeface="Century Gothic"/>
              </a:rPr>
              <a:t>else</a:t>
            </a:r>
            <a:r>
              <a:rPr kumimoji="0" lang="de-AT" sz="1800" b="0" i="0" u="none" strike="noStrike" kern="0" cap="none" spc="0" normalizeH="0" baseline="0" noProof="0" dirty="0">
                <a:ln>
                  <a:noFill/>
                </a:ln>
                <a:solidFill>
                  <a:schemeClr val="bg1">
                    <a:lumMod val="50000"/>
                  </a:schemeClr>
                </a:solidFill>
                <a:effectLst/>
                <a:uLnTx/>
                <a:uFillTx/>
                <a:latin typeface="+mj-lt"/>
                <a:cs typeface="Century Gothic"/>
              </a:rPr>
              <a:t> </a:t>
            </a:r>
            <a:r>
              <a:rPr kumimoji="0" sz="1800" b="0" i="0" u="none" strike="noStrike" kern="0" cap="none" spc="0" normalizeH="0" baseline="0" noProof="0" dirty="0">
                <a:ln>
                  <a:noFill/>
                </a:ln>
                <a:solidFill>
                  <a:schemeClr val="bg1">
                    <a:lumMod val="50000"/>
                  </a:schemeClr>
                </a:solidFill>
                <a:effectLst/>
                <a:uLnTx/>
                <a:uFillTx/>
                <a:latin typeface="+mj-lt"/>
                <a:cs typeface="Century Gothic"/>
              </a:rPr>
              <a:t>you</a:t>
            </a:r>
            <a:r>
              <a:rPr kumimoji="0" sz="1800" b="0" i="0" u="none" strike="noStrike" kern="0" cap="none" spc="45" normalizeH="0" baseline="0" noProof="0" dirty="0">
                <a:ln>
                  <a:noFill/>
                </a:ln>
                <a:solidFill>
                  <a:schemeClr val="bg1">
                    <a:lumMod val="50000"/>
                  </a:schemeClr>
                </a:solidFill>
                <a:effectLst/>
                <a:uLnTx/>
                <a:uFillTx/>
                <a:latin typeface="+mj-lt"/>
                <a:cs typeface="Century Gothic"/>
              </a:rPr>
              <a:t> </a:t>
            </a:r>
            <a:r>
              <a:rPr kumimoji="0" sz="1800" b="0" i="0" u="none" strike="noStrike" kern="0" cap="none" spc="0" normalizeH="0" baseline="0" noProof="0" dirty="0">
                <a:ln>
                  <a:noFill/>
                </a:ln>
                <a:solidFill>
                  <a:schemeClr val="bg1">
                    <a:lumMod val="50000"/>
                  </a:schemeClr>
                </a:solidFill>
                <a:effectLst/>
                <a:uLnTx/>
                <a:uFillTx/>
                <a:latin typeface="+mj-lt"/>
                <a:cs typeface="Century Gothic"/>
              </a:rPr>
              <a:t>get</a:t>
            </a:r>
            <a:r>
              <a:rPr kumimoji="0" sz="1800" b="0" i="0" u="none" strike="noStrike" kern="0" cap="none" spc="30" normalizeH="0" baseline="0" noProof="0" dirty="0">
                <a:ln>
                  <a:noFill/>
                </a:ln>
                <a:solidFill>
                  <a:schemeClr val="bg1">
                    <a:lumMod val="50000"/>
                  </a:schemeClr>
                </a:solidFill>
                <a:effectLst/>
                <a:uLnTx/>
                <a:uFillTx/>
                <a:latin typeface="+mj-lt"/>
                <a:cs typeface="Century Gothic"/>
              </a:rPr>
              <a:t> </a:t>
            </a:r>
            <a:r>
              <a:rPr kumimoji="0" sz="1800" b="0" i="0" u="none" strike="noStrike" kern="0" cap="none" spc="55" normalizeH="0" baseline="0" noProof="0" dirty="0">
                <a:ln>
                  <a:noFill/>
                </a:ln>
                <a:solidFill>
                  <a:schemeClr val="bg1">
                    <a:lumMod val="50000"/>
                  </a:schemeClr>
                </a:solidFill>
                <a:effectLst/>
                <a:uLnTx/>
                <a:uFillTx/>
                <a:latin typeface="+mj-lt"/>
                <a:cs typeface="Century Gothic"/>
              </a:rPr>
              <a:t>your</a:t>
            </a:r>
            <a:r>
              <a:rPr kumimoji="0" sz="1800" b="0" i="0" u="none" strike="noStrike" kern="0" cap="none" spc="45" normalizeH="0" baseline="0" noProof="0" dirty="0">
                <a:ln>
                  <a:noFill/>
                </a:ln>
                <a:solidFill>
                  <a:schemeClr val="bg1">
                    <a:lumMod val="50000"/>
                  </a:schemeClr>
                </a:solidFill>
                <a:effectLst/>
                <a:uLnTx/>
                <a:uFillTx/>
                <a:latin typeface="+mj-lt"/>
                <a:cs typeface="Century Gothic"/>
              </a:rPr>
              <a:t> </a:t>
            </a:r>
            <a:r>
              <a:rPr kumimoji="0" sz="1800" b="0" i="0" u="none" strike="noStrike" kern="0" cap="none" spc="0" normalizeH="0" baseline="0" noProof="0" dirty="0">
                <a:ln>
                  <a:noFill/>
                </a:ln>
                <a:solidFill>
                  <a:schemeClr val="bg1">
                    <a:lumMod val="50000"/>
                  </a:schemeClr>
                </a:solidFill>
                <a:effectLst/>
                <a:uLnTx/>
                <a:uFillTx/>
                <a:latin typeface="+mj-lt"/>
                <a:cs typeface="Century Gothic"/>
              </a:rPr>
              <a:t>podcasts</a:t>
            </a:r>
            <a:r>
              <a:rPr kumimoji="0" sz="1800" b="0" i="0" u="none" strike="noStrike" kern="0" cap="none" spc="25" normalizeH="0" baseline="0" noProof="0" dirty="0">
                <a:ln>
                  <a:noFill/>
                </a:ln>
                <a:solidFill>
                  <a:schemeClr val="bg1">
                    <a:lumMod val="50000"/>
                  </a:schemeClr>
                </a:solidFill>
                <a:effectLst/>
                <a:uLnTx/>
                <a:uFillTx/>
                <a:latin typeface="+mj-lt"/>
                <a:cs typeface="Century Gothic"/>
              </a:rPr>
              <a:t> </a:t>
            </a:r>
            <a:r>
              <a:rPr kumimoji="0" sz="1800" b="0" i="0" u="none" strike="noStrike" kern="0" cap="none" spc="0" normalizeH="0" baseline="0" noProof="0" dirty="0">
                <a:ln>
                  <a:noFill/>
                </a:ln>
                <a:solidFill>
                  <a:schemeClr val="bg1">
                    <a:lumMod val="50000"/>
                  </a:schemeClr>
                </a:solidFill>
                <a:effectLst/>
                <a:uLnTx/>
                <a:uFillTx/>
                <a:latin typeface="+mj-lt"/>
                <a:cs typeface="Century Gothic"/>
              </a:rPr>
              <a:t>–</a:t>
            </a:r>
            <a:r>
              <a:rPr kumimoji="0" sz="1800" b="0" i="0" u="none" strike="noStrike" kern="0" cap="none" spc="50" normalizeH="0" baseline="0" noProof="0" dirty="0">
                <a:ln>
                  <a:noFill/>
                </a:ln>
                <a:solidFill>
                  <a:schemeClr val="bg1">
                    <a:lumMod val="50000"/>
                  </a:schemeClr>
                </a:solidFill>
                <a:effectLst/>
                <a:uLnTx/>
                <a:uFillTx/>
                <a:latin typeface="+mj-lt"/>
                <a:cs typeface="Century Gothic"/>
              </a:rPr>
              <a:t> </a:t>
            </a:r>
            <a:r>
              <a:rPr kumimoji="0" sz="1800" b="0" i="0" u="none" strike="noStrike" kern="0" cap="none" spc="130" normalizeH="0" baseline="0" noProof="0" dirty="0">
                <a:ln>
                  <a:noFill/>
                </a:ln>
                <a:solidFill>
                  <a:schemeClr val="bg1">
                    <a:lumMod val="50000"/>
                  </a:schemeClr>
                </a:solidFill>
                <a:effectLst/>
                <a:uLnTx/>
                <a:uFillTx/>
                <a:latin typeface="+mj-lt"/>
                <a:cs typeface="Century Gothic"/>
              </a:rPr>
              <a:t>just</a:t>
            </a:r>
            <a:r>
              <a:rPr kumimoji="0" sz="1800" b="0" i="0" u="none" strike="noStrike" kern="0" cap="none" spc="25" normalizeH="0" baseline="0" noProof="0" dirty="0">
                <a:ln>
                  <a:noFill/>
                </a:ln>
                <a:solidFill>
                  <a:schemeClr val="bg1">
                    <a:lumMod val="50000"/>
                  </a:schemeClr>
                </a:solidFill>
                <a:effectLst/>
                <a:uLnTx/>
                <a:uFillTx/>
                <a:latin typeface="+mj-lt"/>
                <a:cs typeface="Century Gothic"/>
              </a:rPr>
              <a:t> </a:t>
            </a:r>
            <a:r>
              <a:rPr kumimoji="0" sz="1800" b="0" i="0" u="none" strike="noStrike" kern="0" cap="none" spc="0" normalizeH="0" baseline="0" noProof="0" dirty="0">
                <a:ln>
                  <a:noFill/>
                </a:ln>
                <a:solidFill>
                  <a:schemeClr val="bg1">
                    <a:lumMod val="50000"/>
                  </a:schemeClr>
                </a:solidFill>
                <a:effectLst/>
                <a:uLnTx/>
                <a:uFillTx/>
                <a:latin typeface="+mj-lt"/>
                <a:cs typeface="Century Gothic"/>
              </a:rPr>
              <a:t>search</a:t>
            </a:r>
            <a:r>
              <a:rPr kumimoji="0" sz="1800" b="0" i="0" u="none" strike="noStrike" kern="0" cap="none" spc="25" normalizeH="0" baseline="0" noProof="0" dirty="0">
                <a:ln>
                  <a:noFill/>
                </a:ln>
                <a:solidFill>
                  <a:schemeClr val="bg1">
                    <a:lumMod val="50000"/>
                  </a:schemeClr>
                </a:solidFill>
                <a:effectLst/>
                <a:uLnTx/>
                <a:uFillTx/>
                <a:latin typeface="+mj-lt"/>
                <a:cs typeface="Century Gothic"/>
              </a:rPr>
              <a:t> </a:t>
            </a:r>
            <a:r>
              <a:rPr kumimoji="0" sz="1800" b="0" i="0" u="none" strike="noStrike" kern="0" cap="none" spc="55" normalizeH="0" baseline="0" noProof="0" dirty="0">
                <a:ln>
                  <a:noFill/>
                </a:ln>
                <a:solidFill>
                  <a:schemeClr val="bg1">
                    <a:lumMod val="50000"/>
                  </a:schemeClr>
                </a:solidFill>
                <a:effectLst/>
                <a:uLnTx/>
                <a:uFillTx/>
                <a:latin typeface="+mj-lt"/>
                <a:cs typeface="Century Gothic"/>
              </a:rPr>
              <a:t>“WUN4ALL”.</a:t>
            </a:r>
            <a:endParaRPr kumimoji="0" sz="1800" b="0" i="0" u="none" strike="noStrike" kern="0" cap="none" spc="0" normalizeH="0" baseline="0" noProof="0" dirty="0">
              <a:ln>
                <a:noFill/>
              </a:ln>
              <a:solidFill>
                <a:schemeClr val="bg1">
                  <a:lumMod val="50000"/>
                </a:schemeClr>
              </a:solidFill>
              <a:effectLst/>
              <a:uLnTx/>
              <a:uFillTx/>
              <a:latin typeface="+mj-lt"/>
              <a:cs typeface="Century Gothic"/>
            </a:endParaRPr>
          </a:p>
          <a:p>
            <a:pPr marL="12700" marR="0" lvl="0" indent="0" algn="ctr" defTabSz="914400" eaLnBrk="1" fontAlgn="auto" latinLnBrk="0" hangingPunct="1">
              <a:lnSpc>
                <a:spcPct val="100000"/>
              </a:lnSpc>
              <a:spcBef>
                <a:spcPts val="0"/>
              </a:spcBef>
              <a:spcAft>
                <a:spcPts val="0"/>
              </a:spcAft>
              <a:buClrTx/>
              <a:buSzTx/>
              <a:buFontTx/>
              <a:buNone/>
              <a:tabLst/>
              <a:defRPr/>
            </a:pPr>
            <a:r>
              <a:rPr kumimoji="0" sz="1800" b="0" i="0" u="none" strike="noStrike" kern="0" cap="none" spc="50" normalizeH="0" baseline="0" noProof="0" dirty="0">
                <a:ln>
                  <a:noFill/>
                </a:ln>
                <a:solidFill>
                  <a:schemeClr val="bg1">
                    <a:lumMod val="50000"/>
                  </a:schemeClr>
                </a:solidFill>
                <a:effectLst/>
                <a:uLnTx/>
                <a:uFillTx/>
                <a:latin typeface="+mj-lt"/>
                <a:cs typeface="Century Gothic"/>
              </a:rPr>
              <a:t>Or</a:t>
            </a:r>
            <a:r>
              <a:rPr kumimoji="0" sz="1800" b="0" i="0" u="none" strike="noStrike" kern="0" cap="none" spc="25" normalizeH="0" baseline="0" noProof="0" dirty="0">
                <a:ln>
                  <a:noFill/>
                </a:ln>
                <a:solidFill>
                  <a:schemeClr val="bg1">
                    <a:lumMod val="50000"/>
                  </a:schemeClr>
                </a:solidFill>
                <a:effectLst/>
                <a:uLnTx/>
                <a:uFillTx/>
                <a:latin typeface="+mj-lt"/>
                <a:cs typeface="Century Gothic"/>
              </a:rPr>
              <a:t> </a:t>
            </a:r>
            <a:r>
              <a:rPr kumimoji="0" sz="1800" b="0" i="0" u="none" strike="noStrike" kern="0" cap="none" spc="130" normalizeH="0" baseline="0" noProof="0" dirty="0">
                <a:ln>
                  <a:noFill/>
                </a:ln>
                <a:solidFill>
                  <a:schemeClr val="bg1">
                    <a:lumMod val="50000"/>
                  </a:schemeClr>
                </a:solidFill>
                <a:effectLst/>
                <a:uLnTx/>
                <a:uFillTx/>
                <a:latin typeface="+mj-lt"/>
                <a:cs typeface="Century Gothic"/>
              </a:rPr>
              <a:t>just</a:t>
            </a:r>
            <a:r>
              <a:rPr kumimoji="0" sz="1800" b="0" i="0" u="none" strike="noStrike" kern="0" cap="none" spc="10" normalizeH="0" baseline="0" noProof="0" dirty="0">
                <a:ln>
                  <a:noFill/>
                </a:ln>
                <a:solidFill>
                  <a:schemeClr val="bg1">
                    <a:lumMod val="50000"/>
                  </a:schemeClr>
                </a:solidFill>
                <a:effectLst/>
                <a:uLnTx/>
                <a:uFillTx/>
                <a:latin typeface="+mj-lt"/>
                <a:cs typeface="Century Gothic"/>
              </a:rPr>
              <a:t> </a:t>
            </a:r>
            <a:r>
              <a:rPr kumimoji="0" sz="1800" b="0" i="0" u="none" strike="noStrike" kern="0" cap="none" spc="0" normalizeH="0" baseline="0" noProof="0" dirty="0">
                <a:ln>
                  <a:noFill/>
                </a:ln>
                <a:solidFill>
                  <a:schemeClr val="bg1">
                    <a:lumMod val="50000"/>
                  </a:schemeClr>
                </a:solidFill>
                <a:effectLst/>
                <a:uLnTx/>
                <a:uFillTx/>
                <a:latin typeface="+mj-lt"/>
                <a:cs typeface="Century Gothic"/>
              </a:rPr>
              <a:t>click</a:t>
            </a:r>
            <a:r>
              <a:rPr kumimoji="0" sz="1800" b="0" i="0" u="none" strike="noStrike" kern="0" cap="none" spc="50" normalizeH="0" baseline="0" noProof="0" dirty="0">
                <a:ln>
                  <a:noFill/>
                </a:ln>
                <a:solidFill>
                  <a:schemeClr val="bg1">
                    <a:lumMod val="50000"/>
                  </a:schemeClr>
                </a:solidFill>
                <a:effectLst/>
                <a:uLnTx/>
                <a:uFillTx/>
                <a:latin typeface="+mj-lt"/>
                <a:cs typeface="Century Gothic"/>
              </a:rPr>
              <a:t> </a:t>
            </a:r>
            <a:r>
              <a:rPr kumimoji="0" sz="1800" b="0" i="0" u="none" strike="noStrike" kern="0" cap="none" spc="85" normalizeH="0" baseline="0" noProof="0" dirty="0">
                <a:ln>
                  <a:noFill/>
                </a:ln>
                <a:solidFill>
                  <a:schemeClr val="bg1">
                    <a:lumMod val="50000"/>
                  </a:schemeClr>
                </a:solidFill>
                <a:effectLst/>
                <a:uLnTx/>
                <a:uFillTx/>
                <a:latin typeface="+mj-lt"/>
                <a:cs typeface="Century Gothic"/>
              </a:rPr>
              <a:t>through</a:t>
            </a:r>
            <a:r>
              <a:rPr kumimoji="0" sz="1800" b="0" i="0" u="none" strike="noStrike" kern="0" cap="none" spc="-15" normalizeH="0" baseline="0" noProof="0" dirty="0">
                <a:ln>
                  <a:noFill/>
                </a:ln>
                <a:solidFill>
                  <a:schemeClr val="bg1">
                    <a:lumMod val="50000"/>
                  </a:schemeClr>
                </a:solidFill>
                <a:effectLst/>
                <a:uLnTx/>
                <a:uFillTx/>
                <a:latin typeface="+mj-lt"/>
                <a:cs typeface="Century Gothic"/>
              </a:rPr>
              <a:t> </a:t>
            </a:r>
            <a:r>
              <a:rPr kumimoji="0" sz="1800" b="0" i="0" u="none" strike="noStrike" kern="0" cap="none" spc="85" normalizeH="0" baseline="0" noProof="0" dirty="0">
                <a:ln>
                  <a:noFill/>
                </a:ln>
                <a:solidFill>
                  <a:schemeClr val="bg1">
                    <a:lumMod val="50000"/>
                  </a:schemeClr>
                </a:solidFill>
                <a:effectLst/>
                <a:uLnTx/>
                <a:uFillTx/>
                <a:latin typeface="+mj-lt"/>
                <a:cs typeface="Century Gothic"/>
              </a:rPr>
              <a:t>from</a:t>
            </a:r>
            <a:r>
              <a:rPr kumimoji="0" sz="1800" b="0" i="0" u="none" strike="noStrike" kern="0" cap="none" spc="20" normalizeH="0" baseline="0" noProof="0" dirty="0">
                <a:ln>
                  <a:noFill/>
                </a:ln>
                <a:solidFill>
                  <a:schemeClr val="bg1">
                    <a:lumMod val="50000"/>
                  </a:schemeClr>
                </a:solidFill>
                <a:effectLst/>
                <a:uLnTx/>
                <a:uFillTx/>
                <a:latin typeface="+mj-lt"/>
                <a:cs typeface="Century Gothic"/>
              </a:rPr>
              <a:t> </a:t>
            </a:r>
            <a:r>
              <a:rPr kumimoji="0" sz="1800" b="0" i="0" u="none" strike="noStrike" kern="0" cap="none" spc="50" normalizeH="0" baseline="0" noProof="0" dirty="0">
                <a:ln>
                  <a:noFill/>
                </a:ln>
                <a:solidFill>
                  <a:schemeClr val="bg1">
                    <a:lumMod val="50000"/>
                  </a:schemeClr>
                </a:solidFill>
                <a:effectLst/>
                <a:uLnTx/>
                <a:uFillTx/>
                <a:latin typeface="+mj-lt"/>
                <a:cs typeface="Century Gothic"/>
              </a:rPr>
              <a:t>the</a:t>
            </a:r>
            <a:r>
              <a:rPr kumimoji="0" sz="1800" b="0" i="0" u="none" strike="noStrike" kern="0" cap="none" spc="5" normalizeH="0" baseline="0" noProof="0" dirty="0">
                <a:ln>
                  <a:noFill/>
                </a:ln>
                <a:solidFill>
                  <a:schemeClr val="bg1">
                    <a:lumMod val="50000"/>
                  </a:schemeClr>
                </a:solidFill>
                <a:effectLst/>
                <a:uLnTx/>
                <a:uFillTx/>
                <a:latin typeface="+mj-lt"/>
                <a:cs typeface="Century Gothic"/>
              </a:rPr>
              <a:t> </a:t>
            </a:r>
            <a:r>
              <a:rPr kumimoji="0" sz="1800" b="0" i="0" u="none" strike="noStrike" kern="0" cap="none" spc="0" normalizeH="0" baseline="0" noProof="0" dirty="0">
                <a:ln>
                  <a:noFill/>
                </a:ln>
                <a:solidFill>
                  <a:schemeClr val="bg1">
                    <a:lumMod val="50000"/>
                  </a:schemeClr>
                </a:solidFill>
                <a:effectLst/>
                <a:uLnTx/>
                <a:uFillTx/>
                <a:latin typeface="+mj-lt"/>
                <a:cs typeface="Century Gothic"/>
              </a:rPr>
              <a:t>website:</a:t>
            </a:r>
            <a:r>
              <a:rPr kumimoji="0" sz="1800" b="0" i="0" u="none" strike="noStrike" kern="0" cap="none" spc="45" normalizeH="0" baseline="0" noProof="0" dirty="0">
                <a:ln>
                  <a:noFill/>
                </a:ln>
                <a:solidFill>
                  <a:schemeClr val="bg1">
                    <a:lumMod val="50000"/>
                  </a:schemeClr>
                </a:solidFill>
                <a:effectLst/>
                <a:uLnTx/>
                <a:uFillTx/>
                <a:latin typeface="+mj-lt"/>
                <a:cs typeface="Century Gothic"/>
              </a:rPr>
              <a:t> </a:t>
            </a:r>
            <a:r>
              <a:rPr kumimoji="0" sz="1800" b="1" i="0" u="heavy" strike="noStrike" kern="0" cap="none" spc="180" normalizeH="0" baseline="0" noProof="0" dirty="0">
                <a:ln>
                  <a:noFill/>
                </a:ln>
                <a:solidFill>
                  <a:schemeClr val="bg1">
                    <a:lumMod val="50000"/>
                  </a:schemeClr>
                </a:solidFill>
                <a:effectLst/>
                <a:uLnTx/>
                <a:uFill>
                  <a:solidFill>
                    <a:srgbClr val="FFFFFF"/>
                  </a:solidFill>
                </a:uFill>
                <a:latin typeface="+mj-lt"/>
                <a:cs typeface="Calibri"/>
                <a:hlinkClick r:id="rId6">
                  <a:extLst>
                    <a:ext uri="{A12FA001-AC4F-418D-AE19-62706E023703}">
                      <ahyp:hlinkClr xmlns:ahyp="http://schemas.microsoft.com/office/drawing/2018/hyperlinkcolor" val="tx"/>
                    </a:ext>
                  </a:extLst>
                </a:hlinkClick>
              </a:rPr>
              <a:t>https://thewun.co.uk/news-blogs/</a:t>
            </a:r>
            <a:endParaRPr kumimoji="0" sz="1800" b="0" i="0" u="none" strike="noStrike" kern="0" cap="none" spc="0" normalizeH="0" baseline="0" noProof="0" dirty="0">
              <a:ln>
                <a:noFill/>
              </a:ln>
              <a:solidFill>
                <a:schemeClr val="bg1">
                  <a:lumMod val="50000"/>
                </a:schemeClr>
              </a:solidFill>
              <a:effectLst/>
              <a:uLnTx/>
              <a:uFillTx/>
              <a:latin typeface="+mj-lt"/>
              <a:cs typeface="Calibri"/>
            </a:endParaRPr>
          </a:p>
        </p:txBody>
      </p:sp>
      <p:sp>
        <p:nvSpPr>
          <p:cNvPr id="10" name="object 10"/>
          <p:cNvSpPr txBox="1">
            <a:spLocks noGrp="1"/>
          </p:cNvSpPr>
          <p:nvPr>
            <p:ph type="title"/>
          </p:nvPr>
        </p:nvSpPr>
        <p:spPr>
          <a:xfrm>
            <a:off x="3373170" y="168910"/>
            <a:ext cx="5147089" cy="1841530"/>
          </a:xfrm>
          <a:prstGeom prst="rect">
            <a:avLst/>
          </a:prstGeom>
        </p:spPr>
        <p:txBody>
          <a:bodyPr vert="horz" wrap="square" lIns="0" tIns="114300" rIns="0" bIns="0" rtlCol="0">
            <a:spAutoFit/>
          </a:bodyPr>
          <a:lstStyle/>
          <a:p>
            <a:pPr algn="ctr">
              <a:lnSpc>
                <a:spcPct val="100000"/>
              </a:lnSpc>
              <a:spcBef>
                <a:spcPts val="900"/>
              </a:spcBef>
            </a:pPr>
            <a:r>
              <a:rPr lang="en-GB" sz="4400" spc="705" dirty="0">
                <a:solidFill>
                  <a:schemeClr val="bg1">
                    <a:lumMod val="50000"/>
                  </a:schemeClr>
                </a:solidFill>
                <a:latin typeface="Monserrat"/>
              </a:rPr>
              <a:t>WUN</a:t>
            </a:r>
            <a:r>
              <a:rPr lang="en-GB" sz="4400" spc="254" dirty="0">
                <a:solidFill>
                  <a:schemeClr val="bg1">
                    <a:lumMod val="50000"/>
                  </a:schemeClr>
                </a:solidFill>
                <a:latin typeface="Monserrat"/>
              </a:rPr>
              <a:t> </a:t>
            </a:r>
            <a:r>
              <a:rPr lang="en-GB" sz="4400" spc="535" dirty="0">
                <a:solidFill>
                  <a:schemeClr val="bg1">
                    <a:lumMod val="50000"/>
                  </a:schemeClr>
                </a:solidFill>
                <a:latin typeface="Monserrat"/>
              </a:rPr>
              <a:t>Podcasts</a:t>
            </a:r>
            <a:endParaRPr sz="4400" dirty="0">
              <a:solidFill>
                <a:schemeClr val="bg1">
                  <a:lumMod val="50000"/>
                </a:schemeClr>
              </a:solidFill>
              <a:latin typeface="Monserrat"/>
            </a:endParaRPr>
          </a:p>
          <a:p>
            <a:pPr marL="12700" marR="5080" algn="ctr">
              <a:lnSpc>
                <a:spcPct val="100000"/>
              </a:lnSpc>
              <a:spcBef>
                <a:spcPts val="484"/>
              </a:spcBef>
            </a:pPr>
            <a:r>
              <a:rPr sz="3200" spc="145" dirty="0">
                <a:solidFill>
                  <a:schemeClr val="bg1">
                    <a:lumMod val="50000"/>
                  </a:schemeClr>
                </a:solidFill>
                <a:latin typeface="Monserrat"/>
                <a:cs typeface="Century Gothic"/>
              </a:rPr>
              <a:t>Listen</a:t>
            </a:r>
            <a:r>
              <a:rPr sz="3200" spc="-20" dirty="0">
                <a:solidFill>
                  <a:schemeClr val="bg1">
                    <a:lumMod val="50000"/>
                  </a:schemeClr>
                </a:solidFill>
                <a:latin typeface="Monserrat"/>
                <a:cs typeface="Century Gothic"/>
              </a:rPr>
              <a:t> </a:t>
            </a:r>
            <a:r>
              <a:rPr sz="3200" dirty="0">
                <a:solidFill>
                  <a:schemeClr val="bg1">
                    <a:lumMod val="50000"/>
                  </a:schemeClr>
                </a:solidFill>
                <a:latin typeface="Monserrat"/>
                <a:cs typeface="Century Gothic"/>
              </a:rPr>
              <a:t>to</a:t>
            </a:r>
            <a:r>
              <a:rPr sz="3200" spc="-15" dirty="0">
                <a:solidFill>
                  <a:schemeClr val="bg1">
                    <a:lumMod val="50000"/>
                  </a:schemeClr>
                </a:solidFill>
                <a:latin typeface="Monserrat"/>
                <a:cs typeface="Century Gothic"/>
              </a:rPr>
              <a:t> </a:t>
            </a:r>
            <a:r>
              <a:rPr sz="3200" spc="95" dirty="0">
                <a:solidFill>
                  <a:schemeClr val="bg1">
                    <a:lumMod val="50000"/>
                  </a:schemeClr>
                </a:solidFill>
                <a:latin typeface="Monserrat"/>
                <a:cs typeface="Century Gothic"/>
              </a:rPr>
              <a:t>our</a:t>
            </a:r>
            <a:r>
              <a:rPr sz="3200" spc="-25" dirty="0">
                <a:solidFill>
                  <a:schemeClr val="bg1">
                    <a:lumMod val="50000"/>
                  </a:schemeClr>
                </a:solidFill>
                <a:latin typeface="Monserrat"/>
                <a:cs typeface="Century Gothic"/>
              </a:rPr>
              <a:t> </a:t>
            </a:r>
            <a:r>
              <a:rPr sz="3200" spc="60" dirty="0">
                <a:solidFill>
                  <a:schemeClr val="bg1">
                    <a:lumMod val="50000"/>
                  </a:schemeClr>
                </a:solidFill>
                <a:latin typeface="Monserrat"/>
                <a:cs typeface="Century Gothic"/>
              </a:rPr>
              <a:t>latest</a:t>
            </a:r>
            <a:r>
              <a:rPr sz="3200" spc="5" dirty="0">
                <a:solidFill>
                  <a:schemeClr val="bg1">
                    <a:lumMod val="50000"/>
                  </a:schemeClr>
                </a:solidFill>
                <a:latin typeface="Monserrat"/>
                <a:cs typeface="Century Gothic"/>
              </a:rPr>
              <a:t> </a:t>
            </a:r>
            <a:r>
              <a:rPr sz="3200" spc="-10" dirty="0">
                <a:solidFill>
                  <a:schemeClr val="bg1">
                    <a:lumMod val="50000"/>
                  </a:schemeClr>
                </a:solidFill>
                <a:latin typeface="Monserrat"/>
                <a:cs typeface="Century Gothic"/>
              </a:rPr>
              <a:t>podcasts </a:t>
            </a:r>
            <a:r>
              <a:rPr sz="3200" dirty="0">
                <a:solidFill>
                  <a:schemeClr val="bg1">
                    <a:lumMod val="50000"/>
                  </a:schemeClr>
                </a:solidFill>
                <a:latin typeface="Monserrat"/>
                <a:cs typeface="Century Gothic"/>
              </a:rPr>
              <a:t>More </a:t>
            </a:r>
            <a:r>
              <a:rPr sz="3200" spc="55" dirty="0">
                <a:solidFill>
                  <a:schemeClr val="bg1">
                    <a:lumMod val="50000"/>
                  </a:schemeClr>
                </a:solidFill>
                <a:latin typeface="Monserrat"/>
                <a:cs typeface="Century Gothic"/>
              </a:rPr>
              <a:t>coming</a:t>
            </a:r>
            <a:r>
              <a:rPr sz="3200" spc="-5" dirty="0">
                <a:solidFill>
                  <a:schemeClr val="bg1">
                    <a:lumMod val="50000"/>
                  </a:schemeClr>
                </a:solidFill>
                <a:latin typeface="Monserrat"/>
                <a:cs typeface="Century Gothic"/>
              </a:rPr>
              <a:t> </a:t>
            </a:r>
            <a:r>
              <a:rPr sz="3200" spc="55" dirty="0">
                <a:solidFill>
                  <a:schemeClr val="bg1">
                    <a:lumMod val="50000"/>
                  </a:schemeClr>
                </a:solidFill>
                <a:latin typeface="Monserrat"/>
                <a:cs typeface="Century Gothic"/>
              </a:rPr>
              <a:t>soon</a:t>
            </a:r>
            <a:r>
              <a:rPr sz="3200" spc="-10" dirty="0">
                <a:solidFill>
                  <a:schemeClr val="bg1">
                    <a:lumMod val="50000"/>
                  </a:schemeClr>
                </a:solidFill>
                <a:latin typeface="Monserrat"/>
                <a:cs typeface="Century Gothic"/>
              </a:rPr>
              <a:t> </a:t>
            </a:r>
            <a:r>
              <a:rPr sz="3200" spc="-50" dirty="0">
                <a:solidFill>
                  <a:schemeClr val="bg1">
                    <a:lumMod val="50000"/>
                  </a:schemeClr>
                </a:solidFill>
                <a:latin typeface="Monserrat"/>
                <a:cs typeface="Century Gothic"/>
              </a:rPr>
              <a:t>!</a:t>
            </a:r>
            <a:endParaRPr sz="3200" dirty="0">
              <a:solidFill>
                <a:schemeClr val="bg1">
                  <a:lumMod val="50000"/>
                </a:schemeClr>
              </a:solidFill>
              <a:latin typeface="Monserrat"/>
              <a:cs typeface="Century Gothic"/>
            </a:endParaRPr>
          </a:p>
        </p:txBody>
      </p:sp>
      <p:sp>
        <p:nvSpPr>
          <p:cNvPr id="11" name="TextBox 10">
            <a:extLst>
              <a:ext uri="{FF2B5EF4-FFF2-40B4-BE49-F238E27FC236}">
                <a16:creationId xmlns:a16="http://schemas.microsoft.com/office/drawing/2014/main" id="{BD454BC8-3100-7D7E-03F8-D41FD0016234}"/>
              </a:ext>
            </a:extLst>
          </p:cNvPr>
          <p:cNvSpPr txBox="1"/>
          <p:nvPr/>
        </p:nvSpPr>
        <p:spPr>
          <a:xfrm>
            <a:off x="6368681" y="2502095"/>
            <a:ext cx="5193756" cy="2985433"/>
          </a:xfrm>
          <a:prstGeom prst="rect">
            <a:avLst/>
          </a:prstGeom>
          <a:noFill/>
        </p:spPr>
        <p:txBody>
          <a:bodyPr wrap="square">
            <a:spAutoFit/>
          </a:bodyPr>
          <a:lstStyle/>
          <a:p>
            <a:pPr algn="l" fontAlgn="base"/>
            <a:r>
              <a:rPr lang="en-US" sz="1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Allyship with Andy Lax, Group Talent Acquisition Manager for OCU Group talking with Julia Stichling, WUN Advocate</a:t>
            </a:r>
          </a:p>
          <a:p>
            <a:pPr algn="l" fontAlgn="base"/>
            <a:endParaRPr lang="en-US" sz="1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l" fontAlgn="base"/>
            <a:r>
              <a:rPr lang="en-US" sz="1200" b="0" i="0" dirty="0">
                <a:solidFill>
                  <a:schemeClr val="bg1"/>
                </a:solidFill>
                <a:effectLst/>
                <a:latin typeface="Open Sans" panose="020B0606030504020204" pitchFamily="34" charset="0"/>
              </a:rPr>
              <a:t>Andy is the Group Talent Acquisition Manager for OCU Group. He has worked in the Recruitment Industry for the last 20 years, predominantly across engineering and construction, including the last 3 years in the Utilities sector. Over the years he has seen a significant change in these industries with more opportunities being afforded to women in what has historically been a male dominated arena, which can only be seen as a positive step forward.</a:t>
            </a:r>
          </a:p>
          <a:p>
            <a:pPr algn="l" fontAlgn="base"/>
            <a:r>
              <a:rPr lang="en-US" sz="1200" b="0" i="0" dirty="0">
                <a:solidFill>
                  <a:schemeClr val="bg1"/>
                </a:solidFill>
                <a:effectLst/>
                <a:latin typeface="Open Sans" panose="020B0606030504020204" pitchFamily="34" charset="0"/>
              </a:rPr>
              <a:t>His advocacy for women in this industry is based purely on ability to fulfil the opportunities within the sector. Providing equal opportunity opens a whole new talent pool for the industry which he believes is a positive step forward</a:t>
            </a:r>
            <a:r>
              <a:rPr lang="en-US" sz="1200" b="0" i="0" dirty="0">
                <a:solidFill>
                  <a:srgbClr val="333333"/>
                </a:solidFill>
                <a:effectLst/>
                <a:latin typeface="Open Sans" panose="020B0606030504020204" pitchFamily="34" charset="0"/>
              </a:rPr>
              <a:t>.</a:t>
            </a:r>
          </a:p>
        </p:txBody>
      </p:sp>
      <p:pic>
        <p:nvPicPr>
          <p:cNvPr id="2" name="Picture 1" descr="A person with a beard&#10;&#10;Description automatically generated">
            <a:extLst>
              <a:ext uri="{FF2B5EF4-FFF2-40B4-BE49-F238E27FC236}">
                <a16:creationId xmlns:a16="http://schemas.microsoft.com/office/drawing/2014/main" id="{2137A846-42AF-A5BE-599A-B7A46F2D3A8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444452" y="1067862"/>
            <a:ext cx="1510352" cy="1530349"/>
          </a:xfrm>
          <a:prstGeom prst="rect">
            <a:avLst/>
          </a:prstGeom>
        </p:spPr>
      </p:pic>
      <p:sp>
        <p:nvSpPr>
          <p:cNvPr id="14" name="TextBox 13">
            <a:extLst>
              <a:ext uri="{FF2B5EF4-FFF2-40B4-BE49-F238E27FC236}">
                <a16:creationId xmlns:a16="http://schemas.microsoft.com/office/drawing/2014/main" id="{A5DFAA45-9421-2411-145C-3850C8DCFD42}"/>
              </a:ext>
            </a:extLst>
          </p:cNvPr>
          <p:cNvSpPr txBox="1"/>
          <p:nvPr/>
        </p:nvSpPr>
        <p:spPr>
          <a:xfrm>
            <a:off x="811118" y="2644036"/>
            <a:ext cx="4951130" cy="2000548"/>
          </a:xfrm>
          <a:prstGeom prst="rect">
            <a:avLst/>
          </a:prstGeom>
          <a:noFill/>
        </p:spPr>
        <p:txBody>
          <a:bodyPr wrap="square">
            <a:spAutoFit/>
          </a:bodyPr>
          <a:lstStyle/>
          <a:p>
            <a:pPr algn="l" fontAlgn="base"/>
            <a:r>
              <a:rPr lang="en-US" sz="1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Charlie Page at WaterAid reflects on her #IAmRemarkable experience with WUN Advocate, Kara Sadler</a:t>
            </a:r>
          </a:p>
          <a:p>
            <a:pPr algn="l" fontAlgn="base"/>
            <a:endParaRPr lang="en-US" sz="1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l" fontAlgn="base"/>
            <a:r>
              <a:rPr lang="en-US" sz="1400" b="0" i="0" dirty="0">
                <a:solidFill>
                  <a:schemeClr val="bg1"/>
                </a:solidFill>
                <a:effectLst/>
                <a:latin typeface="Open Sans" panose="020B0606030504020204" pitchFamily="34" charset="0"/>
              </a:rPr>
              <a:t>In this episode WUN Advocate Kara Sadler talks with Charlie Page, Engagement Manager within WaterAid’s Water Industry Partnership team, to discuss her experiences with the WUN #IAmRemarkable workshop.</a:t>
            </a:r>
          </a:p>
          <a:p>
            <a:pPr algn="l" fontAlgn="base"/>
            <a:endParaRPr lang="en-US" sz="1200" b="0" i="0" dirty="0">
              <a:solidFill>
                <a:srgbClr val="333333"/>
              </a:solidFill>
              <a:effectLst/>
              <a:latin typeface="Open Sans" panose="020B0606030504020204" pitchFamily="34" charset="0"/>
            </a:endParaRPr>
          </a:p>
        </p:txBody>
      </p:sp>
      <p:pic>
        <p:nvPicPr>
          <p:cNvPr id="15" name="Picture 14" descr="A person smiling in front of a sign&#10;&#10;Description automatically generated">
            <a:extLst>
              <a:ext uri="{FF2B5EF4-FFF2-40B4-BE49-F238E27FC236}">
                <a16:creationId xmlns:a16="http://schemas.microsoft.com/office/drawing/2014/main" id="{E12A4FC1-104B-FFB3-9D07-1E7DC89E507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06206" y="1067862"/>
            <a:ext cx="1422425" cy="1434233"/>
          </a:xfrm>
          <a:prstGeom prst="rect">
            <a:avLst/>
          </a:prstGeom>
          <a:ln>
            <a:noFill/>
          </a:ln>
          <a:effectLst>
            <a:softEdge rad="112500"/>
          </a:effec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57D7AA"/>
        </a:solidFill>
        <a:effectLst/>
      </p:bgPr>
    </p:bg>
    <p:spTree>
      <p:nvGrpSpPr>
        <p:cNvPr id="1" name=""/>
        <p:cNvGrpSpPr/>
        <p:nvPr/>
      </p:nvGrpSpPr>
      <p:grpSpPr>
        <a:xfrm>
          <a:off x="0" y="0"/>
          <a:ext cx="0" cy="0"/>
          <a:chOff x="0" y="0"/>
          <a:chExt cx="0" cy="0"/>
        </a:xfrm>
      </p:grpSpPr>
      <p:pic>
        <p:nvPicPr>
          <p:cNvPr id="4" name="Picture 3" descr="A white and green sky&#10;&#10;Description automatically generated">
            <a:extLst>
              <a:ext uri="{FF2B5EF4-FFF2-40B4-BE49-F238E27FC236}">
                <a16:creationId xmlns:a16="http://schemas.microsoft.com/office/drawing/2014/main" id="{23886DD6-2D69-7151-52F4-82EE3EF8EC8D}"/>
              </a:ext>
            </a:extLst>
          </p:cNvPr>
          <p:cNvPicPr>
            <a:picLocks noChangeAspect="1"/>
          </p:cNvPicPr>
          <p:nvPr/>
        </p:nvPicPr>
        <p:blipFill>
          <a:blip r:embed="rId3"/>
          <a:srcRect b="19"/>
          <a:stretch/>
        </p:blipFill>
        <p:spPr>
          <a:xfrm>
            <a:off x="20" y="0"/>
            <a:ext cx="12191980" cy="6856718"/>
          </a:xfrm>
          <a:prstGeom prst="rect">
            <a:avLst/>
          </a:prstGeom>
        </p:spPr>
      </p:pic>
      <p:sp>
        <p:nvSpPr>
          <p:cNvPr id="18" name="TextBox 17">
            <a:extLst>
              <a:ext uri="{FF2B5EF4-FFF2-40B4-BE49-F238E27FC236}">
                <a16:creationId xmlns:a16="http://schemas.microsoft.com/office/drawing/2014/main" id="{23A0982B-D5E7-4577-8B82-39A574D653B7}"/>
              </a:ext>
            </a:extLst>
          </p:cNvPr>
          <p:cNvSpPr txBox="1"/>
          <p:nvPr/>
        </p:nvSpPr>
        <p:spPr>
          <a:xfrm>
            <a:off x="1380802" y="1419855"/>
            <a:ext cx="10152811" cy="1354217"/>
          </a:xfrm>
          <a:prstGeom prst="rect">
            <a:avLst/>
          </a:prstGeom>
          <a:noFill/>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a:ln>
                <a:noFill/>
              </a:ln>
              <a:solidFill>
                <a:prstClr val="white"/>
              </a:solidFill>
              <a:effectLst/>
              <a:uLnTx/>
              <a:uFillTx/>
              <a:latin typeface="Calibri" panose="020F0502020204030204"/>
              <a:ea typeface="+mn-ea"/>
              <a:cs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a:ln>
                <a:noFill/>
              </a:ln>
              <a:solidFill>
                <a:prstClr val="white"/>
              </a:solidFill>
              <a:effectLst/>
              <a:uLnTx/>
              <a:uFillTx/>
              <a:latin typeface="Calibri" panose="020F0502020204030204"/>
              <a:ea typeface="+mn-ea"/>
              <a:cs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10469E88-3F7E-4078-B44D-BC0B84D26183}"/>
              </a:ext>
            </a:extLst>
          </p:cNvPr>
          <p:cNvSpPr txBox="1"/>
          <p:nvPr/>
        </p:nvSpPr>
        <p:spPr>
          <a:xfrm>
            <a:off x="4595661" y="2130991"/>
            <a:ext cx="6753102" cy="3477875"/>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bg1">
                    <a:lumMod val="50000"/>
                  </a:schemeClr>
                </a:solidFill>
                <a:effectLst/>
                <a:uLnTx/>
                <a:uFillTx/>
                <a:latin typeface="Montserrat "/>
                <a:ea typeface="+mn-ea"/>
                <a:cs typeface="+mn-cs"/>
              </a:rPr>
              <a:t>New WUN Mentoring now available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bg1">
                    <a:lumMod val="50000"/>
                  </a:schemeClr>
                </a:solidFill>
                <a:effectLst/>
                <a:uLnTx/>
                <a:uFillTx/>
                <a:latin typeface="Montserrat "/>
                <a:ea typeface="+mn-ea"/>
                <a:cs typeface="+mn-cs"/>
              </a:rPr>
              <a:t>WUN offers mentoring to women at any stage of their career in the utilities sector.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chemeClr val="bg1">
                  <a:lumMod val="50000"/>
                </a:schemeClr>
              </a:solidFill>
              <a:effectLst/>
              <a:uLnTx/>
              <a:uFillTx/>
              <a:latin typeface="Montserrat "/>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chemeClr val="bg1">
                    <a:lumMod val="50000"/>
                  </a:schemeClr>
                </a:solidFill>
                <a:effectLst/>
                <a:uLnTx/>
                <a:uFillTx/>
                <a:latin typeface="Montserrat "/>
                <a:ea typeface="+mn-ea"/>
                <a:cs typeface="+mn-cs"/>
              </a:rPr>
              <a:t>We are hugely privileged to have over 100 fantastic experienced mentors within the WUN mentoring programme.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chemeClr val="bg1">
                  <a:lumMod val="50000"/>
                </a:schemeClr>
              </a:solidFill>
              <a:effectLst/>
              <a:uLnTx/>
              <a:uFillTx/>
              <a:latin typeface="Montserrat "/>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chemeClr val="bg1">
                    <a:lumMod val="50000"/>
                  </a:schemeClr>
                </a:solidFill>
                <a:effectLst/>
                <a:uLnTx/>
                <a:uFillTx/>
                <a:latin typeface="Montserrat "/>
                <a:ea typeface="+mn-ea"/>
                <a:cs typeface="+mn-cs"/>
              </a:rPr>
              <a:t>With growing numbers of Mentors and Mentees we are delighted with the community and support fostered within the mentoring programme.</a:t>
            </a:r>
          </a:p>
        </p:txBody>
      </p:sp>
      <p:sp>
        <p:nvSpPr>
          <p:cNvPr id="2" name="TextBox 1">
            <a:extLst>
              <a:ext uri="{FF2B5EF4-FFF2-40B4-BE49-F238E27FC236}">
                <a16:creationId xmlns:a16="http://schemas.microsoft.com/office/drawing/2014/main" id="{2377A8C3-91C3-44ED-8009-638A4B72FEBA}"/>
              </a:ext>
            </a:extLst>
          </p:cNvPr>
          <p:cNvSpPr txBox="1"/>
          <p:nvPr/>
        </p:nvSpPr>
        <p:spPr>
          <a:xfrm>
            <a:off x="2133813" y="6168887"/>
            <a:ext cx="792437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chemeClr val="bg1">
                    <a:lumMod val="50000"/>
                  </a:schemeClr>
                </a:solidFill>
                <a:effectLst/>
                <a:uLnTx/>
                <a:uFillTx/>
                <a:latin typeface="Montserrat "/>
                <a:ea typeface="+mn-ea"/>
                <a:cs typeface="Calibri"/>
              </a:rPr>
              <a:t>If you are interested in becoming a Mentor or Mentee, please visit our website: </a:t>
            </a:r>
            <a:r>
              <a:rPr kumimoji="0" lang="en-GB" sz="1600" b="1" i="0" u="none" strike="noStrike" kern="1200" cap="none" spc="0" normalizeH="0" baseline="0" noProof="0" dirty="0">
                <a:ln>
                  <a:noFill/>
                </a:ln>
                <a:solidFill>
                  <a:schemeClr val="bg1">
                    <a:lumMod val="50000"/>
                  </a:schemeClr>
                </a:solidFill>
                <a:effectLst/>
                <a:uLnTx/>
                <a:uFillTx/>
                <a:latin typeface="Montserrat "/>
                <a:ea typeface="+mn-ea"/>
                <a:cs typeface="Calibri"/>
              </a:rPr>
              <a:t>https://wun.onpld.com </a:t>
            </a:r>
          </a:p>
        </p:txBody>
      </p:sp>
      <p:sp>
        <p:nvSpPr>
          <p:cNvPr id="17" name="TextBox 16">
            <a:extLst>
              <a:ext uri="{FF2B5EF4-FFF2-40B4-BE49-F238E27FC236}">
                <a16:creationId xmlns:a16="http://schemas.microsoft.com/office/drawing/2014/main" id="{E09D29B4-36D2-4587-B42C-7D35666F6EDD}"/>
              </a:ext>
            </a:extLst>
          </p:cNvPr>
          <p:cNvSpPr txBox="1"/>
          <p:nvPr/>
        </p:nvSpPr>
        <p:spPr>
          <a:xfrm>
            <a:off x="1795632" y="505167"/>
            <a:ext cx="8262555"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chemeClr val="bg1">
                    <a:lumMod val="50000"/>
                  </a:schemeClr>
                </a:solidFill>
                <a:effectLst/>
                <a:uLnTx/>
                <a:uFillTx/>
                <a:latin typeface="Montserrat "/>
                <a:ea typeface="+mn-ea"/>
                <a:cs typeface="+mn-cs"/>
              </a:rPr>
              <a:t>Join the free WUN Mentoring Programme</a:t>
            </a:r>
            <a:endParaRPr kumimoji="0" lang="en-GB" sz="4000" b="1" i="0" u="none" strike="noStrike" kern="1200" cap="none" spc="0" normalizeH="0" baseline="0" noProof="0" dirty="0">
              <a:ln>
                <a:noFill/>
              </a:ln>
              <a:solidFill>
                <a:schemeClr val="bg1">
                  <a:lumMod val="50000"/>
                </a:schemeClr>
              </a:solidFill>
              <a:effectLst/>
              <a:uLnTx/>
              <a:uFillTx/>
              <a:latin typeface="Montserrat" panose="00000500000000000000" pitchFamily="2" charset="0"/>
              <a:ea typeface="+mn-ea"/>
              <a:cs typeface="+mn-cs"/>
            </a:endParaRPr>
          </a:p>
        </p:txBody>
      </p:sp>
      <p:pic>
        <p:nvPicPr>
          <p:cNvPr id="5" name="Picture 4" descr="A group of women talking&#10;&#10;Description automatically generated with low confidence">
            <a:extLst>
              <a:ext uri="{FF2B5EF4-FFF2-40B4-BE49-F238E27FC236}">
                <a16:creationId xmlns:a16="http://schemas.microsoft.com/office/drawing/2014/main" id="{8FB78FFF-C4B1-3872-2388-6BC708205FE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2415" y="1974553"/>
            <a:ext cx="3688397" cy="3688397"/>
          </a:xfrm>
          <a:prstGeom prst="rect">
            <a:avLst/>
          </a:prstGeom>
        </p:spPr>
      </p:pic>
    </p:spTree>
    <p:extLst>
      <p:ext uri="{BB962C8B-B14F-4D97-AF65-F5344CB8AC3E}">
        <p14:creationId xmlns:p14="http://schemas.microsoft.com/office/powerpoint/2010/main" val="3961161567"/>
      </p:ext>
    </p:extLst>
  </p:cSld>
  <p:clrMapOvr>
    <a:masterClrMapping/>
  </p:clrMapOvr>
  <mc:AlternateContent xmlns:mc="http://schemas.openxmlformats.org/markup-compatibility/2006" xmlns:p14="http://schemas.microsoft.com/office/powerpoint/2010/main">
    <mc:Choice Requires="p14">
      <p:transition p14:dur="0" advTm="30000"/>
    </mc:Choice>
    <mc:Fallback xmlns="">
      <p:transition advTm="3000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57D7AA"/>
        </a:solidFill>
        <a:effectLst/>
      </p:bgPr>
    </p:bg>
    <p:spTree>
      <p:nvGrpSpPr>
        <p:cNvPr id="1" name=""/>
        <p:cNvGrpSpPr/>
        <p:nvPr/>
      </p:nvGrpSpPr>
      <p:grpSpPr>
        <a:xfrm>
          <a:off x="0" y="0"/>
          <a:ext cx="0" cy="0"/>
          <a:chOff x="0" y="0"/>
          <a:chExt cx="0" cy="0"/>
        </a:xfrm>
      </p:grpSpPr>
      <p:pic>
        <p:nvPicPr>
          <p:cNvPr id="4" name="Picture 3" descr="A white and green sky&#10;&#10;Description automatically generated">
            <a:extLst>
              <a:ext uri="{FF2B5EF4-FFF2-40B4-BE49-F238E27FC236}">
                <a16:creationId xmlns:a16="http://schemas.microsoft.com/office/drawing/2014/main" id="{1D7BA18E-9F91-083C-6E5E-046107A390DA}"/>
              </a:ext>
            </a:extLst>
          </p:cNvPr>
          <p:cNvPicPr>
            <a:picLocks noChangeAspect="1"/>
          </p:cNvPicPr>
          <p:nvPr/>
        </p:nvPicPr>
        <p:blipFill>
          <a:blip r:embed="rId3"/>
          <a:srcRect b="19"/>
          <a:stretch/>
        </p:blipFill>
        <p:spPr>
          <a:xfrm>
            <a:off x="20" y="-38476"/>
            <a:ext cx="12191980" cy="6896476"/>
          </a:xfrm>
          <a:prstGeom prst="rect">
            <a:avLst/>
          </a:prstGeom>
        </p:spPr>
      </p:pic>
      <p:pic>
        <p:nvPicPr>
          <p:cNvPr id="3" name="Content Placeholder 4">
            <a:extLst>
              <a:ext uri="{FF2B5EF4-FFF2-40B4-BE49-F238E27FC236}">
                <a16:creationId xmlns:a16="http://schemas.microsoft.com/office/drawing/2014/main" id="{AFC4C8F3-3404-0636-EBDD-D868363C8FC1}"/>
              </a:ext>
            </a:extLst>
          </p:cNvPr>
          <p:cNvPicPr>
            <a:picLocks noChangeAspect="1"/>
          </p:cNvPicPr>
          <p:nvPr/>
        </p:nvPicPr>
        <p:blipFill>
          <a:blip r:embed="rId4"/>
          <a:stretch>
            <a:fillRect/>
          </a:stretch>
        </p:blipFill>
        <p:spPr>
          <a:xfrm>
            <a:off x="20" y="3578251"/>
            <a:ext cx="6362813" cy="3279749"/>
          </a:xfrm>
          <a:prstGeom prst="rect">
            <a:avLst/>
          </a:prstGeom>
        </p:spPr>
      </p:pic>
      <p:sp>
        <p:nvSpPr>
          <p:cNvPr id="6" name="TextBox 5">
            <a:extLst>
              <a:ext uri="{FF2B5EF4-FFF2-40B4-BE49-F238E27FC236}">
                <a16:creationId xmlns:a16="http://schemas.microsoft.com/office/drawing/2014/main" id="{05B660E9-DE2D-B870-2DD9-6982A0875476}"/>
              </a:ext>
            </a:extLst>
          </p:cNvPr>
          <p:cNvSpPr txBox="1"/>
          <p:nvPr/>
        </p:nvSpPr>
        <p:spPr>
          <a:xfrm>
            <a:off x="244238" y="848314"/>
            <a:ext cx="11538734" cy="2431435"/>
          </a:xfrm>
          <a:prstGeom prst="rect">
            <a:avLst/>
          </a:prstGeom>
          <a:noFill/>
        </p:spPr>
        <p:txBody>
          <a:bodyPr wrap="square" rtlCol="0">
            <a:spAutoFit/>
          </a:bodyPr>
          <a:lstStyle/>
          <a:p>
            <a:pPr>
              <a:defRPr/>
            </a:pPr>
            <a:r>
              <a:rPr lang="en-GB" sz="3200" b="1" dirty="0">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rPr>
              <a:t>The Womens Utilities Network – Development Framework:</a:t>
            </a:r>
          </a:p>
          <a:p>
            <a:pPr marL="285750" indent="-285750">
              <a:buFont typeface="Arial" panose="020B0604020202020204" pitchFamily="34" charset="0"/>
              <a:buChar char="•"/>
              <a:defRPr/>
            </a:pPr>
            <a:r>
              <a:rPr lang="en-US" altLang="en-US" sz="2000" dirty="0">
                <a:solidFill>
                  <a:schemeClr val="bg1">
                    <a:lumMod val="50000"/>
                  </a:schemeClr>
                </a:solidFill>
                <a:latin typeface="Open Sans" panose="020B0606030504020204" pitchFamily="34" charset="0"/>
                <a:cs typeface="Open Sans" panose="020B0606030504020204" pitchFamily="34" charset="0"/>
              </a:rPr>
              <a:t>A suite of targeted and bespoke </a:t>
            </a:r>
            <a:r>
              <a:rPr kumimoji="0" lang="en-US" altLang="en-US" sz="2000" b="0" i="0" u="none" strike="noStrike" cap="none" normalizeH="0" baseline="0" dirty="0">
                <a:ln>
                  <a:noFill/>
                </a:ln>
                <a:solidFill>
                  <a:schemeClr val="bg1">
                    <a:lumMod val="50000"/>
                  </a:schemeClr>
                </a:solidFill>
                <a:effectLst/>
                <a:latin typeface="Open Sans" panose="020B0606030504020204" pitchFamily="34" charset="0"/>
                <a:cs typeface="Open Sans" panose="020B0606030504020204" pitchFamily="34" charset="0"/>
              </a:rPr>
              <a:t>development journeys designed to empower women working in utilities</a:t>
            </a:r>
            <a:endParaRPr lang="en-US" altLang="en-US" sz="2000" dirty="0">
              <a:solidFill>
                <a:schemeClr val="bg1">
                  <a:lumMod val="50000"/>
                </a:schemeClr>
              </a:solidFill>
              <a:latin typeface="Open Sans" panose="020B0606030504020204" pitchFamily="34" charset="0"/>
              <a:cs typeface="Open Sans" panose="020B0606030504020204" pitchFamily="34" charset="0"/>
            </a:endParaRPr>
          </a:p>
          <a:p>
            <a:pPr marL="285750" indent="-285750">
              <a:buFont typeface="Arial" panose="020B0604020202020204" pitchFamily="34" charset="0"/>
              <a:buChar char="•"/>
              <a:defRPr/>
            </a:pPr>
            <a:r>
              <a:rPr kumimoji="0" lang="en-US" altLang="en-US" sz="2000" b="0" i="0" u="none" strike="noStrike" cap="none" normalizeH="0" baseline="0" dirty="0">
                <a:ln>
                  <a:noFill/>
                </a:ln>
                <a:solidFill>
                  <a:schemeClr val="bg1">
                    <a:lumMod val="50000"/>
                  </a:schemeClr>
                </a:solidFill>
                <a:effectLst/>
                <a:latin typeface="Open Sans" panose="020B0606030504020204" pitchFamily="34" charset="0"/>
                <a:cs typeface="Open Sans" panose="020B0606030504020204" pitchFamily="34" charset="0"/>
              </a:rPr>
              <a:t>Designed by women in utilities, for women in utilities and delivered by women!</a:t>
            </a:r>
          </a:p>
          <a:p>
            <a:pPr marL="285750" indent="-285750">
              <a:buFont typeface="Arial" panose="020B0604020202020204" pitchFamily="34" charset="0"/>
              <a:buChar char="•"/>
              <a:defRPr/>
            </a:pPr>
            <a:r>
              <a:rPr kumimoji="0" lang="en-US" altLang="en-US" sz="2000" b="0" i="0" u="none" strike="noStrike" cap="none" normalizeH="0" baseline="0" dirty="0">
                <a:ln>
                  <a:noFill/>
                </a:ln>
                <a:solidFill>
                  <a:schemeClr val="bg1">
                    <a:lumMod val="50000"/>
                  </a:schemeClr>
                </a:solidFill>
                <a:effectLst/>
                <a:latin typeface="Open Sans" panose="020B0606030504020204" pitchFamily="34" charset="0"/>
                <a:cs typeface="Open Sans" panose="020B0606030504020204" pitchFamily="34" charset="0"/>
              </a:rPr>
              <a:t>A safe space to really discuss challenges honestly and create solutions together</a:t>
            </a:r>
          </a:p>
          <a:p>
            <a:pPr marL="285750" indent="-285750">
              <a:buFont typeface="Arial" panose="020B0604020202020204" pitchFamily="34" charset="0"/>
              <a:buChar char="•"/>
              <a:defRPr/>
            </a:pPr>
            <a:r>
              <a:rPr kumimoji="0" lang="en-US" altLang="en-US" sz="2000" b="0" i="0" u="none" strike="noStrike" cap="none" normalizeH="0" baseline="0" dirty="0">
                <a:ln>
                  <a:noFill/>
                </a:ln>
                <a:solidFill>
                  <a:schemeClr val="bg1">
                    <a:lumMod val="50000"/>
                  </a:schemeClr>
                </a:solidFill>
                <a:effectLst/>
                <a:latin typeface="Open Sans" panose="020B0606030504020204" pitchFamily="34" charset="0"/>
                <a:cs typeface="Open Sans" panose="020B0606030504020204" pitchFamily="34" charset="0"/>
              </a:rPr>
              <a:t>Building a supportive network of peers across the sector</a:t>
            </a:r>
          </a:p>
          <a:p>
            <a:pPr marL="285750" indent="-285750">
              <a:buFont typeface="Arial" panose="020B0604020202020204" pitchFamily="34" charset="0"/>
              <a:buChar char="•"/>
              <a:defRPr/>
            </a:pPr>
            <a:r>
              <a:rPr kumimoji="0" lang="en-US" altLang="en-US" sz="2000" b="0" i="0" u="none" strike="noStrike" cap="none" normalizeH="0" baseline="0" dirty="0">
                <a:ln>
                  <a:noFill/>
                </a:ln>
                <a:solidFill>
                  <a:schemeClr val="bg1">
                    <a:lumMod val="50000"/>
                  </a:schemeClr>
                </a:solidFill>
                <a:effectLst/>
                <a:latin typeface="Open Sans" panose="020B0606030504020204" pitchFamily="34" charset="0"/>
                <a:cs typeface="Open Sans" panose="020B0606030504020204" pitchFamily="34" charset="0"/>
              </a:rPr>
              <a:t>Sector relevant with insight and examples that are rooted in the reality for women in </a:t>
            </a:r>
            <a:r>
              <a:rPr lang="en-US" altLang="en-US" sz="2000" dirty="0">
                <a:solidFill>
                  <a:schemeClr val="bg1">
                    <a:lumMod val="50000"/>
                  </a:schemeClr>
                </a:solidFill>
                <a:latin typeface="Open Sans" panose="020B0606030504020204" pitchFamily="34" charset="0"/>
                <a:cs typeface="Open Sans" panose="020B0606030504020204" pitchFamily="34" charset="0"/>
              </a:rPr>
              <a:t>utilities</a:t>
            </a:r>
            <a:endParaRPr kumimoji="0" lang="en-US" altLang="en-US" sz="2000" b="0" i="0" u="none" strike="noStrike" cap="none" normalizeH="0" baseline="0" dirty="0">
              <a:ln>
                <a:noFill/>
              </a:ln>
              <a:solidFill>
                <a:schemeClr val="bg1">
                  <a:lumMod val="50000"/>
                </a:schemeClr>
              </a:solidFill>
              <a:effectLst/>
              <a:latin typeface="Open Sans" panose="020B0606030504020204" pitchFamily="34" charset="0"/>
              <a:cs typeface="Open Sans" panose="020B0606030504020204" pitchFamily="34" charset="0"/>
            </a:endParaRPr>
          </a:p>
        </p:txBody>
      </p:sp>
      <p:sp>
        <p:nvSpPr>
          <p:cNvPr id="5" name="TextBox 4">
            <a:extLst>
              <a:ext uri="{FF2B5EF4-FFF2-40B4-BE49-F238E27FC236}">
                <a16:creationId xmlns:a16="http://schemas.microsoft.com/office/drawing/2014/main" id="{771988D2-1D58-CE8A-9C50-D4DA7CE2985F}"/>
              </a:ext>
            </a:extLst>
          </p:cNvPr>
          <p:cNvSpPr txBox="1"/>
          <p:nvPr/>
        </p:nvSpPr>
        <p:spPr>
          <a:xfrm>
            <a:off x="6362833" y="3535017"/>
            <a:ext cx="5420139" cy="3170099"/>
          </a:xfrm>
          <a:prstGeom prst="rect">
            <a:avLst/>
          </a:prstGeom>
          <a:noFill/>
        </p:spPr>
        <p:txBody>
          <a:bodyPr wrap="square" rtlCol="0">
            <a:spAutoFit/>
          </a:bodyPr>
          <a:lstStyle/>
          <a:p>
            <a:r>
              <a:rPr lang="en-US" sz="200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First </a:t>
            </a:r>
            <a:r>
              <a:rPr lang="en-US" sz="2000" b="1"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Drive</a:t>
            </a:r>
            <a:r>
              <a:rPr lang="en-US" sz="200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 cohort starting on 4</a:t>
            </a:r>
            <a:r>
              <a:rPr lang="en-US" sz="2000" baseline="3000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th</a:t>
            </a:r>
            <a:r>
              <a:rPr lang="en-US" sz="200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 December.  A skills development programme for women seeking or in initial management roles. Available to sign up on the WUN website now.</a:t>
            </a:r>
          </a:p>
          <a:p>
            <a:endParaRPr lang="en-US" sz="200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endParaRPr>
          </a:p>
          <a:p>
            <a:r>
              <a:rPr lang="en-US" sz="2000" b="1"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Thrive</a:t>
            </a:r>
            <a:r>
              <a:rPr lang="en-US" sz="200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 available for registration in November. A development programme for women already in or seeing senior leadership roles.</a:t>
            </a:r>
            <a:endParaRPr lang="en-GB" sz="200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8936961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white and green sky&#10;&#10;Description automatically generated">
            <a:extLst>
              <a:ext uri="{FF2B5EF4-FFF2-40B4-BE49-F238E27FC236}">
                <a16:creationId xmlns:a16="http://schemas.microsoft.com/office/drawing/2014/main" id="{7E90C5AB-ECA8-EECC-1250-FC592ED7CA8A}"/>
              </a:ext>
            </a:extLst>
          </p:cNvPr>
          <p:cNvPicPr>
            <a:picLocks noChangeAspect="1"/>
          </p:cNvPicPr>
          <p:nvPr/>
        </p:nvPicPr>
        <p:blipFill>
          <a:blip r:embed="rId3"/>
          <a:srcRect b="19"/>
          <a:stretch/>
        </p:blipFill>
        <p:spPr>
          <a:xfrm>
            <a:off x="20" y="0"/>
            <a:ext cx="12191980" cy="6856718"/>
          </a:xfrm>
          <a:prstGeom prst="rect">
            <a:avLst/>
          </a:prstGeom>
        </p:spPr>
      </p:pic>
      <p:sp>
        <p:nvSpPr>
          <p:cNvPr id="6" name="TextBox 5">
            <a:extLst>
              <a:ext uri="{FF2B5EF4-FFF2-40B4-BE49-F238E27FC236}">
                <a16:creationId xmlns:a16="http://schemas.microsoft.com/office/drawing/2014/main" id="{7DE4E0A4-AD2C-4934-A084-6D3B5A6F8541}"/>
              </a:ext>
            </a:extLst>
          </p:cNvPr>
          <p:cNvSpPr txBox="1"/>
          <p:nvPr/>
        </p:nvSpPr>
        <p:spPr>
          <a:xfrm>
            <a:off x="1459454" y="1624608"/>
            <a:ext cx="9273092" cy="378565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a:ln>
                  <a:noFill/>
                </a:ln>
                <a:solidFill>
                  <a:schemeClr val="bg1">
                    <a:lumMod val="50000"/>
                  </a:schemeClr>
                </a:solidFill>
                <a:effectLst/>
                <a:uLnTx/>
                <a:uFillTx/>
                <a:latin typeface="Montserrat" panose="00000500000000000000" pitchFamily="2" charset="0"/>
                <a:ea typeface="+mn-ea"/>
                <a:cs typeface="+mn-cs"/>
              </a:rPr>
              <a:t>Don’t forget to join the Network</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a:ln>
                  <a:noFill/>
                </a:ln>
                <a:solidFill>
                  <a:schemeClr val="bg1">
                    <a:lumMod val="50000"/>
                  </a:schemeClr>
                </a:solidFill>
                <a:effectLst/>
                <a:uLnTx/>
                <a:uFillTx/>
                <a:latin typeface="Montserrat" panose="00000500000000000000" pitchFamily="2" charset="0"/>
                <a:ea typeface="+mn-ea"/>
                <a:cs typeface="+mn-cs"/>
              </a:rPr>
              <a:t>to receive the next  WUN newsletter </a:t>
            </a:r>
            <a:endParaRPr kumimoji="0" lang="en-GB" sz="6000" b="1" i="0" u="none" strike="noStrike" kern="1200" cap="none" spc="0" normalizeH="0" baseline="0" noProof="0" dirty="0">
              <a:ln>
                <a:noFill/>
              </a:ln>
              <a:solidFill>
                <a:schemeClr val="bg1">
                  <a:lumMod val="50000"/>
                </a:schemeClr>
              </a:solidFill>
              <a:effectLst/>
              <a:uLnTx/>
              <a:uFillTx/>
              <a:latin typeface="Montserrat" panose="00000500000000000000" pitchFamily="2" charset="0"/>
              <a:ea typeface="+mn-ea"/>
              <a:cs typeface="+mn-cs"/>
            </a:endParaRPr>
          </a:p>
        </p:txBody>
      </p:sp>
      <p:sp>
        <p:nvSpPr>
          <p:cNvPr id="7" name="TextBox 6">
            <a:extLst>
              <a:ext uri="{FF2B5EF4-FFF2-40B4-BE49-F238E27FC236}">
                <a16:creationId xmlns:a16="http://schemas.microsoft.com/office/drawing/2014/main" id="{D1293841-DE3F-4A7A-8FD4-EDF069A54AB2}"/>
              </a:ext>
            </a:extLst>
          </p:cNvPr>
          <p:cNvSpPr txBox="1"/>
          <p:nvPr/>
        </p:nvSpPr>
        <p:spPr>
          <a:xfrm>
            <a:off x="3627891" y="5655477"/>
            <a:ext cx="4936218"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1" u="none" strike="noStrike" kern="1200" cap="none" spc="0" normalizeH="0" baseline="0" noProof="0">
                <a:ln>
                  <a:noFill/>
                </a:ln>
                <a:solidFill>
                  <a:schemeClr val="bg1">
                    <a:lumMod val="50000"/>
                  </a:schemeClr>
                </a:solidFill>
                <a:effectLst/>
                <a:uLnTx/>
                <a:uFillTx/>
                <a:latin typeface="Calibri" panose="020F0502020204030204"/>
                <a:ea typeface="+mn-ea"/>
                <a:cs typeface="+mn-cs"/>
              </a:rPr>
              <a:t>https://thewun.co.uk/join-wun</a:t>
            </a:r>
            <a:r>
              <a:rPr kumimoji="0" lang="en-GB" sz="2800" b="0" i="0" u="none" strike="noStrike" kern="1200" cap="none" spc="0" normalizeH="0" baseline="0" noProof="0">
                <a:ln>
                  <a:noFill/>
                </a:ln>
                <a:solidFill>
                  <a:schemeClr val="bg1">
                    <a:lumMod val="50000"/>
                  </a:schemeClr>
                </a:solidFill>
                <a:effectLst/>
                <a:uLnTx/>
                <a:uFillTx/>
                <a:latin typeface="Calibri" panose="020F0502020204030204"/>
                <a:ea typeface="+mn-ea"/>
                <a:cs typeface="+mn-cs"/>
              </a:rPr>
              <a:t>/</a:t>
            </a:r>
            <a:endParaRPr kumimoji="0" lang="en-GB" sz="2800" b="0" i="0" u="none" strike="noStrike" kern="1200" cap="none" spc="0" normalizeH="0" baseline="0" noProof="0" dirty="0">
              <a:ln>
                <a:noFill/>
              </a:ln>
              <a:solidFill>
                <a:schemeClr val="bg1">
                  <a:lumMod val="50000"/>
                </a:scheme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32958165"/>
      </p:ext>
    </p:extLst>
  </p:cSld>
  <p:clrMapOvr>
    <a:masterClrMapping/>
  </p:clrMapOvr>
  <mc:AlternateContent xmlns:mc="http://schemas.openxmlformats.org/markup-compatibility/2006" xmlns:p14="http://schemas.microsoft.com/office/powerpoint/2010/main">
    <mc:Choice Requires="p14">
      <p:transition p14:dur="0" advTm="5000"/>
    </mc:Choice>
    <mc:Fallback xmlns="">
      <p:transition advTm="5000"/>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SLIDO_METADATA" val="eyJUaW1lc3RhbXAiOjE3Mjk2MTI1NjR9"/>
  <p:tag name="SLIDO_TYPE" val="SlidoPoll"/>
  <p:tag name="SLIDO_POLL_UUID" val="44ae2c8c-da1f-40a5-9b71-9b30681bdcb6"/>
  <p:tag name="SLIDO_TIMELINE" val="W3sicG9sbFF1ZXN0aW9uVXVpZCI6ImI0OTEzZTFhLTk2ZDYtNDU1ZC1iYjViLTI2NTVlMjRjMjhiYyIsInNob3dSZXN1bHRzIjp0cnVlLCJzaG93Q29ycmVjdEFuc3dlcnMiOmZhbHNlLCJ2b3RpbmdMb2NrZWQiOmZhbHNlfV0="/>
</p:tagLst>
</file>

<file path=ppt/tags/tag10.xml><?xml version="1.0" encoding="utf-8"?>
<p:tagLst xmlns:a="http://schemas.openxmlformats.org/drawingml/2006/main" xmlns:r="http://schemas.openxmlformats.org/officeDocument/2006/relationships" xmlns:p="http://schemas.openxmlformats.org/presentationml/2006/main">
  <p:tag name="SLIDO_ELEMENT" val="dotty"/>
</p:tagLst>
</file>

<file path=ppt/tags/tag11.xml><?xml version="1.0" encoding="utf-8"?>
<p:tagLst xmlns:a="http://schemas.openxmlformats.org/drawingml/2006/main" xmlns:r="http://schemas.openxmlformats.org/officeDocument/2006/relationships" xmlns:p="http://schemas.openxmlformats.org/presentationml/2006/main">
  <p:tag name="SLIDO_ELEMENT" val="logo"/>
</p:tagLst>
</file>

<file path=ppt/tags/tag12.xml><?xml version="1.0" encoding="utf-8"?>
<p:tagLst xmlns:a="http://schemas.openxmlformats.org/drawingml/2006/main" xmlns:r="http://schemas.openxmlformats.org/officeDocument/2006/relationships" xmlns:p="http://schemas.openxmlformats.org/presentationml/2006/main">
  <p:tag name="SLIDO_ELEMENT" val="interaction_image"/>
  <p:tag name="INTERACTION_TYPE" val="MultipleChoice"/>
</p:tagLst>
</file>

<file path=ppt/tags/tag13.xml><?xml version="1.0" encoding="utf-8"?>
<p:tagLst xmlns:a="http://schemas.openxmlformats.org/drawingml/2006/main" xmlns:r="http://schemas.openxmlformats.org/officeDocument/2006/relationships" xmlns:p="http://schemas.openxmlformats.org/presentationml/2006/main">
  <p:tag name="SLIDO_ELEMENT" val="title"/>
</p:tagLst>
</file>

<file path=ppt/tags/tag14.xml><?xml version="1.0" encoding="utf-8"?>
<p:tagLst xmlns:a="http://schemas.openxmlformats.org/drawingml/2006/main" xmlns:r="http://schemas.openxmlformats.org/officeDocument/2006/relationships" xmlns:p="http://schemas.openxmlformats.org/presentationml/2006/main">
  <p:tag name="SLIDO_ELEMENT" val="footer"/>
</p:tagLst>
</file>

<file path=ppt/tags/tag15.xml><?xml version="1.0" encoding="utf-8"?>
<p:tagLst xmlns:a="http://schemas.openxmlformats.org/drawingml/2006/main" xmlns:r="http://schemas.openxmlformats.org/officeDocument/2006/relationships" xmlns:p="http://schemas.openxmlformats.org/presentationml/2006/main">
  <p:tag name="SLIDO_METADATA" val="eyJUaW1lc3RhbXAiOjE3Mjk2MTI5OTF9"/>
  <p:tag name="SLIDO_TYPE" val="SlidoPoll"/>
  <p:tag name="SLIDO_POLL_UUID" val="8711b079-5f3a-453d-936d-15c833191542"/>
  <p:tag name="SLIDO_TIMELINE" val="W3sicG9sbFF1ZXN0aW9uVXVpZCI6IjE4MmI4MjMyLWRjMjgtNGMwNS1hMmQ0LTc1M2NjNTg2ZGViYiIsInNob3dSZXN1bHRzIjp0cnVlLCJzaG93Q29ycmVjdEFuc3dlcnMiOmZhbHNlLCJ2b3RpbmdMb2NrZWQiOmZhbHNlfV0="/>
</p:tagLst>
</file>

<file path=ppt/tags/tag16.xml><?xml version="1.0" encoding="utf-8"?>
<p:tagLst xmlns:a="http://schemas.openxmlformats.org/drawingml/2006/main" xmlns:r="http://schemas.openxmlformats.org/officeDocument/2006/relationships" xmlns:p="http://schemas.openxmlformats.org/presentationml/2006/main">
  <p:tag name="SLIDO_ELEMENT" val="reminder"/>
</p:tagLst>
</file>

<file path=ppt/tags/tag17.xml><?xml version="1.0" encoding="utf-8"?>
<p:tagLst xmlns:a="http://schemas.openxmlformats.org/drawingml/2006/main" xmlns:r="http://schemas.openxmlformats.org/officeDocument/2006/relationships" xmlns:p="http://schemas.openxmlformats.org/presentationml/2006/main">
  <p:tag name="SLIDO_ELEMENT" val="dotty"/>
</p:tagLst>
</file>

<file path=ppt/tags/tag18.xml><?xml version="1.0" encoding="utf-8"?>
<p:tagLst xmlns:a="http://schemas.openxmlformats.org/drawingml/2006/main" xmlns:r="http://schemas.openxmlformats.org/officeDocument/2006/relationships" xmlns:p="http://schemas.openxmlformats.org/presentationml/2006/main">
  <p:tag name="SLIDO_ELEMENT" val="logo"/>
</p:tagLst>
</file>

<file path=ppt/tags/tag19.xml><?xml version="1.0" encoding="utf-8"?>
<p:tagLst xmlns:a="http://schemas.openxmlformats.org/drawingml/2006/main" xmlns:r="http://schemas.openxmlformats.org/officeDocument/2006/relationships" xmlns:p="http://schemas.openxmlformats.org/presentationml/2006/main">
  <p:tag name="SLIDO_ELEMENT" val="interaction_image"/>
  <p:tag name="INTERACTION_TYPE" val="MultipleChoice"/>
</p:tagLst>
</file>

<file path=ppt/tags/tag2.xml><?xml version="1.0" encoding="utf-8"?>
<p:tagLst xmlns:a="http://schemas.openxmlformats.org/drawingml/2006/main" xmlns:r="http://schemas.openxmlformats.org/officeDocument/2006/relationships" xmlns:p="http://schemas.openxmlformats.org/presentationml/2006/main">
  <p:tag name="SLIDO_ELEMENT" val="reminder"/>
</p:tagLst>
</file>

<file path=ppt/tags/tag20.xml><?xml version="1.0" encoding="utf-8"?>
<p:tagLst xmlns:a="http://schemas.openxmlformats.org/drawingml/2006/main" xmlns:r="http://schemas.openxmlformats.org/officeDocument/2006/relationships" xmlns:p="http://schemas.openxmlformats.org/presentationml/2006/main">
  <p:tag name="SLIDO_ELEMENT" val="title"/>
</p:tagLst>
</file>

<file path=ppt/tags/tag21.xml><?xml version="1.0" encoding="utf-8"?>
<p:tagLst xmlns:a="http://schemas.openxmlformats.org/drawingml/2006/main" xmlns:r="http://schemas.openxmlformats.org/officeDocument/2006/relationships" xmlns:p="http://schemas.openxmlformats.org/presentationml/2006/main">
  <p:tag name="SLIDO_ELEMENT" val="footer"/>
</p:tagLst>
</file>

<file path=ppt/tags/tag3.xml><?xml version="1.0" encoding="utf-8"?>
<p:tagLst xmlns:a="http://schemas.openxmlformats.org/drawingml/2006/main" xmlns:r="http://schemas.openxmlformats.org/officeDocument/2006/relationships" xmlns:p="http://schemas.openxmlformats.org/presentationml/2006/main">
  <p:tag name="SLIDO_ELEMENT" val="dotty"/>
</p:tagLst>
</file>

<file path=ppt/tags/tag4.xml><?xml version="1.0" encoding="utf-8"?>
<p:tagLst xmlns:a="http://schemas.openxmlformats.org/drawingml/2006/main" xmlns:r="http://schemas.openxmlformats.org/officeDocument/2006/relationships" xmlns:p="http://schemas.openxmlformats.org/presentationml/2006/main">
  <p:tag name="SLIDO_ELEMENT" val="logo"/>
</p:tagLst>
</file>

<file path=ppt/tags/tag5.xml><?xml version="1.0" encoding="utf-8"?>
<p:tagLst xmlns:a="http://schemas.openxmlformats.org/drawingml/2006/main" xmlns:r="http://schemas.openxmlformats.org/officeDocument/2006/relationships" xmlns:p="http://schemas.openxmlformats.org/presentationml/2006/main">
  <p:tag name="SLIDO_ELEMENT" val="interaction_image"/>
  <p:tag name="INTERACTION_TYPE" val="MultipleChoice"/>
</p:tagLst>
</file>

<file path=ppt/tags/tag6.xml><?xml version="1.0" encoding="utf-8"?>
<p:tagLst xmlns:a="http://schemas.openxmlformats.org/drawingml/2006/main" xmlns:r="http://schemas.openxmlformats.org/officeDocument/2006/relationships" xmlns:p="http://schemas.openxmlformats.org/presentationml/2006/main">
  <p:tag name="SLIDO_ELEMENT" val="title"/>
</p:tagLst>
</file>

<file path=ppt/tags/tag7.xml><?xml version="1.0" encoding="utf-8"?>
<p:tagLst xmlns:a="http://schemas.openxmlformats.org/drawingml/2006/main" xmlns:r="http://schemas.openxmlformats.org/officeDocument/2006/relationships" xmlns:p="http://schemas.openxmlformats.org/presentationml/2006/main">
  <p:tag name="SLIDO_ELEMENT" val="footer"/>
</p:tagLst>
</file>

<file path=ppt/tags/tag8.xml><?xml version="1.0" encoding="utf-8"?>
<p:tagLst xmlns:a="http://schemas.openxmlformats.org/drawingml/2006/main" xmlns:r="http://schemas.openxmlformats.org/officeDocument/2006/relationships" xmlns:p="http://schemas.openxmlformats.org/presentationml/2006/main">
  <p:tag name="SLIDO_METADATA" val="eyJUaW1lc3RhbXAiOjE3Mjk2MTI4MjZ9"/>
  <p:tag name="SLIDO_TYPE" val="SlidoPoll"/>
  <p:tag name="SLIDO_POLL_UUID" val="cf2daeb8-40a2-4069-a37d-a9de8bcdc137"/>
  <p:tag name="SLIDO_TIMELINE" val="W3sicG9sbFF1ZXN0aW9uVXVpZCI6ImQ4ZGM0NTA4LWQzOWQtNDZlMC04ODcyLWM4NjQ1NDUzNzM2NyIsInNob3dSZXN1bHRzIjp0cnVlLCJzaG93Q29ycmVjdEFuc3dlcnMiOmZhbHNlLCJ2b3RpbmdMb2NrZWQiOmZhbHNlfV0="/>
</p:tagLst>
</file>

<file path=ppt/tags/tag9.xml><?xml version="1.0" encoding="utf-8"?>
<p:tagLst xmlns:a="http://schemas.openxmlformats.org/drawingml/2006/main" xmlns:r="http://schemas.openxmlformats.org/officeDocument/2006/relationships" xmlns:p="http://schemas.openxmlformats.org/presentationml/2006/main">
  <p:tag name="SLIDO_ELEMENT" val="reminder"/>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FFF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28D1378CFEA90F4E9E7592A51837E73F" ma:contentTypeVersion="11" ma:contentTypeDescription="Create a new document." ma:contentTypeScope="" ma:versionID="82ea3152508d04e45a64e3c861487fe3">
  <xsd:schema xmlns:xsd="http://www.w3.org/2001/XMLSchema" xmlns:xs="http://www.w3.org/2001/XMLSchema" xmlns:p="http://schemas.microsoft.com/office/2006/metadata/properties" xmlns:ns2="e2215168-83d6-4acb-9ca9-51d9063d84b7" xmlns:ns3="2bd1f061-722f-45f3-ba4e-535a9b2ca3f9" targetNamespace="http://schemas.microsoft.com/office/2006/metadata/properties" ma:root="true" ma:fieldsID="8b0944ce7e6997fb4375c6ab96905922" ns2:_="" ns3:_="">
    <xsd:import namespace="e2215168-83d6-4acb-9ca9-51d9063d84b7"/>
    <xsd:import namespace="2bd1f061-722f-45f3-ba4e-535a9b2ca3f9"/>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2215168-83d6-4acb-9ca9-51d9063d84b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39cc5acd-d7e8-492b-a9f8-5c75d95ff49f"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bd1f061-722f-45f3-ba4e-535a9b2ca3f9"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0ec677a2-764a-4904-a948-2d9b13b9a438}" ma:internalName="TaxCatchAll" ma:showField="CatchAllData" ma:web="2bd1f061-722f-45f3-ba4e-535a9b2ca3f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2bd1f061-722f-45f3-ba4e-535a9b2ca3f9" xsi:nil="true"/>
    <lcf76f155ced4ddcb4097134ff3c332f xmlns="e2215168-83d6-4acb-9ca9-51d9063d84b7">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A5FB40F3-7108-49AE-AFA0-67558ACB7621}">
  <ds:schemaRefs>
    <ds:schemaRef ds:uri="http://schemas.microsoft.com/sharepoint/v3/contenttype/forms"/>
  </ds:schemaRefs>
</ds:datastoreItem>
</file>

<file path=customXml/itemProps2.xml><?xml version="1.0" encoding="utf-8"?>
<ds:datastoreItem xmlns:ds="http://schemas.openxmlformats.org/officeDocument/2006/customXml" ds:itemID="{B46D3C84-C192-4DE7-A278-9C747D5E7F4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2215168-83d6-4acb-9ca9-51d9063d84b7"/>
    <ds:schemaRef ds:uri="2bd1f061-722f-45f3-ba4e-535a9b2ca3f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46742D6A-5405-4027-A588-A470DB8C8FF8}">
  <ds:schemaRefs>
    <ds:schemaRef ds:uri="http://purl.org/dc/terms/"/>
    <ds:schemaRef ds:uri="http://www.w3.org/XML/1998/namespace"/>
    <ds:schemaRef ds:uri="http://schemas.microsoft.com/office/infopath/2007/PartnerControls"/>
    <ds:schemaRef ds:uri="http://purl.org/dc/elements/1.1/"/>
    <ds:schemaRef ds:uri="http://schemas.microsoft.com/office/2006/documentManagement/types"/>
    <ds:schemaRef ds:uri="http://schemas.openxmlformats.org/package/2006/metadata/core-properties"/>
    <ds:schemaRef ds:uri="http://purl.org/dc/dcmitype/"/>
    <ds:schemaRef ds:uri="2bd1f061-722f-45f3-ba4e-535a9b2ca3f9"/>
    <ds:schemaRef ds:uri="e2215168-83d6-4acb-9ca9-51d9063d84b7"/>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emplate>TM04033919[[fn=Circuit]]</Template>
  <TotalTime>0</TotalTime>
  <Words>4093</Words>
  <Application>Microsoft Office PowerPoint</Application>
  <PresentationFormat>Widescreen</PresentationFormat>
  <Paragraphs>329</Paragraphs>
  <Slides>29</Slides>
  <Notes>24</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29</vt:i4>
      </vt:variant>
    </vt:vector>
  </HeadingPairs>
  <TitlesOfParts>
    <vt:vector size="41" baseType="lpstr">
      <vt:lpstr>Aptos</vt:lpstr>
      <vt:lpstr>Arial</vt:lpstr>
      <vt:lpstr>Calibri</vt:lpstr>
      <vt:lpstr>Calibri Light</vt:lpstr>
      <vt:lpstr>Monserrat</vt:lpstr>
      <vt:lpstr>Montserrat</vt:lpstr>
      <vt:lpstr>Montserrat </vt:lpstr>
      <vt:lpstr>Open Sans</vt:lpstr>
      <vt:lpstr>Segoe UI</vt:lpstr>
      <vt:lpstr>Symbol</vt:lpstr>
      <vt:lpstr>1_Office Theme</vt:lpstr>
      <vt:lpstr>Office Theme</vt:lpstr>
      <vt:lpstr>PowerPoint Presentation</vt:lpstr>
      <vt:lpstr>PowerPoint Presentation</vt:lpstr>
      <vt:lpstr>WUN</vt:lpstr>
      <vt:lpstr>PowerPoint Presentation</vt:lpstr>
      <vt:lpstr>PowerPoint Presentation</vt:lpstr>
      <vt:lpstr>WUN Podcasts Listen to our latest podcasts More coming soon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Kathryn Bishop</dc:creator>
  <cp:lastModifiedBy>Helen Rints</cp:lastModifiedBy>
  <cp:revision>262</cp:revision>
  <dcterms:created xsi:type="dcterms:W3CDTF">2021-02-07T17:39:36Z</dcterms:created>
  <dcterms:modified xsi:type="dcterms:W3CDTF">2024-11-06T09:59:51Z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0x01010028D1378CFEA90F4E9E7592A51837E73F</vt:lpwstr>
  </property>
  <property fmtid="{D5CDD505-2E9C-101B-9397-08002B2CF9AE}" pid="3" name="MediaServiceImageTags">
    <vt:lpwstr/>
  </property>
</Properties>
</file>