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7.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4"/>
    <p:sldMasterId id="2147483703" r:id="rId5"/>
    <p:sldMasterId id="2147483715" r:id="rId6"/>
  </p:sldMasterIdLst>
  <p:notesMasterIdLst>
    <p:notesMasterId r:id="rId33"/>
  </p:notesMasterIdLst>
  <p:sldIdLst>
    <p:sldId id="278" r:id="rId7"/>
    <p:sldId id="2146847836" r:id="rId8"/>
    <p:sldId id="257" r:id="rId9"/>
    <p:sldId id="2146847907" r:id="rId10"/>
    <p:sldId id="2146847892" r:id="rId11"/>
    <p:sldId id="271" r:id="rId12"/>
    <p:sldId id="2146847837" r:id="rId13"/>
    <p:sldId id="2146847850" r:id="rId14"/>
    <p:sldId id="2146847839" r:id="rId15"/>
    <p:sldId id="2146847905" r:id="rId16"/>
    <p:sldId id="284" r:id="rId17"/>
    <p:sldId id="291" r:id="rId18"/>
    <p:sldId id="2146847909" r:id="rId19"/>
    <p:sldId id="287" r:id="rId20"/>
    <p:sldId id="2146847910" r:id="rId21"/>
    <p:sldId id="290" r:id="rId22"/>
    <p:sldId id="282" r:id="rId23"/>
    <p:sldId id="2146847904" r:id="rId24"/>
    <p:sldId id="2146847893" r:id="rId25"/>
    <p:sldId id="2146847897" r:id="rId26"/>
    <p:sldId id="2146847896" r:id="rId27"/>
    <p:sldId id="2146847895" r:id="rId28"/>
    <p:sldId id="2146847884" r:id="rId29"/>
    <p:sldId id="2146847849" r:id="rId30"/>
    <p:sldId id="2146847906" r:id="rId31"/>
    <p:sldId id="214684790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213B9F-8343-8406-85B0-DAA6B5964FAB}" name="Guest User" initials="GU" userId="S::urn:spo:anon#f32ee9c6aea2bde1a3d026f012dd32125b3a77d756e9622b8f2d78eff13389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0" autoAdjust="0"/>
    <p:restoredTop sz="95642" autoAdjust="0"/>
  </p:normalViewPr>
  <p:slideViewPr>
    <p:cSldViewPr snapToGrid="0">
      <p:cViewPr varScale="1">
        <p:scale>
          <a:sx n="106" d="100"/>
          <a:sy n="106" d="100"/>
        </p:scale>
        <p:origin x="480" y="78"/>
      </p:cViewPr>
      <p:guideLst/>
    </p:cSldViewPr>
  </p:slideViewPr>
  <p:notesTextViewPr>
    <p:cViewPr>
      <p:scale>
        <a:sx n="1" d="1"/>
        <a:sy n="1" d="1"/>
      </p:scale>
      <p:origin x="0" y="0"/>
    </p:cViewPr>
  </p:notesTextViewPr>
  <p:notesViewPr>
    <p:cSldViewPr snapToGrid="0">
      <p:cViewPr varScale="1">
        <p:scale>
          <a:sx n="79" d="100"/>
          <a:sy n="79" d="100"/>
        </p:scale>
        <p:origin x="210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4AA46-F247-4002-871C-EC4F4E9C1644}" type="datetimeFigureOut">
              <a:rPr lang="en-GB" smtClean="0"/>
              <a:t>25/11/2024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F746B-B6D6-49C6-8451-288430D314B9}" type="slidenum">
              <a:rPr lang="en-GB" smtClean="0"/>
              <a:t>‹#›</a:t>
            </a:fld>
            <a:endParaRPr lang="en-GB"/>
          </a:p>
        </p:txBody>
      </p:sp>
    </p:spTree>
    <p:extLst>
      <p:ext uri="{BB962C8B-B14F-4D97-AF65-F5344CB8AC3E}">
        <p14:creationId xmlns:p14="http://schemas.microsoft.com/office/powerpoint/2010/main" val="79308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14</a:t>
            </a:fld>
            <a:endParaRPr lang="de-DE"/>
          </a:p>
        </p:txBody>
      </p:sp>
    </p:spTree>
    <p:extLst>
      <p:ext uri="{BB962C8B-B14F-4D97-AF65-F5344CB8AC3E}">
        <p14:creationId xmlns:p14="http://schemas.microsoft.com/office/powerpoint/2010/main" val="2923780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A3208-BAE8-4B33-779D-F906EF9D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4E636-ECC7-4770-EA62-E036CCD01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0AEFF-92CF-AA71-BC59-17783181D1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FD46932-7D79-CF65-0C35-F04E3848EE7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13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377A-DA32-6CE3-A0EE-C173EE381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D9780-5DCD-0B1D-4493-89F0286E3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E13B4-E799-E9F7-A9B7-9DE2F4E27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1D5319-9C2A-7E33-DA1B-96C52CB94D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057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5FC0D-7988-4705-C06D-8DCA56636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591D0-3A3A-CD04-8F74-6675F0C98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68D54-803E-402D-3D35-AF58C5387B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8BDAF4-5BE7-7247-626B-5A648F6AB0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33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ED5DA-E4EE-DA91-2AF8-68A1C6228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1308B-2F98-E15D-4DDE-B7FD56631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390B5-17F3-9EA2-B428-E26DC7D43B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6AB2371-CE03-5559-E7C7-4E59E086B0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162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7700-F39B-6E1E-744D-391BB168A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8F030-D86F-49A3-9124-827BFD8BA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94310-F590-4129-901B-D941247197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A67EB9-25ED-5D09-2280-D0AEBEC868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360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538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129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EBD52-5E8E-DA5A-57D9-6FCA68AB2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4879C-AB78-9016-3D1E-976AC36BC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387C8-BB37-46F6-A5B1-16A8FBC6D25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32B9332-511E-A431-7622-802C304B11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85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7F746B-B6D6-49C6-8451-288430D314B9}" type="slidenum">
              <a:rPr lang="en-GB" smtClean="0"/>
              <a:t>3</a:t>
            </a:fld>
            <a:endParaRPr lang="en-GB"/>
          </a:p>
        </p:txBody>
      </p:sp>
    </p:spTree>
    <p:extLst>
      <p:ext uri="{BB962C8B-B14F-4D97-AF65-F5344CB8AC3E}">
        <p14:creationId xmlns:p14="http://schemas.microsoft.com/office/powerpoint/2010/main" val="488524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9C8C-E640-DCDE-CCF5-83782F110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8FF8E-7F62-7280-644C-C641CBABF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C19F9-A1F1-D454-EC9A-10C1971382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329FE33-B027-C7E9-F345-7FDF80A1D7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81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54272B-1A14-4FDC-ACFE-1DC3268A0A66}" type="slidenum">
              <a:rPr lang="en-GB" smtClean="0"/>
              <a:t>6</a:t>
            </a:fld>
            <a:endParaRPr lang="en-GB"/>
          </a:p>
        </p:txBody>
      </p:sp>
    </p:spTree>
    <p:extLst>
      <p:ext uri="{BB962C8B-B14F-4D97-AF65-F5344CB8AC3E}">
        <p14:creationId xmlns:p14="http://schemas.microsoft.com/office/powerpoint/2010/main" val="315804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89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5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06DF-3621-65F7-6C7A-D9C6A1915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5ECA1-3941-7A63-E4F1-0DA6B5CEC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7A78E-1F4B-04B2-125D-DFACDA5C4F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4C7FE6C-E72F-3D1E-588A-AA30192C9F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441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12</a:t>
            </a:fld>
            <a:endParaRPr lang="de-DE"/>
          </a:p>
        </p:txBody>
      </p:sp>
    </p:spTree>
    <p:extLst>
      <p:ext uri="{BB962C8B-B14F-4D97-AF65-F5344CB8AC3E}">
        <p14:creationId xmlns:p14="http://schemas.microsoft.com/office/powerpoint/2010/main" val="3188248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slideMaster" Target="../slideMasters/slideMaster3.xml"/><Relationship Id="rId4" Type="http://schemas.openxmlformats.org/officeDocument/2006/relationships/tags" Target="../tags/tag6.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tags" Target="../tags/tag9.xml"/><Relationship Id="rId7"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4.jpg"/><Relationship Id="rId4" Type="http://schemas.openxmlformats.org/officeDocument/2006/relationships/tags" Target="../tags/tag16.xml"/><Relationship Id="rId9"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tags" Target="../tags/tag23.xml"/><Relationship Id="rId7"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tags" Target="../tags/tag29.xml"/><Relationship Id="rId7"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3.xml"/><Relationship Id="rId5" Type="http://schemas.openxmlformats.org/officeDocument/2006/relationships/tags" Target="../tags/tag37.xml"/><Relationship Id="rId4" Type="http://schemas.openxmlformats.org/officeDocument/2006/relationships/tags" Target="../tags/tag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Master" Target="../slideMasters/slideMaster3.xml"/><Relationship Id="rId5" Type="http://schemas.openxmlformats.org/officeDocument/2006/relationships/tags" Target="../tags/tag42.xml"/><Relationship Id="rId4" Type="http://schemas.openxmlformats.org/officeDocument/2006/relationships/tags" Target="../tags/tag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5.png"/><Relationship Id="rId5" Type="http://schemas.openxmlformats.org/officeDocument/2006/relationships/tags" Target="../tags/tag47.xml"/><Relationship Id="rId10" Type="http://schemas.openxmlformats.org/officeDocument/2006/relationships/slideMaster" Target="../slideMasters/slideMaster3.xml"/><Relationship Id="rId4" Type="http://schemas.openxmlformats.org/officeDocument/2006/relationships/tags" Target="../tags/tag46.xml"/><Relationship Id="rId9" Type="http://schemas.openxmlformats.org/officeDocument/2006/relationships/tags" Target="../tags/tag5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889871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6063028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6386090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11/25/2024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B6F15528-21DE-4FAA-801E-634DDDAF4B2B}"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54173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64167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83880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44766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F15528-21DE-4FAA-801E-634DDDAF4B2B}"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4569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F15528-21DE-4FAA-801E-634DDDAF4B2B}"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9410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996825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68062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4767465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D8BD707-D9CF-40AE-B4C6-C98DA3205C09}" type="datetimeFigureOut">
              <a:rPr lang="en-US" smtClean="0"/>
              <a:t>11/25/2024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42328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1016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8704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3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13BE2844-2F76-E644-A845-460A05DF696C}" type="datetime1">
              <a:rPr lang="en-GB" noProof="0" smtClean="0"/>
              <a:t>25/11/2024</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8" name="Content right">
            <a:extLst>
              <a:ext uri="{FF2B5EF4-FFF2-40B4-BE49-F238E27FC236}">
                <a16:creationId xmlns:a16="http://schemas.microsoft.com/office/drawing/2014/main" id="{821C6087-42E8-EF3E-2DB1-006977CF49AC}"/>
              </a:ext>
            </a:extLst>
          </p:cNvPr>
          <p:cNvSpPr>
            <a:spLocks noGrp="1"/>
          </p:cNvSpPr>
          <p:nvPr>
            <p:ph sz="quarter" idx="15" hasCustomPrompt="1"/>
          </p:nvPr>
        </p:nvSpPr>
        <p:spPr>
          <a:xfrm>
            <a:off x="8184000"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6" name="Content center">
            <a:extLst>
              <a:ext uri="{FF2B5EF4-FFF2-40B4-BE49-F238E27FC236}">
                <a16:creationId xmlns:a16="http://schemas.microsoft.com/office/drawing/2014/main" id="{4DBF2313-467C-EC6E-F064-A45CD68A4D59}"/>
              </a:ext>
            </a:extLst>
          </p:cNvPr>
          <p:cNvSpPr>
            <a:spLocks noGrp="1"/>
          </p:cNvSpPr>
          <p:nvPr>
            <p:ph sz="quarter" idx="14" hasCustomPrompt="1"/>
          </p:nvPr>
        </p:nvSpPr>
        <p:spPr>
          <a:xfrm>
            <a:off x="4332000"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4"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545564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pos="2525">
          <p15:clr>
            <a:srgbClr val="FBAE40"/>
          </p15:clr>
        </p15:guide>
        <p15:guide id="2" pos="2729">
          <p15:clr>
            <a:srgbClr val="FBAE40"/>
          </p15:clr>
        </p15:guide>
        <p15:guide id="3" pos="5155">
          <p15:clr>
            <a:srgbClr val="FBAE40"/>
          </p15:clr>
        </p15:guide>
        <p15:guide id="4" pos="4951">
          <p15:clr>
            <a:srgbClr val="FBAE40"/>
          </p15:clr>
        </p15:guide>
        <p15:guide id="5" orient="horz" pos="1139">
          <p15:clr>
            <a:srgbClr val="FBAE40"/>
          </p15:clr>
        </p15:guide>
        <p15:guide id="6" orient="horz" pos="372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_with_image">
    <p:spTree>
      <p:nvGrpSpPr>
        <p:cNvPr id="1" name=""/>
        <p:cNvGrpSpPr/>
        <p:nvPr/>
      </p:nvGrpSpPr>
      <p:grpSpPr>
        <a:xfrm>
          <a:off x="0" y="0"/>
          <a:ext cx="0" cy="0"/>
          <a:chOff x="0" y="0"/>
          <a:chExt cx="0" cy="0"/>
        </a:xfrm>
      </p:grpSpPr>
      <p:pic>
        <p:nvPicPr>
          <p:cNvPr id="12" name="Picture 11" descr="A body of water with green water&#10;&#10;Description automatically generated">
            <a:extLst>
              <a:ext uri="{FF2B5EF4-FFF2-40B4-BE49-F238E27FC236}">
                <a16:creationId xmlns:a16="http://schemas.microsoft.com/office/drawing/2014/main" id="{78F0C0FD-155D-644D-76DD-7395BB589159}"/>
              </a:ext>
            </a:extLst>
          </p:cNvPr>
          <p:cNvPicPr>
            <a:picLocks noChangeAspect="1"/>
          </p:cNvPicPr>
          <p:nvPr userDrawn="1"/>
        </p:nvPicPr>
        <p:blipFill>
          <a:blip r:embed="rId6" cstate="print">
            <a:extLst>
              <a:ext uri="{28A0092B-C50C-407E-A947-70E740481C1C}">
                <a14:useLocalDpi xmlns:a14="http://schemas.microsoft.com/office/drawing/2010/main"/>
              </a:ext>
            </a:extLst>
          </a:blip>
          <a:srcRect t="-2"/>
          <a:stretch/>
        </p:blipFill>
        <p:spPr>
          <a:xfrm>
            <a:off x="0" y="-1"/>
            <a:ext cx="12192000" cy="6858001"/>
          </a:xfrm>
          <a:prstGeom prst="rect">
            <a:avLst/>
          </a:prstGeom>
        </p:spPr>
      </p:pic>
      <p:sp>
        <p:nvSpPr>
          <p:cNvPr id="14" name="Rectangle 13">
            <a:extLst>
              <a:ext uri="{FF2B5EF4-FFF2-40B4-BE49-F238E27FC236}">
                <a16:creationId xmlns:a16="http://schemas.microsoft.com/office/drawing/2014/main" id="{446C17C1-C4AE-80D4-9314-3AD784BD4972}"/>
              </a:ext>
            </a:extLst>
          </p:cNvPr>
          <p:cNvSpPr/>
          <p:nvPr userDrawn="1"/>
        </p:nvSpPr>
        <p:spPr>
          <a:xfrm>
            <a:off x="0" y="1581248"/>
            <a:ext cx="12192000" cy="5276752"/>
          </a:xfrm>
          <a:prstGeom prst="rect">
            <a:avLst/>
          </a:prstGeom>
          <a:gradFill flip="none" rotWithShape="1">
            <a:gsLst>
              <a:gs pos="0">
                <a:schemeClr val="tx1">
                  <a:alpha val="7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solidFill>
                  <a:schemeClr val="bg1"/>
                </a:solidFill>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solidFill>
                  <a:schemeClr val="bg1"/>
                </a:solidFill>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7" name="TextBox 6" descr="CMSLegal_Footer_Firm">
            <a:extLst>
              <a:ext uri="{FF2B5EF4-FFF2-40B4-BE49-F238E27FC236}">
                <a16:creationId xmlns:a16="http://schemas.microsoft.com/office/drawing/2014/main" id="{206827BF-1454-4554-87AD-62A399CAE624}"/>
              </a:ext>
            </a:extLst>
          </p:cNvPr>
          <p:cNvSpPr txBox="1"/>
          <p:nvPr userDrawn="1">
            <p:custDataLst>
              <p:tags r:id="rId3"/>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6" name="Picture Placeholder 15">
            <a:extLst>
              <a:ext uri="{FF2B5EF4-FFF2-40B4-BE49-F238E27FC236}">
                <a16:creationId xmlns:a16="http://schemas.microsoft.com/office/drawing/2014/main" id="{0F621E8F-32A7-EF0C-154A-B269F0A6930B}"/>
              </a:ext>
            </a:extLst>
          </p:cNvPr>
          <p:cNvSpPr>
            <a:spLocks noGrp="1" noChangeAspect="1"/>
          </p:cNvSpPr>
          <p:nvPr>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Tree>
    <p:extLst>
      <p:ext uri="{BB962C8B-B14F-4D97-AF65-F5344CB8AC3E}">
        <p14:creationId xmlns:p14="http://schemas.microsoft.com/office/powerpoint/2010/main" val="1006567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_with_image_colour_supergraphic">
    <p:spTree>
      <p:nvGrpSpPr>
        <p:cNvPr id="1" name=""/>
        <p:cNvGrpSpPr/>
        <p:nvPr/>
      </p:nvGrpSpPr>
      <p:grpSpPr>
        <a:xfrm>
          <a:off x="0" y="0"/>
          <a:ext cx="0" cy="0"/>
          <a:chOff x="0" y="0"/>
          <a:chExt cx="0" cy="0"/>
        </a:xfrm>
      </p:grpSpPr>
      <p:pic>
        <p:nvPicPr>
          <p:cNvPr id="8" name="Rectangle 6">
            <a:extLst>
              <a:ext uri="{FF2B5EF4-FFF2-40B4-BE49-F238E27FC236}">
                <a16:creationId xmlns:a16="http://schemas.microsoft.com/office/drawing/2014/main" id="{C0C6192B-494D-AB9A-58B3-0E49432593F0}"/>
              </a:ext>
            </a:extLst>
          </p:cNvPr>
          <p:cNvPicPr>
            <a:picLocks/>
          </p:cNvPicPr>
          <p:nvPr userDrawn="1">
            <p:custDataLst>
              <p:tags r:id="rId1"/>
            </p:custDataLst>
          </p:nvPr>
        </p:nvPicPr>
        <p:blipFill>
          <a:blip r:embed="rId8">
            <a:extLst>
              <a:ext uri="{28A0092B-C50C-407E-A947-70E740481C1C}">
                <a14:useLocalDpi xmlns:a14="http://schemas.microsoft.com/office/drawing/2010/main"/>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18 November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DB02E2B5-89BF-44D8-8D5C-04F9F6684F53}"/>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53742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_with_image_white_supergraphic">
    <p:spTree>
      <p:nvGrpSpPr>
        <p:cNvPr id="1" name=""/>
        <p:cNvGrpSpPr/>
        <p:nvPr/>
      </p:nvGrpSpPr>
      <p:grpSpPr>
        <a:xfrm>
          <a:off x="0" y="0"/>
          <a:ext cx="0" cy="0"/>
          <a:chOff x="0" y="0"/>
          <a:chExt cx="0" cy="0"/>
        </a:xfrm>
      </p:grpSpPr>
      <p:pic>
        <p:nvPicPr>
          <p:cNvPr id="8" name="Rectangle 6">
            <a:extLst>
              <a:ext uri="{FF2B5EF4-FFF2-40B4-BE49-F238E27FC236}">
                <a16:creationId xmlns:a16="http://schemas.microsoft.com/office/drawing/2014/main" id="{66553368-F20F-79EB-6F18-70C3A3DF7BCE}"/>
              </a:ext>
            </a:extLst>
          </p:cNvPr>
          <p:cNvPicPr>
            <a:picLocks/>
          </p:cNvPicPr>
          <p:nvPr userDrawn="1">
            <p:custDataLst>
              <p:tags r:id="rId1"/>
            </p:custDataLst>
          </p:nvPr>
        </p:nvPicPr>
        <p:blipFill>
          <a:blip r:embed="rId10">
            <a:extLst>
              <a:ext uri="{28A0092B-C50C-407E-A947-70E740481C1C}">
                <a14:useLocalDpi xmlns:a14="http://schemas.microsoft.com/office/drawing/2010/main"/>
              </a:ext>
            </a:extLst>
          </a:blip>
          <a:stretch>
            <a:fillRect/>
          </a:stretch>
        </p:blipFill>
        <p:spPr bwMode="auto">
          <a:xfrm>
            <a:off x="0" y="1312"/>
            <a:ext cx="12193200" cy="6858000"/>
          </a:xfrm>
          <a:prstGeom prst="rect">
            <a:avLst/>
          </a:prstGeom>
          <a:solidFill>
            <a:srgbClr val="0D535F"/>
          </a:solidFill>
          <a:effectLst>
            <a:glow>
              <a:srgbClr val="000000"/>
            </a:glow>
          </a:effectLst>
        </p:spPr>
      </p:pic>
      <p:pic>
        <p:nvPicPr>
          <p:cNvPr id="4" name="Rectangle 13" descr="CMSLegal_BG_IM_Fill">
            <a:extLst>
              <a:ext uri="{FF2B5EF4-FFF2-40B4-BE49-F238E27FC236}">
                <a16:creationId xmlns:a16="http://schemas.microsoft.com/office/drawing/2014/main" id="{6E6718FD-B1F0-F322-DE06-D4C292FB31F4}"/>
              </a:ext>
            </a:extLst>
          </p:cNvPr>
          <p:cNvPicPr>
            <a:picLocks/>
          </p:cNvPicPr>
          <p:nvPr userDrawn="1">
            <p:custDataLst>
              <p:tags r:id="rId2"/>
            </p:custDataLst>
          </p:nvPr>
        </p:nvPicPr>
        <p:blipFill>
          <a:blip r:embed="rId10">
            <a:extLst>
              <a:ext uri="{28A0092B-C50C-407E-A947-70E740481C1C}">
                <a14:useLocalDpi xmlns:a14="http://schemas.microsoft.com/office/drawing/2010/main"/>
              </a:ext>
            </a:extLst>
          </a:blip>
          <a:stretch>
            <a:fillRect/>
          </a:stretch>
        </p:blipFill>
        <p:spPr bwMode="auto">
          <a:xfrm>
            <a:off x="0" y="0"/>
            <a:ext cx="12193200" cy="6858000"/>
          </a:xfrm>
          <a:prstGeom prst="rect">
            <a:avLst/>
          </a:prstGeom>
          <a:solidFill>
            <a:srgbClr val="0D535F"/>
          </a:solidFill>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3"/>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4"/>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5"/>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TextBox 10" descr="CMSLegal_Cover_Footer_and_Date">
            <a:extLst>
              <a:ext uri="{FF2B5EF4-FFF2-40B4-BE49-F238E27FC236}">
                <a16:creationId xmlns:a16="http://schemas.microsoft.com/office/drawing/2014/main" id="{BD014D82-FE55-444F-B40F-C87828145287}"/>
              </a:ext>
            </a:extLst>
          </p:cNvPr>
          <p:cNvSpPr txBox="1"/>
          <p:nvPr userDrawn="1">
            <p:custDataLst>
              <p:tags r:id="rId6"/>
            </p:custDataLst>
          </p:nvPr>
        </p:nvSpPr>
        <p:spPr>
          <a:xfrm>
            <a:off x="607448" y="5998552"/>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18 November 2024</a:t>
            </a:r>
            <a:endParaRPr lang="en-GB" sz="1000" kern="1560" baseline="0" noProof="0" dirty="0">
              <a:solidFill>
                <a:srgbClr val="FFFFFF"/>
              </a:solidFill>
              <a:latin typeface="Arial"/>
              <a:cs typeface="Arial" pitchFamily="34" charset="0"/>
            </a:endParaRPr>
          </a:p>
        </p:txBody>
      </p:sp>
      <p:sp>
        <p:nvSpPr>
          <p:cNvPr id="12" name="TextBox 11" descr="CMSLegal_Cover_Footer_and_Date">
            <a:extLst>
              <a:ext uri="{FF2B5EF4-FFF2-40B4-BE49-F238E27FC236}">
                <a16:creationId xmlns:a16="http://schemas.microsoft.com/office/drawing/2014/main" id="{9357BE0E-D61F-4999-94CE-FF6E25D43294}"/>
              </a:ext>
            </a:extLst>
          </p:cNvPr>
          <p:cNvSpPr txBox="1"/>
          <p:nvPr userDrawn="1">
            <p:custDataLst>
              <p:tags r:id="rId7"/>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18 November 2024</a:t>
            </a:r>
            <a:endParaRPr lang="en-GB" sz="1000" kern="1560" baseline="0" noProof="0" dirty="0">
              <a:solidFill>
                <a:schemeClr val="tx1"/>
              </a:solidFill>
              <a:latin typeface="Arial"/>
              <a:cs typeface="Arial" pitchFamily="34" charset="0"/>
            </a:endParaRPr>
          </a:p>
        </p:txBody>
      </p:sp>
      <p:sp>
        <p:nvSpPr>
          <p:cNvPr id="15" name="TextBox 14" descr="CMSLegal_Footer_Firm">
            <a:extLst>
              <a:ext uri="{FF2B5EF4-FFF2-40B4-BE49-F238E27FC236}">
                <a16:creationId xmlns:a16="http://schemas.microsoft.com/office/drawing/2014/main" id="{0733BF2B-315C-4EE5-B2E7-537498743216}"/>
              </a:ext>
            </a:extLst>
          </p:cNvPr>
          <p:cNvSpPr txBox="1"/>
          <p:nvPr userDrawn="1">
            <p:custDataLst>
              <p:tags r:id="rId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24339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colour_supergraphic">
    <p:spTree>
      <p:nvGrpSpPr>
        <p:cNvPr id="1" name=""/>
        <p:cNvGrpSpPr/>
        <p:nvPr/>
      </p:nvGrpSpPr>
      <p:grpSpPr>
        <a:xfrm>
          <a:off x="0" y="0"/>
          <a:ext cx="0" cy="0"/>
          <a:chOff x="0" y="0"/>
          <a:chExt cx="0" cy="0"/>
        </a:xfrm>
      </p:grpSpPr>
      <p:pic>
        <p:nvPicPr>
          <p:cNvPr id="5" name="Rectangle 6">
            <a:extLst>
              <a:ext uri="{FF2B5EF4-FFF2-40B4-BE49-F238E27FC236}">
                <a16:creationId xmlns:a16="http://schemas.microsoft.com/office/drawing/2014/main" id="{38DCFDF1-0512-5C07-910B-6E94BCE0695F}"/>
              </a:ext>
            </a:extLst>
          </p:cNvPr>
          <p:cNvPicPr>
            <a:picLocks/>
          </p:cNvPicPr>
          <p:nvPr userDrawn="1">
            <p:custDataLst>
              <p:tags r:id="rId1"/>
            </p:custDataLst>
          </p:nvPr>
        </p:nvPicPr>
        <p:blipFill>
          <a:blip r:embed="rId8">
            <a:extLst>
              <a:ext uri="{28A0092B-C50C-407E-A947-70E740481C1C}">
                <a14:useLocalDpi xmlns:a14="http://schemas.microsoft.com/office/drawing/2010/main"/>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accent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18 November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02A8800C-AA5A-4548-9036-B7E682E0FF6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55621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white_supergraphic">
    <p:spTree>
      <p:nvGrpSpPr>
        <p:cNvPr id="1" name=""/>
        <p:cNvGrpSpPr/>
        <p:nvPr/>
      </p:nvGrpSpPr>
      <p:grpSpPr>
        <a:xfrm>
          <a:off x="0" y="0"/>
          <a:ext cx="0" cy="0"/>
          <a:chOff x="0" y="0"/>
          <a:chExt cx="0" cy="0"/>
        </a:xfrm>
      </p:grpSpPr>
      <p:pic>
        <p:nvPicPr>
          <p:cNvPr id="5" name="Rectangle 6">
            <a:extLst>
              <a:ext uri="{FF2B5EF4-FFF2-40B4-BE49-F238E27FC236}">
                <a16:creationId xmlns:a16="http://schemas.microsoft.com/office/drawing/2014/main" id="{850BB86E-4DB8-97E8-50A5-FFBBC35A53F6}"/>
              </a:ext>
            </a:extLst>
          </p:cNvPr>
          <p:cNvPicPr>
            <a:picLocks/>
          </p:cNvPicPr>
          <p:nvPr userDrawn="1">
            <p:custDataLst>
              <p:tags r:id="rId1"/>
            </p:custDataLst>
          </p:nvPr>
        </p:nvPicPr>
        <p:blipFill>
          <a:blip r:embed="rId8">
            <a:extLst>
              <a:ext uri="{28A0092B-C50C-407E-A947-70E740481C1C}">
                <a14:useLocalDpi xmlns:a14="http://schemas.microsoft.com/office/drawing/2010/main"/>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bg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18 November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B95451F5-FE49-4C1B-B62A-D715AA276FB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3365535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_with_colour_supergraphic">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6"/>
            <a:ext cx="6829425" cy="2060574"/>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descr="CMSLegal_Cover_Footer_and_Date">
            <a:extLst>
              <a:ext uri="{FF2B5EF4-FFF2-40B4-BE49-F238E27FC236}">
                <a16:creationId xmlns:a16="http://schemas.microsoft.com/office/drawing/2014/main" id="{BD9A5E84-44E1-4D45-9F5B-0874E73567B8}"/>
              </a:ext>
            </a:extLst>
          </p:cNvPr>
          <p:cNvSpPr txBox="1"/>
          <p:nvPr userDrawn="1">
            <p:custDataLst>
              <p:tags r:id="rId4"/>
            </p:custDataLst>
          </p:nvPr>
        </p:nvSpPr>
        <p:spPr>
          <a:xfrm>
            <a:off x="607448"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18 November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6B3D0776-20A9-466A-BE26-4E6F4E2AA43F}"/>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1850569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24170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_with_theme_colour">
    <p:spTree>
      <p:nvGrpSpPr>
        <p:cNvPr id="1" name=""/>
        <p:cNvGrpSpPr/>
        <p:nvPr/>
      </p:nvGrpSpPr>
      <p:grpSpPr>
        <a:xfrm>
          <a:off x="0" y="0"/>
          <a:ext cx="0" cy="0"/>
          <a:chOff x="0" y="0"/>
          <a:chExt cx="0" cy="0"/>
        </a:xfrm>
      </p:grpSpPr>
      <p:sp>
        <p:nvSpPr>
          <p:cNvPr id="8" name="Rectangle 7" descr="CMSLegal_BG_IM_Fill">
            <a:extLst>
              <a:ext uri="{FF2B5EF4-FFF2-40B4-BE49-F238E27FC236}">
                <a16:creationId xmlns:a16="http://schemas.microsoft.com/office/drawing/2014/main" id="{A7E7FE3E-07C8-44FF-B0C3-081C122B3592}"/>
              </a:ext>
            </a:extLst>
          </p:cNvPr>
          <p:cNvSpPr>
            <a:spLocks noChangeArrowheads="1"/>
          </p:cNvSpPr>
          <p:nvPr userDrawn="1"/>
        </p:nvSpPr>
        <p:spPr bwMode="auto">
          <a:xfrm>
            <a:off x="0" y="0"/>
            <a:ext cx="12192000" cy="6858000"/>
          </a:xfrm>
          <a:prstGeom prst="rect">
            <a:avLst/>
          </a:prstGeom>
          <a:solidFill>
            <a:schemeClr val="accent1"/>
          </a:solidFill>
          <a:ln w="9525">
            <a:noFill/>
            <a:miter lim="800000"/>
            <a:headEnd/>
            <a:tailEnd/>
          </a:ln>
        </p:spPr>
        <p:txBody>
          <a:bodyPr lIns="0" tIns="0" rIns="0" bIns="0"/>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TextBox 6" descr="CMSLegal_Cover_Footer_and_Date">
            <a:extLst>
              <a:ext uri="{FF2B5EF4-FFF2-40B4-BE49-F238E27FC236}">
                <a16:creationId xmlns:a16="http://schemas.microsoft.com/office/drawing/2014/main" id="{AE24B72D-1443-415A-87E7-FBA97A4C3F9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18 November 2024</a:t>
            </a:r>
            <a:endParaRPr lang="en-GB" sz="1000" kern="1560" baseline="0" noProof="0" dirty="0">
              <a:solidFill>
                <a:srgbClr val="FFFFFF"/>
              </a:solidFill>
              <a:latin typeface="Arial"/>
              <a:cs typeface="Arial" pitchFamily="34" charset="0"/>
            </a:endParaRPr>
          </a:p>
        </p:txBody>
      </p:sp>
      <p:sp>
        <p:nvSpPr>
          <p:cNvPr id="9" name="TextBox 8" descr="CMSLegal_Footer_Firm">
            <a:extLst>
              <a:ext uri="{FF2B5EF4-FFF2-40B4-BE49-F238E27FC236}">
                <a16:creationId xmlns:a16="http://schemas.microsoft.com/office/drawing/2014/main" id="{E36D9CB0-EAF3-476E-88A6-5396A489C733}"/>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2836450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_slide_with_one_text_block">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5" name="Foliennummernplatzhalter 5" descr="CMSLegal_Footer_SlideNumber"/>
          <p:cNvSpPr>
            <a:spLocks noGrp="1"/>
          </p:cNvSpPr>
          <p:nvPr>
            <p:ph type="sldNum" sz="quarter" idx="13"/>
          </p:nvPr>
        </p:nvSpPr>
        <p:spPr>
          <a:xfrm>
            <a:off x="594000" y="6264000"/>
            <a:ext cx="288000" cy="594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hasCustomPrompt="1"/>
          </p:nvPr>
        </p:nvSpPr>
        <p:spPr>
          <a:xfrm>
            <a:off x="584200" y="1803400"/>
            <a:ext cx="11040000" cy="44704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1376095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_slide_with_two_text_block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2" name="Textplatzhalter 11"/>
          <p:cNvSpPr>
            <a:spLocks noGrp="1"/>
          </p:cNvSpPr>
          <p:nvPr>
            <p:ph type="body" sz="quarter" idx="11" hasCustomPrompt="1"/>
          </p:nvPr>
        </p:nvSpPr>
        <p:spPr>
          <a:xfrm>
            <a:off x="576000" y="1803400"/>
            <a:ext cx="5280000" cy="44606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8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9" name="Textplatzhalter 8"/>
          <p:cNvSpPr>
            <a:spLocks noGrp="1"/>
          </p:cNvSpPr>
          <p:nvPr>
            <p:ph type="body" sz="quarter" idx="12" hasCustomPrompt="1"/>
          </p:nvPr>
        </p:nvSpPr>
        <p:spPr>
          <a:xfrm>
            <a:off x="6340800" y="1803400"/>
            <a:ext cx="5280000" cy="4460600"/>
          </a:xfrm>
        </p:spPr>
        <p:txBody>
          <a:bodyPr/>
          <a:lstStyle>
            <a:lvl2pPr marL="648000">
              <a:defRPr/>
            </a:lvl2pPr>
            <a:lvl3pPr marL="900000">
              <a:defRPr/>
            </a:lvl3pPr>
            <a:lvl4pPr marL="1152000">
              <a:defRPr/>
            </a:lvl4pPr>
            <a:lvl5pPr marL="140400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Tree>
    <p:extLst>
      <p:ext uri="{BB962C8B-B14F-4D97-AF65-F5344CB8AC3E}">
        <p14:creationId xmlns:p14="http://schemas.microsoft.com/office/powerpoint/2010/main" val="3050837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sclaimer_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6BC6E6-E131-8FF4-7795-7DDE76304788}"/>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ooter">
            <a:extLst>
              <a:ext uri="{FF2B5EF4-FFF2-40B4-BE49-F238E27FC236}">
                <a16:creationId xmlns:a16="http://schemas.microsoft.com/office/drawing/2014/main" id="{ED83C10C-0959-87F8-D22A-2B6C02799F3D}"/>
              </a:ext>
            </a:extLst>
          </p:cNvPr>
          <p:cNvSpPr txBox="1"/>
          <p:nvPr userDrawn="1">
            <p:custDataLst>
              <p:tags r:id="rId1"/>
            </p:custDataLst>
          </p:nvPr>
        </p:nvSpPr>
        <p:spPr>
          <a:xfrm>
            <a:off x="521589" y="6431538"/>
            <a:ext cx="1666957" cy="215444"/>
          </a:xfrm>
          <a:prstGeom prst="rect">
            <a:avLst/>
          </a:prstGeom>
          <a:noFill/>
          <a:ln>
            <a:noFill/>
          </a:ln>
        </p:spPr>
        <p:txBody>
          <a:bodyPr wrap="square" rtlCol="0">
            <a:spAutoFit/>
          </a:bodyPr>
          <a:lstStyle/>
          <a:p>
            <a:r>
              <a:rPr lang="en-GB" sz="800">
                <a:solidFill>
                  <a:schemeClr val="bg1"/>
                </a:solidFill>
                <a:latin typeface="Arial" pitchFamily="34" charset="0"/>
                <a:cs typeface="Arial" pitchFamily="34" charset="0"/>
              </a:rPr>
              <a:t>UK - 702318451.1</a:t>
            </a:r>
            <a:endParaRPr lang="en-GB" sz="800" dirty="0">
              <a:solidFill>
                <a:schemeClr val="bg1"/>
              </a:solidFill>
              <a:latin typeface="Arial" pitchFamily="34" charset="0"/>
              <a:cs typeface="Arial" pitchFamily="34" charset="0"/>
            </a:endParaRPr>
          </a:p>
        </p:txBody>
      </p:sp>
      <p:sp>
        <p:nvSpPr>
          <p:cNvPr id="38" name="DBLUX_Text_Full" descr="CMS_Legal_Disclaimer_Textbox_003">
            <a:extLst>
              <a:ext uri="{FF2B5EF4-FFF2-40B4-BE49-F238E27FC236}">
                <a16:creationId xmlns:a16="http://schemas.microsoft.com/office/drawing/2014/main" id="{AB860740-FD80-787B-F330-0DDFC795F205}"/>
              </a:ext>
            </a:extLst>
          </p:cNvPr>
          <p:cNvSpPr txBox="1">
            <a:spLocks/>
          </p:cNvSpPr>
          <p:nvPr userDrawn="1">
            <p:custDataLst>
              <p:tags r:id="rId2"/>
            </p:custDataLst>
          </p:nvPr>
        </p:nvSpPr>
        <p:spPr>
          <a:xfrm>
            <a:off x="586800" y="2045610"/>
            <a:ext cx="5294400" cy="3997821"/>
          </a:xfrm>
          <a:prstGeom prst="rect">
            <a:avLst/>
          </a:prstGeom>
          <a:noFill/>
        </p:spPr>
        <p:txBody>
          <a:bodyPr lIns="0" tIns="0" rIns="0" bIns="0" anchor="t" anchorCtr="0">
            <a:noAutofit/>
          </a:bodyPr>
          <a:lst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Symbol" pitchFamily="-110" charset="2"/>
              <a:buNone/>
              <a:defRPr/>
            </a:pPr>
            <a:endParaRPr lang="en-US" sz="800" b="0" baseline="0" dirty="0">
              <a:solidFill>
                <a:schemeClr val="bg1"/>
              </a:solidFill>
              <a:ea typeface="+mn-ea"/>
            </a:endParaRPr>
          </a:p>
        </p:txBody>
      </p:sp>
      <p:sp>
        <p:nvSpPr>
          <p:cNvPr id="27" name="Pitch-Back page-Info and URL">
            <a:extLst>
              <a:ext uri="{FF2B5EF4-FFF2-40B4-BE49-F238E27FC236}">
                <a16:creationId xmlns:a16="http://schemas.microsoft.com/office/drawing/2014/main" id="{D4C01F2D-945F-9942-8F12-592B2C681DFB}"/>
              </a:ext>
            </a:extLst>
          </p:cNvPr>
          <p:cNvSpPr txBox="1"/>
          <p:nvPr userDrawn="1">
            <p:custDataLst>
              <p:tags r:id="rId3"/>
            </p:custDataLst>
          </p:nvPr>
        </p:nvSpPr>
        <p:spPr>
          <a:xfrm>
            <a:off x="587375" y="6163200"/>
            <a:ext cx="5295600" cy="123111"/>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b="0" i="0" kern="1200" baseline="0">
                <a:solidFill>
                  <a:schemeClr val="bg1"/>
                </a:solidFill>
                <a:latin typeface="Arial" pitchFamily="34" charset="0"/>
                <a:ea typeface="+mn-ea"/>
                <a:cs typeface="Arial" pitchFamily="34" charset="0"/>
              </a:rPr>
              <a:t>Further information can be found at </a:t>
            </a:r>
            <a:r>
              <a:rPr lang="en-GB" sz="800" b="1" i="0" kern="1200" baseline="0">
                <a:solidFill>
                  <a:schemeClr val="bg1"/>
                </a:solidFill>
                <a:latin typeface="Arial" pitchFamily="34" charset="0"/>
                <a:ea typeface="+mn-ea"/>
                <a:cs typeface="Arial" pitchFamily="34" charset="0"/>
              </a:rPr>
              <a:t>cms.law</a:t>
            </a:r>
            <a:r>
              <a:rPr lang="en-GB" sz="800" b="0" i="0" kern="1200" baseline="0">
                <a:solidFill>
                  <a:schemeClr val="bg1"/>
                </a:solidFill>
                <a:latin typeface="Arial" pitchFamily="34" charset="0"/>
                <a:ea typeface="+mn-ea"/>
                <a:cs typeface="Arial" pitchFamily="34" charset="0"/>
              </a:rPr>
              <a:t> </a:t>
            </a:r>
            <a:endParaRPr lang="en-GB" sz="800" b="0" i="0" kern="1200" baseline="0" dirty="0">
              <a:solidFill>
                <a:schemeClr val="bg1"/>
              </a:solidFill>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88784E17-55D5-DE86-AF63-88E6118E4BB0}"/>
              </a:ext>
            </a:extLst>
          </p:cNvPr>
          <p:cNvSpPr txBox="1"/>
          <p:nvPr userDrawn="1">
            <p:custDataLst>
              <p:tags r:id="rId4"/>
            </p:custDataLst>
          </p:nvPr>
        </p:nvSpPr>
        <p:spPr bwMode="auto">
          <a:xfrm>
            <a:off x="586800" y="1731600"/>
            <a:ext cx="127000" cy="246221"/>
          </a:xfrm>
          <a:prstGeom prst="rect">
            <a:avLst/>
          </a:prstGeom>
          <a:noFill/>
          <a:ln>
            <a:noFill/>
          </a:ln>
        </p:spPr>
        <p:txBody>
          <a:bodyPr vert="horz" wrap="square" rtlCol="0">
            <a:spAutoFit/>
          </a:bodyPr>
          <a:lstStyle/>
          <a:p>
            <a:endParaRPr lang="en-GB" sz="1000" dirty="0">
              <a:solidFill>
                <a:schemeClr val="bg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CED056A2-F51A-1693-F1CE-69D094E7F8C4}"/>
              </a:ext>
            </a:extLst>
          </p:cNvPr>
          <p:cNvPicPr>
            <a:picLocks noChangeAspect="1"/>
          </p:cNvPicPr>
          <p:nvPr userDrawn="1">
            <p:custDataLst>
              <p:tags r:id="rId5"/>
            </p:custDataLst>
          </p:nvPr>
        </p:nvPicPr>
        <p:blipFill>
          <a:blip r:embed="rId11">
            <a:biLevel thresh="25000"/>
            <a:extLst>
              <a:ext uri="{28A0092B-C50C-407E-A947-70E740481C1C}">
                <a14:useLocalDpi xmlns:a14="http://schemas.microsoft.com/office/drawing/2010/main"/>
              </a:ext>
            </a:extLst>
          </a:blip>
          <a:stretch>
            <a:fillRect/>
          </a:stretch>
        </p:blipFill>
        <p:spPr bwMode="auto">
          <a:xfrm>
            <a:off x="586800" y="2433600"/>
            <a:ext cx="1929770" cy="180000"/>
          </a:xfrm>
          <a:prstGeom prst="rect">
            <a:avLst/>
          </a:prstGeom>
        </p:spPr>
      </p:pic>
      <p:sp>
        <p:nvSpPr>
          <p:cNvPr id="32" name="Default_Text_2" descr="CMS_Legal_Disclaimer_Textbox_003">
            <a:extLst>
              <a:ext uri="{FF2B5EF4-FFF2-40B4-BE49-F238E27FC236}">
                <a16:creationId xmlns:a16="http://schemas.microsoft.com/office/drawing/2014/main" id="{211327F4-487A-10AA-4CCB-7B6655897900}"/>
              </a:ext>
            </a:extLst>
          </p:cNvPr>
          <p:cNvSpPr txBox="1">
            <a:spLocks/>
          </p:cNvSpPr>
          <p:nvPr userDrawn="1">
            <p:custDataLst>
              <p:tags r:id="rId6"/>
            </p:custDataLst>
          </p:nvPr>
        </p:nvSpPr>
        <p:spPr>
          <a:xfrm>
            <a:off x="586800" y="3334744"/>
            <a:ext cx="5294400" cy="2717823"/>
          </a:xfrm>
          <a:prstGeom prst="rect">
            <a:avLst/>
          </a:prstGeom>
          <a:noFill/>
          <a:ln>
            <a:noFill/>
          </a:ln>
        </p:spPr>
        <p:txBody>
          <a:bodyPr lIns="0" tIns="122400" rIns="0" bIns="122400" anchor="b">
            <a:normAutofit/>
          </a:bodyPr>
          <a:lst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Symbol" pitchFamily="-110" charset="2"/>
              <a:buNone/>
              <a:defRPr/>
            </a:pPr>
            <a:r>
              <a:rPr lang="en-GB" sz="800" b="0" baseline="0">
                <a:solidFill>
                  <a:schemeClr val="bg1"/>
                </a:solidFill>
              </a:rPr>
              <a:t>The information held in this publication is for general purposes and guidance only and does not purport to constitute legal or professional advice.</a:t>
            </a:r>
          </a:p>
          <a:p>
            <a:pPr marL="0" indent="0">
              <a:spcBef>
                <a:spcPts val="0"/>
              </a:spcBef>
              <a:buFont typeface="Symbol" pitchFamily="-110" charset="2"/>
              <a:buNone/>
              <a:defRPr/>
            </a:pPr>
            <a:endParaRPr lang="en-GB" sz="800" b="0" baseline="0">
              <a:solidFill>
                <a:schemeClr val="bg1"/>
              </a:solidFill>
            </a:endParaRPr>
          </a:p>
          <a:p>
            <a:pPr marL="0" indent="0">
              <a:spcBef>
                <a:spcPts val="0"/>
              </a:spcBef>
              <a:buFont typeface="Symbol" pitchFamily="-110" charset="2"/>
              <a:buNone/>
              <a:defRPr/>
            </a:pPr>
            <a:r>
              <a:rPr lang="en-GB" sz="800" b="0" baseline="0">
                <a:solidFill>
                  <a:schemeClr val="bg1"/>
                </a:solidFill>
              </a:rPr>
              <a:t>CMS LTF Limited (CMS LTF) is a company limited by guarantee incorporated in England &amp; Wales (no. 15367752) whose registered office is at Cannon Place, 78 Cannon Street, London EC4N 6AF United Kingdom. CMS LTF coordinates the CMS organisation of independent law firms. CMS LTF provides no client services. Such services are solely provided by CMS LTF’s member firms in their respective jurisdictions. CMS LTF and each of its member firms are separate and legally distinct entities, and no such entity has any authority to bind any other. CMS LTF and each member firm are liable only for their own acts or omissions and not those of each other. The brand name “CMS” and the term “firm” are used to refer to some or all of the member firms or their offices; details can be found under “legal information” in the footer of cms.law.</a:t>
            </a:r>
          </a:p>
          <a:p>
            <a:pPr marL="0" indent="0">
              <a:spcBef>
                <a:spcPts val="0"/>
              </a:spcBef>
              <a:buFont typeface="Symbol" pitchFamily="-110" charset="2"/>
              <a:buNone/>
              <a:defRPr/>
            </a:pPr>
            <a:endParaRPr lang="en-GB" sz="800" b="0" baseline="0">
              <a:solidFill>
                <a:schemeClr val="bg1"/>
              </a:solidFill>
            </a:endParaRPr>
          </a:p>
          <a:p>
            <a:pPr marL="0" indent="0">
              <a:spcBef>
                <a:spcPts val="0"/>
              </a:spcBef>
              <a:buFont typeface="Symbol" pitchFamily="-110" charset="2"/>
              <a:buNone/>
              <a:defRPr/>
            </a:pPr>
            <a:r>
              <a:rPr lang="en-GB" sz="800" b="1" baseline="0">
                <a:solidFill>
                  <a:schemeClr val="bg1"/>
                </a:solidFill>
              </a:rPr>
              <a:t>CMS Locations</a:t>
            </a:r>
          </a:p>
          <a:p>
            <a:pPr marL="0" indent="0">
              <a:spcBef>
                <a:spcPts val="0"/>
              </a:spcBef>
              <a:buFont typeface="Symbol" pitchFamily="-110" charset="2"/>
              <a:buNone/>
              <a:defRPr/>
            </a:pPr>
            <a:r>
              <a:rPr lang="en-GB" sz="800" b="0" baseline="0">
                <a:solidFill>
                  <a:schemeClr val="bg1"/>
                </a:solidFill>
              </a:rPr>
              <a:t>Aberdeen, Abu Dhabi, Amsterdam, Antwerp, Barcelona, Beijing, Belgrade, Bergen, Berlin, Bogotá, Bratislava, Brisbane, Bristol, Brussels, Bucharest, Budapest, Casablanca, Cologne, Cúcuta, Dubai, Dublin, Duesseldorf, Edinburgh, Frankfurt, Funchal, Geneva, Glasgow, Gothenburg, Hamburg, Hong Kong, Istanbul, Johannesburg, Kyiv, Leipzig, Lima, Lisbon, Liverpool, Ljubljana, London, Luanda, Luxembourg, Lyon, Madrid, Manchester, Maputo, Mexico City, Milan, Mombasa, Monaco, Munich, Muscat, Nairobi, Oslo, Paris, Podgorica, Poznan, Prague, Reading, Rio de Janeiro, Riyadh, Rome, Santiago de Chile, São Paulo, Sarajevo, Shanghai, Sheffield, Singapore, Skopje, Sofia, Stavanger, Stockholm, Strasbourg, Stuttgart, Tel Aviv, Tirana, Vienna, Warsaw, Zagreb and Zurich.</a:t>
            </a:r>
            <a:endParaRPr lang="en-GB" sz="800" b="0" baseline="0" dirty="0">
              <a:solidFill>
                <a:schemeClr val="bg1"/>
              </a:solidFill>
            </a:endParaRPr>
          </a:p>
        </p:txBody>
      </p:sp>
      <p:sp>
        <p:nvSpPr>
          <p:cNvPr id="36" name="Default_Text_1" descr="CMS_Legal_Disclaimer_Textbox_003">
            <a:extLst>
              <a:ext uri="{FF2B5EF4-FFF2-40B4-BE49-F238E27FC236}">
                <a16:creationId xmlns:a16="http://schemas.microsoft.com/office/drawing/2014/main" id="{2F996C53-47C3-F2C6-991C-AFA4F83B6BEF}"/>
              </a:ext>
            </a:extLst>
          </p:cNvPr>
          <p:cNvSpPr txBox="1">
            <a:spLocks/>
          </p:cNvSpPr>
          <p:nvPr userDrawn="1">
            <p:custDataLst>
              <p:tags r:id="rId7"/>
            </p:custDataLst>
          </p:nvPr>
        </p:nvSpPr>
        <p:spPr>
          <a:xfrm>
            <a:off x="588000" y="2745848"/>
            <a:ext cx="5294400" cy="583200"/>
          </a:xfrm>
          <a:prstGeom prst="rect">
            <a:avLst/>
          </a:prstGeom>
          <a:noFill/>
        </p:spPr>
        <p:txBody>
          <a:bodyPr lIns="0" tIns="0" rIns="0" bIns="0" anchor="t" anchorCtr="0">
            <a:noAutofit/>
          </a:bodyPr>
          <a:lst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Symbol" pitchFamily="-110" charset="2"/>
              <a:buNone/>
              <a:defRPr/>
            </a:pPr>
            <a:r>
              <a:rPr lang="en-GB" sz="800" b="1" baseline="0">
                <a:solidFill>
                  <a:schemeClr val="bg1"/>
                </a:solidFill>
                <a:ea typeface="+mn-ea"/>
              </a:rPr>
              <a:t>Your free online legal information service. </a:t>
            </a:r>
          </a:p>
          <a:p>
            <a:pPr marL="0" indent="0">
              <a:spcBef>
                <a:spcPts val="0"/>
              </a:spcBef>
              <a:buFont typeface="Symbol" pitchFamily="-110" charset="2"/>
              <a:buNone/>
              <a:defRPr/>
            </a:pPr>
            <a:endParaRPr lang="en-GB" sz="800" b="0" baseline="0">
              <a:solidFill>
                <a:schemeClr val="bg1"/>
              </a:solidFill>
              <a:ea typeface="+mn-ea"/>
            </a:endParaRPr>
          </a:p>
          <a:p>
            <a:pPr marL="0" indent="0">
              <a:spcBef>
                <a:spcPts val="0"/>
              </a:spcBef>
              <a:buFont typeface="Symbol" pitchFamily="-110" charset="2"/>
              <a:buNone/>
              <a:defRPr/>
            </a:pPr>
            <a:r>
              <a:rPr lang="en-GB" sz="800" b="0" baseline="0">
                <a:solidFill>
                  <a:schemeClr val="bg1"/>
                </a:solidFill>
                <a:ea typeface="+mn-ea"/>
              </a:rPr>
              <a:t>A subscription service for legal articles on a variety of topics delivered by email. </a:t>
            </a:r>
          </a:p>
          <a:p>
            <a:pPr marL="0" indent="0">
              <a:spcBef>
                <a:spcPts val="0"/>
              </a:spcBef>
              <a:buFont typeface="Symbol" pitchFamily="-110" charset="2"/>
              <a:buNone/>
              <a:defRPr/>
            </a:pPr>
            <a:r>
              <a:rPr lang="en-US" sz="800" b="1" baseline="0">
                <a:solidFill>
                  <a:schemeClr val="bg1"/>
                </a:solidFill>
                <a:ea typeface="+mn-ea"/>
              </a:rPr>
              <a:t>cms-lawnow.com</a:t>
            </a:r>
          </a:p>
          <a:p>
            <a:pPr marL="0" indent="0">
              <a:spcBef>
                <a:spcPts val="0"/>
              </a:spcBef>
              <a:buFont typeface="Symbol" pitchFamily="-110" charset="2"/>
              <a:buNone/>
              <a:defRPr/>
            </a:pPr>
            <a:endParaRPr lang="en-US" sz="800" b="0" baseline="0" dirty="0">
              <a:solidFill>
                <a:schemeClr val="bg1"/>
              </a:solidFill>
              <a:ea typeface="+mn-ea"/>
            </a:endParaRPr>
          </a:p>
        </p:txBody>
      </p:sp>
      <p:cxnSp>
        <p:nvCxnSpPr>
          <p:cNvPr id="15" name="Dash_Line2">
            <a:extLst>
              <a:ext uri="{FF2B5EF4-FFF2-40B4-BE49-F238E27FC236}">
                <a16:creationId xmlns:a16="http://schemas.microsoft.com/office/drawing/2014/main" id="{77964B33-157D-B4FC-681E-6CF57C825E68}"/>
              </a:ext>
            </a:extLst>
          </p:cNvPr>
          <p:cNvCxnSpPr>
            <a:cxnSpLocks/>
          </p:cNvCxnSpPr>
          <p:nvPr userDrawn="1"/>
        </p:nvCxnSpPr>
        <p:spPr>
          <a:xfrm>
            <a:off x="587375" y="6048000"/>
            <a:ext cx="5346000"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Dash_Line1_DBLUX">
            <a:extLst>
              <a:ext uri="{FF2B5EF4-FFF2-40B4-BE49-F238E27FC236}">
                <a16:creationId xmlns:a16="http://schemas.microsoft.com/office/drawing/2014/main" id="{5EF54C31-F587-6F97-442C-1ED5061B76EF}"/>
              </a:ext>
            </a:extLst>
          </p:cNvPr>
          <p:cNvSpPr txBox="1"/>
          <p:nvPr userDrawn="1">
            <p:custDataLst>
              <p:tags r:id="rId8"/>
            </p:custDataLst>
          </p:nvPr>
        </p:nvSpPr>
        <p:spPr>
          <a:xfrm>
            <a:off x="586800" y="2588400"/>
            <a:ext cx="5509200" cy="123111"/>
          </a:xfrm>
          <a:prstGeom prst="rect">
            <a:avLst/>
          </a:prstGeom>
          <a:noFill/>
          <a:ln>
            <a:noFill/>
          </a:ln>
        </p:spPr>
        <p:txBody>
          <a:bodyPr vert="horz"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solidFill>
                <a:schemeClr val="bg1"/>
              </a:solidFill>
              <a:latin typeface="Arial" pitchFamily="34" charset="0"/>
              <a:ea typeface="+mn-ea"/>
              <a:cs typeface="Arial" pitchFamily="34" charset="0"/>
            </a:endParaRPr>
          </a:p>
        </p:txBody>
      </p:sp>
      <p:sp>
        <p:nvSpPr>
          <p:cNvPr id="6" name="Dash_Line1_Default">
            <a:extLst>
              <a:ext uri="{FF2B5EF4-FFF2-40B4-BE49-F238E27FC236}">
                <a16:creationId xmlns:a16="http://schemas.microsoft.com/office/drawing/2014/main" id="{AE69245A-4CCC-49C0-E88A-A5860CBBD802}"/>
              </a:ext>
            </a:extLst>
          </p:cNvPr>
          <p:cNvSpPr txBox="1"/>
          <p:nvPr userDrawn="1">
            <p:custDataLst>
              <p:tags r:id="rId9"/>
            </p:custDataLst>
          </p:nvPr>
        </p:nvSpPr>
        <p:spPr>
          <a:xfrm>
            <a:off x="586800" y="3294000"/>
            <a:ext cx="5509200" cy="123111"/>
          </a:xfrm>
          <a:prstGeom prst="rect">
            <a:avLst/>
          </a:prstGeom>
          <a:noFill/>
          <a:ln>
            <a:noFill/>
          </a:ln>
        </p:spPr>
        <p:txBody>
          <a:bodyPr vert="horz"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solidFill>
                  <a:schemeClr val="bg1"/>
                </a:solidFill>
                <a:latin typeface="Arial" pitchFamily="34" charset="0"/>
                <a:ea typeface="+mn-ea"/>
                <a:cs typeface="Arial" pitchFamily="34" charset="0"/>
              </a:rPr>
              <a:t>- - - - - - - - - - - - - - - - - - - - - - - - - - - - - - - - - - - - - - - - - - - - - - - - - - - - - - - - - - - - - - - - - - - - - - - - - - - - - - - - - - - - - -</a:t>
            </a:r>
            <a:endParaRPr kumimoji="0" lang="en-GB" sz="800" b="0" i="0" u="none" strike="noStrike" kern="1200" cap="none" spc="0" normalizeH="0" baseline="0" noProof="0" dirty="0">
              <a:solidFill>
                <a:schemeClr val="bg1"/>
              </a:solidFill>
              <a:latin typeface="Arial" pitchFamily="34" charset="0"/>
              <a:ea typeface="+mn-ea"/>
              <a:cs typeface="Arial" pitchFamily="34" charset="0"/>
            </a:endParaRPr>
          </a:p>
        </p:txBody>
      </p:sp>
    </p:spTree>
    <p:extLst>
      <p:ext uri="{BB962C8B-B14F-4D97-AF65-F5344CB8AC3E}">
        <p14:creationId xmlns:p14="http://schemas.microsoft.com/office/powerpoint/2010/main" val="3727984993"/>
      </p:ext>
    </p:extLst>
  </p:cSld>
  <p:clrMapOvr>
    <a:masterClrMapping/>
  </p:clrMapOvr>
  <p:extLst>
    <p:ext uri="{DCECCB84-F9BA-43D5-87BE-67443E8EF086}">
      <p15:sldGuideLst xmlns:p15="http://schemas.microsoft.com/office/powerpoint/2012/main">
        <p15:guide id="1" orient="horz" pos="3952">
          <p15:clr>
            <a:srgbClr val="FBAE40"/>
          </p15:clr>
        </p15:guide>
        <p15:guide id="2" pos="37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24670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5158476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4104771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430996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435209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25/11/2024</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988393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25/11/2024</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32316226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D8BD707-D9CF-40AE-B4C6-C98DA3205C09}" type="datetimeFigureOut">
              <a:rPr lang="en-US" smtClean="0"/>
              <a:t>11/25/2024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6F15528-21DE-4FAA-801E-634DDDAF4B2B}"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97665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02"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9" name="Titelplatzhalter 1" descr="CMSLegal_Cover_Heading"/>
          <p:cNvSpPr>
            <a:spLocks noGrp="1"/>
          </p:cNvSpPr>
          <p:nvPr userDrawn="1">
            <p:ph type="title"/>
          </p:nvPr>
        </p:nvSpPr>
        <p:spPr bwMode="auto">
          <a:xfrm>
            <a:off x="576000" y="1562400"/>
            <a:ext cx="96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z="2400" baseline="0" noProof="0" dirty="0">
                <a:solidFill>
                  <a:srgbClr val="000000"/>
                </a:solidFill>
                <a:latin typeface="Arial"/>
              </a:rPr>
              <a:t>Heading, Arial 24/28pt.</a:t>
            </a:r>
            <a:endParaRPr lang="en-GB" noProof="0" dirty="0"/>
          </a:p>
        </p:txBody>
      </p:sp>
      <p:sp>
        <p:nvSpPr>
          <p:cNvPr id="6150" name="Textplatzhalter 2" descr="CMSLegal_Cover_SubHeading"/>
          <p:cNvSpPr>
            <a:spLocks noGrp="1"/>
          </p:cNvSpPr>
          <p:nvPr userDrawn="1">
            <p:ph type="body" idx="1"/>
          </p:nvPr>
        </p:nvSpPr>
        <p:spPr bwMode="auto">
          <a:xfrm>
            <a:off x="576000" y="2746800"/>
            <a:ext cx="9600000" cy="93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z="1800" baseline="0" noProof="0" dirty="0">
                <a:solidFill>
                  <a:srgbClr val="000000"/>
                </a:solidFill>
                <a:latin typeface="Arial"/>
              </a:rPr>
              <a:t>Sub-heading, Arial 18/22pt.</a:t>
            </a:r>
            <a:endParaRPr lang="en-GB" noProof="0" dirty="0"/>
          </a:p>
        </p:txBody>
      </p:sp>
      <p:sp>
        <p:nvSpPr>
          <p:cNvPr id="11" name="Rechteck 10" descr="CMSLegal_Wedges_001"/>
          <p:cNvSpPr/>
          <p:nvPr userDrawn="1"/>
        </p:nvSpPr>
        <p:spPr>
          <a:xfrm>
            <a:off x="47244" y="36000"/>
            <a:ext cx="4800" cy="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8" name="TextBox 7" descr="CMSLegal_Cover_Text_Flag_B"/>
          <p:cNvSpPr txBox="1"/>
          <p:nvPr userDrawn="1"/>
        </p:nvSpPr>
        <p:spPr>
          <a:xfrm>
            <a:off x="0" y="0"/>
            <a:ext cx="365760" cy="274320"/>
          </a:xfrm>
          <a:prstGeom prst="rect">
            <a:avLst/>
          </a:prstGeom>
          <a:noFill/>
          <a:ln>
            <a:noFill/>
          </a:ln>
        </p:spPr>
        <p:txBody>
          <a:bodyPr wrap="square" lIns="0" tIns="0" rIns="0" bIns="0" rtlCol="0">
            <a:noAutofit/>
          </a:bodyPr>
          <a:lstStyle/>
          <a:p>
            <a:r>
              <a:rPr lang="en-GB" sz="1300" noProof="0" dirty="0">
                <a:solidFill>
                  <a:srgbClr val="13294A"/>
                </a:solidFill>
                <a:latin typeface="Arial"/>
                <a:cs typeface="Arial" pitchFamily="34" charset="0"/>
              </a:rPr>
              <a:t>    </a:t>
            </a:r>
          </a:p>
        </p:txBody>
      </p:sp>
      <p:sp>
        <p:nvSpPr>
          <p:cNvPr id="12" name="TextBox 11" descr="CMSLegal_Cover_Footer_and_Date"/>
          <p:cNvSpPr txBox="1"/>
          <p:nvPr userDrawn="1">
            <p:custDataLst>
              <p:tags r:id="rId12"/>
            </p:custDataLst>
          </p:nvPr>
        </p:nvSpPr>
        <p:spPr>
          <a:xfrm>
            <a:off x="682777" y="6361655"/>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18 November 2024</a:t>
            </a:r>
            <a:endParaRPr lang="en-GB" sz="1000" kern="1560" baseline="0" noProof="0" dirty="0">
              <a:solidFill>
                <a:srgbClr val="FFFFFF"/>
              </a:solidFill>
              <a:latin typeface="Arial"/>
              <a:cs typeface="Arial" pitchFamily="34" charset="0"/>
            </a:endParaRPr>
          </a:p>
        </p:txBody>
      </p:sp>
      <p:sp>
        <p:nvSpPr>
          <p:cNvPr id="10" name="Text Placeholder 5">
            <a:extLst>
              <a:ext uri="{FF2B5EF4-FFF2-40B4-BE49-F238E27FC236}">
                <a16:creationId xmlns:a16="http://schemas.microsoft.com/office/drawing/2014/main" id="{31D226F0-99EF-427B-9990-27A7EBBF7582}"/>
              </a:ext>
            </a:extLst>
          </p:cNvPr>
          <p:cNvSpPr txBox="1">
            <a:spLocks/>
          </p:cNvSpPr>
          <p:nvPr userDrawn="1">
            <p:custDataLst>
              <p:tags r:id="rId13"/>
            </p:custDataLst>
          </p:nvPr>
        </p:nvSpPr>
        <p:spPr>
          <a:xfrm>
            <a:off x="594000" y="6264001"/>
            <a:ext cx="3960000" cy="594000"/>
          </a:xfrm>
          <a:prstGeom prst="rect">
            <a:avLst/>
          </a:prstGeom>
        </p:spPr>
        <p:txBody>
          <a:bodyPr anchor="ctr" anchorCtr="0"/>
          <a:lstStyle>
            <a:lvl1pPr marL="342900" indent="-342900" algn="l" rtl="0" eaLnBrk="1" fontAlgn="base" hangingPunct="1">
              <a:spcBef>
                <a:spcPct val="20000"/>
              </a:spcBef>
              <a:spcAft>
                <a:spcPct val="0"/>
              </a:spcAft>
              <a:defRPr lang="de-DE" sz="1000" kern="2200" baseline="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rgbClr val="FFFFFF"/>
                </a:solidFill>
              </a:rPr>
              <a:t>18 November 2024</a:t>
            </a:r>
            <a:endParaRPr lang="en-US" dirty="0">
              <a:solidFill>
                <a:srgbClr val="FFFFFF"/>
              </a:solidFill>
            </a:endParaRPr>
          </a:p>
        </p:txBody>
      </p:sp>
    </p:spTree>
    <p:extLst>
      <p:ext uri="{BB962C8B-B14F-4D97-AF65-F5344CB8AC3E}">
        <p14:creationId xmlns:p14="http://schemas.microsoft.com/office/powerpoint/2010/main" val="261670030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hdr="0" ftr="0" dt="0"/>
  <p:txStyles>
    <p:titleStyle>
      <a:lvl1pPr algn="l" rtl="0" eaLnBrk="1" fontAlgn="base" hangingPunct="1">
        <a:spcBef>
          <a:spcPct val="0"/>
        </a:spcBef>
        <a:spcAft>
          <a:spcPct val="0"/>
        </a:spcAft>
        <a:defRPr lang="de-DE" sz="4000" kern="2800" baseline="0" smtClean="0">
          <a:solidFill>
            <a:srgbClr val="000000"/>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de-DE" sz="2000" kern="2200" baseline="0" smtClean="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312">
          <p15:clr>
            <a:srgbClr val="F26B43"/>
          </p15:clr>
        </p15:guide>
        <p15:guide id="4" pos="368">
          <p15:clr>
            <a:srgbClr val="F26B43"/>
          </p15:clr>
        </p15:guide>
        <p15:guide id="5" orient="horz" pos="368">
          <p15:clr>
            <a:srgbClr val="F26B43"/>
          </p15:clr>
        </p15:guide>
        <p15:guide id="6" orient="horz" pos="3952">
          <p15:clr>
            <a:srgbClr val="F26B43"/>
          </p15:clr>
        </p15:guide>
        <p15:guide id="7" orient="horz" pos="1136">
          <p15:clr>
            <a:srgbClr val="F26B43"/>
          </p15:clr>
        </p15:guide>
        <p15:guide id="8" orient="horz" pos="1344">
          <p15:clr>
            <a:srgbClr val="F26B43"/>
          </p15:clr>
        </p15:guide>
        <p15:guide id="9" orient="horz" pos="1456">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jpe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png"/><Relationship Id="rId50" Type="http://schemas.openxmlformats.org/officeDocument/2006/relationships/image" Target="../media/image54.png"/><Relationship Id="rId55" Type="http://schemas.openxmlformats.org/officeDocument/2006/relationships/image" Target="../media/image59.png"/><Relationship Id="rId7" Type="http://schemas.openxmlformats.org/officeDocument/2006/relationships/image" Target="../media/image11.jpeg"/><Relationship Id="rId2" Type="http://schemas.openxmlformats.org/officeDocument/2006/relationships/image" Target="../media/image6.png"/><Relationship Id="rId16" Type="http://schemas.openxmlformats.org/officeDocument/2006/relationships/image" Target="../media/image20.jpeg"/><Relationship Id="rId29" Type="http://schemas.openxmlformats.org/officeDocument/2006/relationships/image" Target="../media/image33.png"/><Relationship Id="rId11" Type="http://schemas.openxmlformats.org/officeDocument/2006/relationships/image" Target="../media/image15.jpe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jpeg"/><Relationship Id="rId53" Type="http://schemas.openxmlformats.org/officeDocument/2006/relationships/image" Target="../media/image57.png"/><Relationship Id="rId5" Type="http://schemas.openxmlformats.org/officeDocument/2006/relationships/image" Target="../media/image9.jpe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4" Type="http://schemas.openxmlformats.org/officeDocument/2006/relationships/image" Target="../media/image48.png"/><Relationship Id="rId52" Type="http://schemas.openxmlformats.org/officeDocument/2006/relationships/image" Target="../media/image56.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png"/><Relationship Id="rId27" Type="http://schemas.openxmlformats.org/officeDocument/2006/relationships/image" Target="../media/image31.jpeg"/><Relationship Id="rId30" Type="http://schemas.openxmlformats.org/officeDocument/2006/relationships/image" Target="../media/image34.png"/><Relationship Id="rId35" Type="http://schemas.openxmlformats.org/officeDocument/2006/relationships/image" Target="../media/image39.jpeg"/><Relationship Id="rId43" Type="http://schemas.openxmlformats.org/officeDocument/2006/relationships/image" Target="../media/image47.png"/><Relationship Id="rId48" Type="http://schemas.openxmlformats.org/officeDocument/2006/relationships/image" Target="../media/image52.png"/><Relationship Id="rId8" Type="http://schemas.openxmlformats.org/officeDocument/2006/relationships/image" Target="../media/image12.png"/><Relationship Id="rId51" Type="http://schemas.openxmlformats.org/officeDocument/2006/relationships/image" Target="../media/image55.jpg"/><Relationship Id="rId3" Type="http://schemas.openxmlformats.org/officeDocument/2006/relationships/image" Target="../media/image7.pn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50.png"/><Relationship Id="rId20" Type="http://schemas.openxmlformats.org/officeDocument/2006/relationships/image" Target="../media/image24.png"/><Relationship Id="rId41" Type="http://schemas.openxmlformats.org/officeDocument/2006/relationships/image" Target="../media/image45.png"/><Relationship Id="rId54"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10.jpeg"/><Relationship Id="rId15" Type="http://schemas.openxmlformats.org/officeDocument/2006/relationships/image" Target="../media/image19.jpeg"/><Relationship Id="rId23" Type="http://schemas.openxmlformats.org/officeDocument/2006/relationships/image" Target="../media/image27.png"/><Relationship Id="rId28" Type="http://schemas.openxmlformats.org/officeDocument/2006/relationships/image" Target="../media/image32.jpeg"/><Relationship Id="rId36" Type="http://schemas.openxmlformats.org/officeDocument/2006/relationships/image" Target="../media/image40.png"/><Relationship Id="rId49" Type="http://schemas.openxmlformats.org/officeDocument/2006/relationships/image" Target="../media/image53.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6.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tags" Target="../tags/tag54.xml"/><Relationship Id="rId7" Type="http://schemas.microsoft.com/office/2007/relationships/hdphoto" Target="../media/hdphoto1.wdp"/><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tags" Target="../tags/tag55.xml"/></Relationships>
</file>

<file path=ppt/slides/_rels/slide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png"/></Relationships>
</file>

<file path=ppt/slides/_rels/slide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93.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94.jpeg"/></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95.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jpe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png"/><Relationship Id="rId50" Type="http://schemas.openxmlformats.org/officeDocument/2006/relationships/image" Target="../media/image54.png"/><Relationship Id="rId55" Type="http://schemas.openxmlformats.org/officeDocument/2006/relationships/image" Target="../media/image59.png"/><Relationship Id="rId7" Type="http://schemas.openxmlformats.org/officeDocument/2006/relationships/image" Target="../media/image11.jpeg"/><Relationship Id="rId2" Type="http://schemas.openxmlformats.org/officeDocument/2006/relationships/image" Target="../media/image6.png"/><Relationship Id="rId16" Type="http://schemas.openxmlformats.org/officeDocument/2006/relationships/image" Target="../media/image20.jpeg"/><Relationship Id="rId29" Type="http://schemas.openxmlformats.org/officeDocument/2006/relationships/image" Target="../media/image33.png"/><Relationship Id="rId11" Type="http://schemas.openxmlformats.org/officeDocument/2006/relationships/image" Target="../media/image15.jpe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jpeg"/><Relationship Id="rId53" Type="http://schemas.openxmlformats.org/officeDocument/2006/relationships/image" Target="../media/image57.png"/><Relationship Id="rId5" Type="http://schemas.openxmlformats.org/officeDocument/2006/relationships/image" Target="../media/image9.jpe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4" Type="http://schemas.openxmlformats.org/officeDocument/2006/relationships/image" Target="../media/image48.png"/><Relationship Id="rId52" Type="http://schemas.openxmlformats.org/officeDocument/2006/relationships/image" Target="../media/image56.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png"/><Relationship Id="rId27" Type="http://schemas.openxmlformats.org/officeDocument/2006/relationships/image" Target="../media/image31.jpeg"/><Relationship Id="rId30" Type="http://schemas.openxmlformats.org/officeDocument/2006/relationships/image" Target="../media/image34.png"/><Relationship Id="rId35" Type="http://schemas.openxmlformats.org/officeDocument/2006/relationships/image" Target="../media/image39.jpeg"/><Relationship Id="rId43" Type="http://schemas.openxmlformats.org/officeDocument/2006/relationships/image" Target="../media/image47.png"/><Relationship Id="rId48" Type="http://schemas.openxmlformats.org/officeDocument/2006/relationships/image" Target="../media/image52.png"/><Relationship Id="rId8" Type="http://schemas.openxmlformats.org/officeDocument/2006/relationships/image" Target="../media/image12.png"/><Relationship Id="rId51" Type="http://schemas.openxmlformats.org/officeDocument/2006/relationships/image" Target="../media/image55.jpg"/><Relationship Id="rId3" Type="http://schemas.openxmlformats.org/officeDocument/2006/relationships/image" Target="../media/image7.pn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50.png"/><Relationship Id="rId20" Type="http://schemas.openxmlformats.org/officeDocument/2006/relationships/image" Target="../media/image24.png"/><Relationship Id="rId41" Type="http://schemas.openxmlformats.org/officeDocument/2006/relationships/image" Target="../media/image45.png"/><Relationship Id="rId54"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10.jpeg"/><Relationship Id="rId15" Type="http://schemas.openxmlformats.org/officeDocument/2006/relationships/image" Target="../media/image19.jpeg"/><Relationship Id="rId23" Type="http://schemas.openxmlformats.org/officeDocument/2006/relationships/image" Target="../media/image27.png"/><Relationship Id="rId28" Type="http://schemas.openxmlformats.org/officeDocument/2006/relationships/image" Target="../media/image32.jpeg"/><Relationship Id="rId36" Type="http://schemas.openxmlformats.org/officeDocument/2006/relationships/image" Target="../media/image40.png"/><Relationship Id="rId4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jpe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png"/><Relationship Id="rId50" Type="http://schemas.openxmlformats.org/officeDocument/2006/relationships/image" Target="../media/image54.png"/><Relationship Id="rId55" Type="http://schemas.openxmlformats.org/officeDocument/2006/relationships/image" Target="../media/image59.png"/><Relationship Id="rId7" Type="http://schemas.openxmlformats.org/officeDocument/2006/relationships/image" Target="../media/image11.jpeg"/><Relationship Id="rId2" Type="http://schemas.openxmlformats.org/officeDocument/2006/relationships/image" Target="../media/image6.png"/><Relationship Id="rId16" Type="http://schemas.openxmlformats.org/officeDocument/2006/relationships/image" Target="../media/image20.jpeg"/><Relationship Id="rId29" Type="http://schemas.openxmlformats.org/officeDocument/2006/relationships/image" Target="../media/image33.png"/><Relationship Id="rId11" Type="http://schemas.openxmlformats.org/officeDocument/2006/relationships/image" Target="../media/image15.jpe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jpeg"/><Relationship Id="rId53" Type="http://schemas.openxmlformats.org/officeDocument/2006/relationships/image" Target="../media/image57.png"/><Relationship Id="rId5" Type="http://schemas.openxmlformats.org/officeDocument/2006/relationships/image" Target="../media/image9.jpe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4" Type="http://schemas.openxmlformats.org/officeDocument/2006/relationships/image" Target="../media/image48.png"/><Relationship Id="rId52" Type="http://schemas.openxmlformats.org/officeDocument/2006/relationships/image" Target="../media/image56.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png"/><Relationship Id="rId27" Type="http://schemas.openxmlformats.org/officeDocument/2006/relationships/image" Target="../media/image31.jpeg"/><Relationship Id="rId30" Type="http://schemas.openxmlformats.org/officeDocument/2006/relationships/image" Target="../media/image34.png"/><Relationship Id="rId35" Type="http://schemas.openxmlformats.org/officeDocument/2006/relationships/image" Target="../media/image39.jpeg"/><Relationship Id="rId43" Type="http://schemas.openxmlformats.org/officeDocument/2006/relationships/image" Target="../media/image47.png"/><Relationship Id="rId48" Type="http://schemas.openxmlformats.org/officeDocument/2006/relationships/image" Target="../media/image52.png"/><Relationship Id="rId8" Type="http://schemas.openxmlformats.org/officeDocument/2006/relationships/image" Target="../media/image12.png"/><Relationship Id="rId51" Type="http://schemas.openxmlformats.org/officeDocument/2006/relationships/image" Target="../media/image55.jpg"/><Relationship Id="rId3" Type="http://schemas.openxmlformats.org/officeDocument/2006/relationships/image" Target="../media/image7.pn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50.png"/><Relationship Id="rId20" Type="http://schemas.openxmlformats.org/officeDocument/2006/relationships/image" Target="../media/image24.png"/><Relationship Id="rId41" Type="http://schemas.openxmlformats.org/officeDocument/2006/relationships/image" Target="../media/image45.png"/><Relationship Id="rId54"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10.jpeg"/><Relationship Id="rId15" Type="http://schemas.openxmlformats.org/officeDocument/2006/relationships/image" Target="../media/image19.jpeg"/><Relationship Id="rId23" Type="http://schemas.openxmlformats.org/officeDocument/2006/relationships/image" Target="../media/image27.png"/><Relationship Id="rId28" Type="http://schemas.openxmlformats.org/officeDocument/2006/relationships/image" Target="../media/image32.jpeg"/><Relationship Id="rId36" Type="http://schemas.openxmlformats.org/officeDocument/2006/relationships/image" Target="../media/image40.png"/><Relationship Id="rId49"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thewun.co.uk/news-blogs/"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7262" y="3554003"/>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5063205" y="2829016"/>
            <a:ext cx="1939305" cy="674149"/>
          </a:xfrm>
          <a:prstGeom prst="rect">
            <a:avLst/>
          </a:prstGeom>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1444" b="15151"/>
          <a:stretch/>
        </p:blipFill>
        <p:spPr bwMode="auto">
          <a:xfrm>
            <a:off x="7452290" y="3986905"/>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104" t="18681" r="4673" b="21327"/>
          <a:stretch/>
        </p:blipFill>
        <p:spPr>
          <a:xfrm>
            <a:off x="3450196" y="350800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5644" t="8734" r="5293" b="10534"/>
          <a:stretch/>
        </p:blipFill>
        <p:spPr>
          <a:xfrm>
            <a:off x="7967949" y="2127747"/>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6957" b="18068"/>
          <a:stretch/>
        </p:blipFill>
        <p:spPr bwMode="auto">
          <a:xfrm>
            <a:off x="5806307" y="1616486"/>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1"/>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939323" y="3147636"/>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439521" y="4557450"/>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976096" y="2997661"/>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7910" y="3953078"/>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65505" y="4703240"/>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461934" y="5329267"/>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656073" y="5582001"/>
            <a:ext cx="1572838" cy="607115"/>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045186" y="3010814"/>
            <a:ext cx="836371" cy="836371"/>
          </a:xfrm>
          <a:prstGeom prst="rect">
            <a:avLst/>
          </a:prstGeom>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834433" y="851668"/>
            <a:ext cx="1530178" cy="80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676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A3BFD9C7-780B-4EAD-687A-301F55A2B6CF}"/>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C5D68F39-D2BB-8163-D636-FD2CF80A4A23}"/>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2E9A793F-E41A-7838-A984-CD06A8909DA6}"/>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13" name="TextBox 12">
            <a:extLst>
              <a:ext uri="{FF2B5EF4-FFF2-40B4-BE49-F238E27FC236}">
                <a16:creationId xmlns:a16="http://schemas.microsoft.com/office/drawing/2014/main" id="{2A4F415A-4641-7154-765C-1E264FD3C4AB}"/>
              </a:ext>
            </a:extLst>
          </p:cNvPr>
          <p:cNvSpPr txBox="1"/>
          <p:nvPr/>
        </p:nvSpPr>
        <p:spPr>
          <a:xfrm>
            <a:off x="3521676" y="2073964"/>
            <a:ext cx="11629876"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onserrat"/>
              <a:ea typeface="+mn-ea"/>
              <a:cs typeface="+mn-cs"/>
            </a:endParaRPr>
          </a:p>
          <a:p>
            <a:pPr marR="0" lvl="0" defTabSz="914400" eaLnBrk="1" fontAlgn="auto" latinLnBrk="0" hangingPunct="1">
              <a:lnSpc>
                <a:spcPct val="100000"/>
              </a:lnSpc>
              <a:spcBef>
                <a:spcPts val="0"/>
              </a:spcBef>
              <a:spcAft>
                <a:spcPts val="0"/>
              </a:spcAft>
              <a:buClrTx/>
              <a:buSzTx/>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Welcome </a:t>
            </a:r>
          </a:p>
          <a:p>
            <a:pPr marR="0" lvl="0" defTabSz="914400" eaLnBrk="1" fontAlgn="auto" latinLnBrk="0" hangingPunct="1">
              <a:lnSpc>
                <a:spcPct val="100000"/>
              </a:lnSpc>
              <a:spcBef>
                <a:spcPts val="0"/>
              </a:spcBef>
              <a:spcAft>
                <a:spcPts val="0"/>
              </a:spcAft>
              <a:buClrTx/>
              <a:buSzTx/>
              <a:tabLst/>
              <a:defRPr/>
            </a:pPr>
            <a:endPar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2050 Net Zero – How we get there: Energy</a:t>
            </a:r>
          </a:p>
        </p:txBody>
      </p:sp>
      <p:pic>
        <p:nvPicPr>
          <p:cNvPr id="6" name="Picture 5">
            <a:extLst>
              <a:ext uri="{FF2B5EF4-FFF2-40B4-BE49-F238E27FC236}">
                <a16:creationId xmlns:a16="http://schemas.microsoft.com/office/drawing/2014/main" id="{C41859B9-0637-9621-8309-D59CC3F0EECA}"/>
              </a:ext>
            </a:extLst>
          </p:cNvPr>
          <p:cNvPicPr>
            <a:picLocks noChangeAspect="1"/>
          </p:cNvPicPr>
          <p:nvPr/>
        </p:nvPicPr>
        <p:blipFill>
          <a:blip r:embed="rId4"/>
          <a:stretch>
            <a:fillRect/>
          </a:stretch>
        </p:blipFill>
        <p:spPr>
          <a:xfrm>
            <a:off x="0" y="4843848"/>
            <a:ext cx="2014151" cy="2014151"/>
          </a:xfrm>
          <a:prstGeom prst="rect">
            <a:avLst/>
          </a:prstGeom>
        </p:spPr>
      </p:pic>
      <p:sp>
        <p:nvSpPr>
          <p:cNvPr id="8" name="TextBox 7">
            <a:extLst>
              <a:ext uri="{FF2B5EF4-FFF2-40B4-BE49-F238E27FC236}">
                <a16:creationId xmlns:a16="http://schemas.microsoft.com/office/drawing/2014/main" id="{17DA055B-2E60-6818-2EDD-FC828AA25400}"/>
              </a:ext>
            </a:extLst>
          </p:cNvPr>
          <p:cNvSpPr txBox="1"/>
          <p:nvPr/>
        </p:nvSpPr>
        <p:spPr>
          <a:xfrm>
            <a:off x="1470454" y="803189"/>
            <a:ext cx="2051222" cy="369332"/>
          </a:xfrm>
          <a:prstGeom prst="rect">
            <a:avLst/>
          </a:prstGeom>
          <a:noFill/>
        </p:spPr>
        <p:txBody>
          <a:bodyPr wrap="square" rtlCol="0">
            <a:spAutoFit/>
          </a:bodyPr>
          <a:lstStyle/>
          <a:p>
            <a:r>
              <a:rPr lang="en-US" dirty="0">
                <a:highlight>
                  <a:srgbClr val="FFFF00"/>
                </a:highlight>
              </a:rPr>
              <a:t>CMS Logo </a:t>
            </a:r>
            <a:endParaRPr lang="en-GB" dirty="0">
              <a:highlight>
                <a:srgbClr val="FFFF00"/>
              </a:highlight>
            </a:endParaRPr>
          </a:p>
        </p:txBody>
      </p:sp>
      <p:pic>
        <p:nvPicPr>
          <p:cNvPr id="9" name="Picture 8">
            <a:extLst>
              <a:ext uri="{FF2B5EF4-FFF2-40B4-BE49-F238E27FC236}">
                <a16:creationId xmlns:a16="http://schemas.microsoft.com/office/drawing/2014/main" id="{3633C4BD-C02E-D088-9D0F-83F0859804EC}"/>
              </a:ext>
            </a:extLst>
          </p:cNvPr>
          <p:cNvPicPr>
            <a:picLocks noChangeAspect="1"/>
          </p:cNvPicPr>
          <p:nvPr/>
        </p:nvPicPr>
        <p:blipFill>
          <a:blip r:embed="rId4"/>
          <a:stretch>
            <a:fillRect/>
          </a:stretch>
        </p:blipFill>
        <p:spPr>
          <a:xfrm>
            <a:off x="10177829" y="4843849"/>
            <a:ext cx="2014151" cy="2014151"/>
          </a:xfrm>
          <a:prstGeom prst="rect">
            <a:avLst/>
          </a:prstGeom>
        </p:spPr>
      </p:pic>
      <p:pic>
        <p:nvPicPr>
          <p:cNvPr id="10" name="Picture 9" descr="A white and green sky&#10;&#10;Description automatically generated">
            <a:extLst>
              <a:ext uri="{FF2B5EF4-FFF2-40B4-BE49-F238E27FC236}">
                <a16:creationId xmlns:a16="http://schemas.microsoft.com/office/drawing/2014/main" id="{0621D9BA-D037-25C4-0004-337E4A0B898B}"/>
              </a:ext>
            </a:extLst>
          </p:cNvPr>
          <p:cNvPicPr>
            <a:picLocks noChangeAspect="1"/>
          </p:cNvPicPr>
          <p:nvPr/>
        </p:nvPicPr>
        <p:blipFill>
          <a:blip r:embed="rId3"/>
          <a:srcRect b="19"/>
          <a:stretch/>
        </p:blipFill>
        <p:spPr>
          <a:xfrm>
            <a:off x="20" y="53132"/>
            <a:ext cx="12191980" cy="6856718"/>
          </a:xfrm>
          <a:prstGeom prst="rect">
            <a:avLst/>
          </a:prstGeom>
        </p:spPr>
      </p:pic>
      <p:sp>
        <p:nvSpPr>
          <p:cNvPr id="11" name="TextBox 10">
            <a:extLst>
              <a:ext uri="{FF2B5EF4-FFF2-40B4-BE49-F238E27FC236}">
                <a16:creationId xmlns:a16="http://schemas.microsoft.com/office/drawing/2014/main" id="{C3133708-B1DA-F91B-ADD8-84A4E2869DFB}"/>
              </a:ext>
            </a:extLst>
          </p:cNvPr>
          <p:cNvSpPr txBox="1"/>
          <p:nvPr/>
        </p:nvSpPr>
        <p:spPr>
          <a:xfrm>
            <a:off x="7033208" y="1035911"/>
            <a:ext cx="5158792" cy="1815882"/>
          </a:xfrm>
          <a:prstGeom prst="rect">
            <a:avLst/>
          </a:prstGeom>
          <a:noFill/>
        </p:spPr>
        <p:txBody>
          <a:bodyPr wrap="square" rtlCol="0">
            <a:spAutoFit/>
          </a:bodyPr>
          <a:lstStyle/>
          <a:p>
            <a:r>
              <a:rPr lang="en-US" sz="2800" dirty="0">
                <a:latin typeface="Monserrat"/>
              </a:rPr>
              <a:t>Welcome and introduction from </a:t>
            </a:r>
            <a:r>
              <a:rPr lang="en-US" sz="2800" b="1" dirty="0"/>
              <a:t>Sabrina Polito,  </a:t>
            </a:r>
            <a:r>
              <a:rPr lang="en-US" sz="2800" dirty="0"/>
              <a:t>Associate,  Energy &amp; Climate Change Team, CMS</a:t>
            </a:r>
            <a:endParaRPr lang="en-GB" sz="2800" dirty="0">
              <a:latin typeface="Monserrat"/>
            </a:endParaRPr>
          </a:p>
        </p:txBody>
      </p:sp>
      <p:pic>
        <p:nvPicPr>
          <p:cNvPr id="4" name="Picture 3" descr="A poster of a person's hands holding a windmill and a picture of a person&#10;&#10;Description automatically generated">
            <a:extLst>
              <a:ext uri="{FF2B5EF4-FFF2-40B4-BE49-F238E27FC236}">
                <a16:creationId xmlns:a16="http://schemas.microsoft.com/office/drawing/2014/main" id="{FE61485A-7ED0-F15F-D3A2-76ABF4B9FD17}"/>
              </a:ext>
            </a:extLst>
          </p:cNvPr>
          <p:cNvPicPr>
            <a:picLocks noChangeAspect="1"/>
          </p:cNvPicPr>
          <p:nvPr/>
        </p:nvPicPr>
        <p:blipFill>
          <a:blip r:embed="rId5"/>
          <a:stretch>
            <a:fillRect/>
          </a:stretch>
        </p:blipFill>
        <p:spPr>
          <a:xfrm>
            <a:off x="0" y="1282"/>
            <a:ext cx="6856718" cy="6856718"/>
          </a:xfrm>
          <a:prstGeom prst="rect">
            <a:avLst/>
          </a:prstGeom>
        </p:spPr>
      </p:pic>
      <p:pic>
        <p:nvPicPr>
          <p:cNvPr id="14" name="Picture 13">
            <a:extLst>
              <a:ext uri="{FF2B5EF4-FFF2-40B4-BE49-F238E27FC236}">
                <a16:creationId xmlns:a16="http://schemas.microsoft.com/office/drawing/2014/main" id="{4C98E1C1-AC0C-CB49-7E83-41CF95AD1A6D}"/>
              </a:ext>
            </a:extLst>
          </p:cNvPr>
          <p:cNvPicPr>
            <a:picLocks noChangeAspect="1"/>
          </p:cNvPicPr>
          <p:nvPr/>
        </p:nvPicPr>
        <p:blipFill>
          <a:blip r:embed="rId6"/>
          <a:stretch>
            <a:fillRect/>
          </a:stretch>
        </p:blipFill>
        <p:spPr>
          <a:xfrm>
            <a:off x="3933256" y="4928442"/>
            <a:ext cx="2942857" cy="1495238"/>
          </a:xfrm>
          <a:prstGeom prst="rect">
            <a:avLst/>
          </a:prstGeom>
        </p:spPr>
      </p:pic>
      <p:pic>
        <p:nvPicPr>
          <p:cNvPr id="3" name="Picture 2" descr="A person with long hair wearing a black shirt&#10;&#10;Description automatically generated">
            <a:extLst>
              <a:ext uri="{FF2B5EF4-FFF2-40B4-BE49-F238E27FC236}">
                <a16:creationId xmlns:a16="http://schemas.microsoft.com/office/drawing/2014/main" id="{16191101-25F1-70C0-E3A4-BC6141542F22}"/>
              </a:ext>
            </a:extLst>
          </p:cNvPr>
          <p:cNvPicPr>
            <a:picLocks noChangeAspect="1"/>
          </p:cNvPicPr>
          <p:nvPr/>
        </p:nvPicPr>
        <p:blipFill>
          <a:blip r:embed="rId7"/>
          <a:stretch>
            <a:fillRect/>
          </a:stretch>
        </p:blipFill>
        <p:spPr>
          <a:xfrm>
            <a:off x="11112988" y="5428923"/>
            <a:ext cx="1078992" cy="1438656"/>
          </a:xfrm>
          <a:prstGeom prst="rect">
            <a:avLst/>
          </a:prstGeom>
        </p:spPr>
      </p:pic>
      <p:sp>
        <p:nvSpPr>
          <p:cNvPr id="12" name="TextBox 11">
            <a:extLst>
              <a:ext uri="{FF2B5EF4-FFF2-40B4-BE49-F238E27FC236}">
                <a16:creationId xmlns:a16="http://schemas.microsoft.com/office/drawing/2014/main" id="{BC4AA398-CE71-416F-25E1-DE584C3DAB02}"/>
              </a:ext>
            </a:extLst>
          </p:cNvPr>
          <p:cNvSpPr txBox="1"/>
          <p:nvPr/>
        </p:nvSpPr>
        <p:spPr>
          <a:xfrm>
            <a:off x="7111302" y="2829954"/>
            <a:ext cx="5080697"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Sabrina  advises developers, investors, utilities and energy users on power projects, transactions and related regulatory and commercial matters both in the UK and internationally.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Sabrina is passionate about the transition to a low-carbon, smart and flexible energy system, and has a particular interest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digitalisation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the energy sector, the retail market and flexibility.</a:t>
            </a:r>
          </a:p>
        </p:txBody>
      </p:sp>
    </p:spTree>
    <p:extLst>
      <p:ext uri="{BB962C8B-B14F-4D97-AF65-F5344CB8AC3E}">
        <p14:creationId xmlns:p14="http://schemas.microsoft.com/office/powerpoint/2010/main" val="2621924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5" name="Picture 4" descr="One glowing fluorescent bulb amonst unlit incandescent bulbs">
            <a:extLst>
              <a:ext uri="{FF2B5EF4-FFF2-40B4-BE49-F238E27FC236}">
                <a16:creationId xmlns:a16="http://schemas.microsoft.com/office/drawing/2014/main" id="{88EA4731-8763-B989-B2D4-C91EFA43F97E}"/>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0" y="0"/>
            <a:ext cx="12192000" cy="9144000"/>
          </a:xfrm>
          <a:prstGeom prst="rect">
            <a:avLst/>
          </a:prstGeom>
        </p:spPr>
      </p:pic>
      <p:pic>
        <p:nvPicPr>
          <p:cNvPr id="6" name="Picture 5">
            <a:extLst>
              <a:ext uri="{FF2B5EF4-FFF2-40B4-BE49-F238E27FC236}">
                <a16:creationId xmlns:a16="http://schemas.microsoft.com/office/drawing/2014/main" id="{0ACB47AE-1037-31E2-DC13-7AC26B75ACA8}"/>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bwMode="auto">
          <a:xfrm>
            <a:off x="609124" y="526403"/>
            <a:ext cx="10973751" cy="1018120"/>
          </a:xfrm>
          <a:prstGeom prst="rect">
            <a:avLst/>
          </a:prstGeom>
        </p:spPr>
      </p:pic>
      <p:sp>
        <p:nvSpPr>
          <p:cNvPr id="3" name="Text Placeholder 2">
            <a:extLst>
              <a:ext uri="{FF2B5EF4-FFF2-40B4-BE49-F238E27FC236}">
                <a16:creationId xmlns:a16="http://schemas.microsoft.com/office/drawing/2014/main" id="{F60D3AC2-6CB9-81B1-87DE-31667A7C4F19}"/>
              </a:ext>
            </a:extLst>
          </p:cNvPr>
          <p:cNvSpPr>
            <a:spLocks noGrp="1"/>
          </p:cNvSpPr>
          <p:nvPr>
            <p:ph type="body" sz="quarter" idx="14"/>
            <p:custDataLst>
              <p:tags r:id="rId3"/>
            </p:custDataLst>
          </p:nvPr>
        </p:nvSpPr>
        <p:spPr>
          <a:xfrm>
            <a:off x="609123" y="1697654"/>
            <a:ext cx="10356181" cy="526403"/>
          </a:xfrm>
        </p:spPr>
        <p:txBody>
          <a:bodyPr/>
          <a:lstStyle/>
          <a:p>
            <a:r>
              <a:rPr lang="en-GB" sz="5400" b="1" dirty="0">
                <a:solidFill>
                  <a:schemeClr val="accent6"/>
                </a:solidFill>
                <a:latin typeface="Abadi Extra Light" panose="020B0204020104020204" pitchFamily="34" charset="0"/>
              </a:rPr>
              <a:t>2050 Net Zero: </a:t>
            </a:r>
            <a:r>
              <a:rPr lang="en-GB" sz="5400" dirty="0">
                <a:latin typeface="Abadi Extra Light" panose="020B0204020104020204" pitchFamily="34" charset="0"/>
              </a:rPr>
              <a:t>How we get there</a:t>
            </a:r>
          </a:p>
        </p:txBody>
      </p:sp>
      <p:sp>
        <p:nvSpPr>
          <p:cNvPr id="4" name="TextBox 3">
            <a:extLst>
              <a:ext uri="{FF2B5EF4-FFF2-40B4-BE49-F238E27FC236}">
                <a16:creationId xmlns:a16="http://schemas.microsoft.com/office/drawing/2014/main" id="{994EEFDA-6707-9435-B948-CB48422EEC80}"/>
              </a:ext>
            </a:extLst>
          </p:cNvPr>
          <p:cNvSpPr txBox="1"/>
          <p:nvPr/>
        </p:nvSpPr>
        <p:spPr>
          <a:xfrm>
            <a:off x="671944" y="2563091"/>
            <a:ext cx="5936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badi Extra Light" panose="020B0204020104020204" pitchFamily="34" charset="0"/>
                <a:ea typeface="+mn-ea"/>
                <a:cs typeface="+mn-cs"/>
              </a:rPr>
              <a:t>Sabrina Polito (CMS, Energy &amp; Climate Change)</a:t>
            </a:r>
          </a:p>
        </p:txBody>
      </p:sp>
    </p:spTree>
    <p:custDataLst>
      <p:tags r:id="rId1"/>
    </p:custDataLst>
    <p:extLst>
      <p:ext uri="{BB962C8B-B14F-4D97-AF65-F5344CB8AC3E}">
        <p14:creationId xmlns:p14="http://schemas.microsoft.com/office/powerpoint/2010/main" val="2778507982"/>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35">
            <a:extLst>
              <a:ext uri="{FF2B5EF4-FFF2-40B4-BE49-F238E27FC236}">
                <a16:creationId xmlns:a16="http://schemas.microsoft.com/office/drawing/2014/main" id="{97B62E8A-B157-EE22-5963-7B79AB129C7D}"/>
              </a:ext>
            </a:extLst>
          </p:cNvPr>
          <p:cNvSpPr txBox="1"/>
          <p:nvPr/>
        </p:nvSpPr>
        <p:spPr>
          <a:xfrm>
            <a:off x="2410990" y="1543584"/>
            <a:ext cx="2794293" cy="646331"/>
          </a:xfrm>
          <a:prstGeom prst="rect">
            <a:avLst/>
          </a:prstGeom>
          <a:noFill/>
        </p:spPr>
        <p:txBody>
          <a:bodyPr wrap="square" rtlCol="0">
            <a:spAutoFit/>
          </a:bodyPr>
          <a:lstStyle/>
          <a:p>
            <a:r>
              <a:rPr lang="en-GB" dirty="0">
                <a:latin typeface="Abadi Extra Light" panose="020B0204020104020204" pitchFamily="34" charset="0"/>
              </a:rPr>
              <a:t>Decarbonising energy production </a:t>
            </a:r>
          </a:p>
        </p:txBody>
      </p:sp>
      <p:sp>
        <p:nvSpPr>
          <p:cNvPr id="137" name="TextBox 136">
            <a:extLst>
              <a:ext uri="{FF2B5EF4-FFF2-40B4-BE49-F238E27FC236}">
                <a16:creationId xmlns:a16="http://schemas.microsoft.com/office/drawing/2014/main" id="{54B614C1-7F57-5962-1F08-567F07BF4531}"/>
              </a:ext>
            </a:extLst>
          </p:cNvPr>
          <p:cNvSpPr txBox="1"/>
          <p:nvPr/>
        </p:nvSpPr>
        <p:spPr>
          <a:xfrm>
            <a:off x="8237063" y="3543791"/>
            <a:ext cx="2886237" cy="646331"/>
          </a:xfrm>
          <a:prstGeom prst="rect">
            <a:avLst/>
          </a:prstGeom>
          <a:noFill/>
        </p:spPr>
        <p:txBody>
          <a:bodyPr wrap="square" rtlCol="0">
            <a:spAutoFit/>
          </a:bodyPr>
          <a:lstStyle/>
          <a:p>
            <a:pPr algn="r"/>
            <a:r>
              <a:rPr lang="en-GB" dirty="0">
                <a:latin typeface="Abadi Extra Light" panose="020B0204020104020204" pitchFamily="34" charset="0"/>
              </a:rPr>
              <a:t>Ensuring the security and reliability of energy supplies</a:t>
            </a:r>
          </a:p>
        </p:txBody>
      </p:sp>
      <p:sp>
        <p:nvSpPr>
          <p:cNvPr id="138" name="TextBox 137">
            <a:extLst>
              <a:ext uri="{FF2B5EF4-FFF2-40B4-BE49-F238E27FC236}">
                <a16:creationId xmlns:a16="http://schemas.microsoft.com/office/drawing/2014/main" id="{EC0196E7-2480-78C2-2475-1CD5D1BE95E2}"/>
              </a:ext>
            </a:extLst>
          </p:cNvPr>
          <p:cNvSpPr txBox="1"/>
          <p:nvPr/>
        </p:nvSpPr>
        <p:spPr>
          <a:xfrm>
            <a:off x="4501446" y="5711095"/>
            <a:ext cx="2915134" cy="667497"/>
          </a:xfrm>
          <a:custGeom>
            <a:avLst/>
            <a:gdLst>
              <a:gd name="connsiteX0" fmla="*/ 0 w 2649609"/>
              <a:gd name="connsiteY0" fmla="*/ 0 h 646331"/>
              <a:gd name="connsiteX1" fmla="*/ 2649609 w 2649609"/>
              <a:gd name="connsiteY1" fmla="*/ 0 h 646331"/>
              <a:gd name="connsiteX2" fmla="*/ 2649609 w 2649609"/>
              <a:gd name="connsiteY2" fmla="*/ 646331 h 646331"/>
              <a:gd name="connsiteX3" fmla="*/ 0 w 2649609"/>
              <a:gd name="connsiteY3" fmla="*/ 646331 h 646331"/>
              <a:gd name="connsiteX4" fmla="*/ 0 w 2649609"/>
              <a:gd name="connsiteY4" fmla="*/ 0 h 646331"/>
              <a:gd name="connsiteX0" fmla="*/ 0 w 2649609"/>
              <a:gd name="connsiteY0" fmla="*/ 0 h 654797"/>
              <a:gd name="connsiteX1" fmla="*/ 2649609 w 2649609"/>
              <a:gd name="connsiteY1" fmla="*/ 8466 h 654797"/>
              <a:gd name="connsiteX2" fmla="*/ 2649609 w 2649609"/>
              <a:gd name="connsiteY2" fmla="*/ 654797 h 654797"/>
              <a:gd name="connsiteX3" fmla="*/ 0 w 2649609"/>
              <a:gd name="connsiteY3" fmla="*/ 654797 h 654797"/>
              <a:gd name="connsiteX4" fmla="*/ 0 w 2649609"/>
              <a:gd name="connsiteY4" fmla="*/ 0 h 654797"/>
              <a:gd name="connsiteX0" fmla="*/ 0 w 2649609"/>
              <a:gd name="connsiteY0" fmla="*/ 0 h 654797"/>
              <a:gd name="connsiteX1" fmla="*/ 2649609 w 2649609"/>
              <a:gd name="connsiteY1" fmla="*/ 21166 h 654797"/>
              <a:gd name="connsiteX2" fmla="*/ 2649609 w 2649609"/>
              <a:gd name="connsiteY2" fmla="*/ 654797 h 654797"/>
              <a:gd name="connsiteX3" fmla="*/ 0 w 2649609"/>
              <a:gd name="connsiteY3" fmla="*/ 654797 h 654797"/>
              <a:gd name="connsiteX4" fmla="*/ 0 w 2649609"/>
              <a:gd name="connsiteY4" fmla="*/ 0 h 654797"/>
              <a:gd name="connsiteX0" fmla="*/ 0 w 2649609"/>
              <a:gd name="connsiteY0" fmla="*/ 0 h 667497"/>
              <a:gd name="connsiteX1" fmla="*/ 2649609 w 2649609"/>
              <a:gd name="connsiteY1" fmla="*/ 33866 h 667497"/>
              <a:gd name="connsiteX2" fmla="*/ 2649609 w 2649609"/>
              <a:gd name="connsiteY2" fmla="*/ 667497 h 667497"/>
              <a:gd name="connsiteX3" fmla="*/ 0 w 2649609"/>
              <a:gd name="connsiteY3" fmla="*/ 667497 h 667497"/>
              <a:gd name="connsiteX4" fmla="*/ 0 w 2649609"/>
              <a:gd name="connsiteY4" fmla="*/ 0 h 66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609" h="667497">
                <a:moveTo>
                  <a:pt x="0" y="0"/>
                </a:moveTo>
                <a:lnTo>
                  <a:pt x="2649609" y="33866"/>
                </a:lnTo>
                <a:lnTo>
                  <a:pt x="2649609" y="667497"/>
                </a:lnTo>
                <a:lnTo>
                  <a:pt x="0" y="667497"/>
                </a:lnTo>
                <a:lnTo>
                  <a:pt x="0" y="0"/>
                </a:lnTo>
                <a:close/>
              </a:path>
            </a:pathLst>
          </a:custGeom>
          <a:noFill/>
        </p:spPr>
        <p:txBody>
          <a:bodyPr wrap="square" rtlCol="0">
            <a:spAutoFit/>
          </a:bodyPr>
          <a:lstStyle/>
          <a:p>
            <a:r>
              <a:rPr lang="en-GB" dirty="0">
                <a:latin typeface="Abadi Extra Light" panose="020B0204020104020204" pitchFamily="34" charset="0"/>
              </a:rPr>
              <a:t>Minimising the cost of energy to consumers</a:t>
            </a:r>
          </a:p>
        </p:txBody>
      </p:sp>
      <p:sp>
        <p:nvSpPr>
          <p:cNvPr id="8" name="Text Placeholder 7">
            <a:extLst>
              <a:ext uri="{FF2B5EF4-FFF2-40B4-BE49-F238E27FC236}">
                <a16:creationId xmlns:a16="http://schemas.microsoft.com/office/drawing/2014/main" id="{327347C5-631A-CDF4-53EB-7CB8282C5CFA}"/>
              </a:ext>
            </a:extLst>
          </p:cNvPr>
          <p:cNvSpPr>
            <a:spLocks noGrp="1"/>
          </p:cNvSpPr>
          <p:nvPr>
            <p:ph type="body" sz="quarter" idx="10"/>
          </p:nvPr>
        </p:nvSpPr>
        <p:spPr>
          <a:xfrm>
            <a:off x="544091" y="543095"/>
            <a:ext cx="4986856" cy="542679"/>
          </a:xfrm>
        </p:spPr>
        <p:txBody>
          <a:bodyPr/>
          <a:lstStyle/>
          <a:p>
            <a:r>
              <a:rPr lang="en-GB" b="1" dirty="0">
                <a:latin typeface="Abadi Extra Light" panose="020B0204020104020204" pitchFamily="34" charset="0"/>
              </a:rPr>
              <a:t>The Energy Trilemma </a:t>
            </a:r>
            <a:br>
              <a:rPr lang="en-GB" b="1" dirty="0">
                <a:latin typeface="Abadi Extra Light" panose="020B0204020104020204" pitchFamily="34" charset="0"/>
              </a:rPr>
            </a:br>
            <a:endParaRPr lang="en-GB" b="1" dirty="0">
              <a:latin typeface="Abadi Extra Light" panose="020B0204020104020204" pitchFamily="34" charset="0"/>
            </a:endParaRPr>
          </a:p>
        </p:txBody>
      </p:sp>
      <p:sp>
        <p:nvSpPr>
          <p:cNvPr id="9" name="TextBox 8">
            <a:extLst>
              <a:ext uri="{FF2B5EF4-FFF2-40B4-BE49-F238E27FC236}">
                <a16:creationId xmlns:a16="http://schemas.microsoft.com/office/drawing/2014/main" id="{60B36A36-F89D-B4DD-529F-E4ECFCA1CA6D}"/>
              </a:ext>
            </a:extLst>
          </p:cNvPr>
          <p:cNvSpPr txBox="1"/>
          <p:nvPr/>
        </p:nvSpPr>
        <p:spPr>
          <a:xfrm rot="3525111">
            <a:off x="5213367" y="2848673"/>
            <a:ext cx="2971800" cy="584775"/>
          </a:xfrm>
          <a:prstGeom prst="rect">
            <a:avLst/>
          </a:prstGeom>
          <a:noFill/>
          <a:ln>
            <a:noFill/>
          </a:ln>
        </p:spPr>
        <p:txBody>
          <a:bodyPr wrap="square" rtlCol="0">
            <a:spAutoFit/>
          </a:bodyPr>
          <a:lstStyle/>
          <a:p>
            <a:pPr algn="ctr"/>
            <a:r>
              <a:rPr lang="en-GB" sz="1600" dirty="0">
                <a:solidFill>
                  <a:schemeClr val="bg1"/>
                </a:solidFill>
                <a:latin typeface="Arial" pitchFamily="34" charset="0"/>
                <a:cs typeface="Arial" pitchFamily="34" charset="0"/>
              </a:rPr>
              <a:t>SECURE AND </a:t>
            </a:r>
            <a:br>
              <a:rPr lang="en-GB" sz="1600" dirty="0">
                <a:solidFill>
                  <a:schemeClr val="bg1"/>
                </a:solidFill>
                <a:latin typeface="Arial" pitchFamily="34" charset="0"/>
                <a:cs typeface="Arial" pitchFamily="34" charset="0"/>
              </a:rPr>
            </a:br>
            <a:r>
              <a:rPr lang="en-GB" sz="1600" dirty="0">
                <a:solidFill>
                  <a:schemeClr val="bg1"/>
                </a:solidFill>
                <a:latin typeface="Arial" pitchFamily="34" charset="0"/>
                <a:cs typeface="Arial" pitchFamily="34" charset="0"/>
              </a:rPr>
              <a:t>RELIABLE</a:t>
            </a:r>
          </a:p>
        </p:txBody>
      </p:sp>
      <p:sp>
        <p:nvSpPr>
          <p:cNvPr id="10" name="Rectangle 9">
            <a:extLst>
              <a:ext uri="{FF2B5EF4-FFF2-40B4-BE49-F238E27FC236}">
                <a16:creationId xmlns:a16="http://schemas.microsoft.com/office/drawing/2014/main" id="{FA911444-DBE2-4CA6-B5E4-970635F78D5B}"/>
              </a:ext>
            </a:extLst>
          </p:cNvPr>
          <p:cNvSpPr/>
          <p:nvPr/>
        </p:nvSpPr>
        <p:spPr>
          <a:xfrm rot="19714843" flipH="1">
            <a:off x="6855603" y="1170164"/>
            <a:ext cx="908843" cy="4320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A4BA6C8F-4534-AB51-DB98-1DBB1F4D48B6}"/>
              </a:ext>
            </a:extLst>
          </p:cNvPr>
          <p:cNvSpPr/>
          <p:nvPr/>
        </p:nvSpPr>
        <p:spPr>
          <a:xfrm rot="1885157">
            <a:off x="4547644" y="992488"/>
            <a:ext cx="908843" cy="4320000"/>
          </a:xfrm>
          <a:prstGeom prst="rect">
            <a:avLst/>
          </a:prstGeom>
          <a:solidFill>
            <a:srgbClr val="87B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6" name="Group 155">
            <a:extLst>
              <a:ext uri="{FF2B5EF4-FFF2-40B4-BE49-F238E27FC236}">
                <a16:creationId xmlns:a16="http://schemas.microsoft.com/office/drawing/2014/main" id="{B4F0161A-54F2-E32A-A667-20F30730B1B0}"/>
              </a:ext>
            </a:extLst>
          </p:cNvPr>
          <p:cNvGrpSpPr/>
          <p:nvPr/>
        </p:nvGrpSpPr>
        <p:grpSpPr>
          <a:xfrm>
            <a:off x="5699861" y="894634"/>
            <a:ext cx="841828" cy="841828"/>
            <a:chOff x="5754653" y="3316735"/>
            <a:chExt cx="841828" cy="841828"/>
          </a:xfrm>
        </p:grpSpPr>
        <p:sp>
          <p:nvSpPr>
            <p:cNvPr id="152" name="Oval 151">
              <a:extLst>
                <a:ext uri="{FF2B5EF4-FFF2-40B4-BE49-F238E27FC236}">
                  <a16:creationId xmlns:a16="http://schemas.microsoft.com/office/drawing/2014/main" id="{B736F4F5-1519-04F2-073E-4818B4C103B6}"/>
                </a:ext>
              </a:extLst>
            </p:cNvPr>
            <p:cNvSpPr/>
            <p:nvPr/>
          </p:nvSpPr>
          <p:spPr>
            <a:xfrm>
              <a:off x="5754653" y="3316735"/>
              <a:ext cx="841828" cy="841828"/>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Freeform 89">
              <a:extLst>
                <a:ext uri="{FF2B5EF4-FFF2-40B4-BE49-F238E27FC236}">
                  <a16:creationId xmlns:a16="http://schemas.microsoft.com/office/drawing/2014/main" id="{BDE96490-D146-6B48-7609-FBC899F863B3}"/>
                </a:ext>
              </a:extLst>
            </p:cNvPr>
            <p:cNvSpPr>
              <a:spLocks noChangeAspect="1"/>
            </p:cNvSpPr>
            <p:nvPr/>
          </p:nvSpPr>
          <p:spPr bwMode="auto">
            <a:xfrm>
              <a:off x="5923567" y="3487123"/>
              <a:ext cx="504000" cy="501053"/>
            </a:xfrm>
            <a:custGeom>
              <a:avLst/>
              <a:gdLst>
                <a:gd name="T0" fmla="*/ 2477 w 2518"/>
                <a:gd name="T1" fmla="*/ 444 h 2501"/>
                <a:gd name="T2" fmla="*/ 1564 w 2518"/>
                <a:gd name="T3" fmla="*/ 805 h 2501"/>
                <a:gd name="T4" fmla="*/ 1539 w 2518"/>
                <a:gd name="T5" fmla="*/ 1306 h 2501"/>
                <a:gd name="T6" fmla="*/ 1627 w 2518"/>
                <a:gd name="T7" fmla="*/ 852 h 2501"/>
                <a:gd name="T8" fmla="*/ 2157 w 2518"/>
                <a:gd name="T9" fmla="*/ 1282 h 2501"/>
                <a:gd name="T10" fmla="*/ 2098 w 2518"/>
                <a:gd name="T11" fmla="*/ 966 h 2501"/>
                <a:gd name="T12" fmla="*/ 2046 w 2518"/>
                <a:gd name="T13" fmla="*/ 907 h 2501"/>
                <a:gd name="T14" fmla="*/ 1587 w 2518"/>
                <a:gd name="T15" fmla="*/ 1464 h 2501"/>
                <a:gd name="T16" fmla="*/ 1325 w 2518"/>
                <a:gd name="T17" fmla="*/ 2304 h 2501"/>
                <a:gd name="T18" fmla="*/ 1111 w 2518"/>
                <a:gd name="T19" fmla="*/ 1297 h 2501"/>
                <a:gd name="T20" fmla="*/ 693 w 2518"/>
                <a:gd name="T21" fmla="*/ 580 h 2501"/>
                <a:gd name="T22" fmla="*/ 627 w 2518"/>
                <a:gd name="T23" fmla="*/ 621 h 2501"/>
                <a:gd name="T24" fmla="*/ 766 w 2518"/>
                <a:gd name="T25" fmla="*/ 1013 h 2501"/>
                <a:gd name="T26" fmla="*/ 443 w 2518"/>
                <a:gd name="T27" fmla="*/ 1066 h 2501"/>
                <a:gd name="T28" fmla="*/ 82 w 2518"/>
                <a:gd name="T29" fmla="*/ 81 h 2501"/>
                <a:gd name="T30" fmla="*/ 1151 w 2518"/>
                <a:gd name="T31" fmla="*/ 1055 h 2501"/>
                <a:gd name="T32" fmla="*/ 1226 w 2518"/>
                <a:gd name="T33" fmla="*/ 1078 h 2501"/>
                <a:gd name="T34" fmla="*/ 844 w 2518"/>
                <a:gd name="T35" fmla="*/ 192 h 2501"/>
                <a:gd name="T36" fmla="*/ 41 w 2518"/>
                <a:gd name="T37" fmla="*/ 1 h 2501"/>
                <a:gd name="T38" fmla="*/ 0 w 2518"/>
                <a:gd name="T39" fmla="*/ 41 h 2501"/>
                <a:gd name="T40" fmla="*/ 389 w 2518"/>
                <a:gd name="T41" fmla="*/ 1123 h 2501"/>
                <a:gd name="T42" fmla="*/ 876 w 2518"/>
                <a:gd name="T43" fmla="*/ 1249 h 2501"/>
                <a:gd name="T44" fmla="*/ 819 w 2518"/>
                <a:gd name="T45" fmla="*/ 904 h 2501"/>
                <a:gd name="T46" fmla="*/ 1039 w 2518"/>
                <a:gd name="T47" fmla="*/ 1329 h 2501"/>
                <a:gd name="T48" fmla="*/ 941 w 2518"/>
                <a:gd name="T49" fmla="*/ 2258 h 2501"/>
                <a:gd name="T50" fmla="*/ 570 w 2518"/>
                <a:gd name="T51" fmla="*/ 2403 h 2501"/>
                <a:gd name="T52" fmla="*/ 155 w 2518"/>
                <a:gd name="T53" fmla="*/ 2432 h 2501"/>
                <a:gd name="T54" fmla="*/ 152 w 2518"/>
                <a:gd name="T55" fmla="*/ 2436 h 2501"/>
                <a:gd name="T56" fmla="*/ 183 w 2518"/>
                <a:gd name="T57" fmla="*/ 2501 h 2501"/>
                <a:gd name="T58" fmla="*/ 360 w 2518"/>
                <a:gd name="T59" fmla="*/ 2454 h 2501"/>
                <a:gd name="T60" fmla="*/ 629 w 2518"/>
                <a:gd name="T61" fmla="*/ 2458 h 2501"/>
                <a:gd name="T62" fmla="*/ 1207 w 2518"/>
                <a:gd name="T63" fmla="*/ 2427 h 2501"/>
                <a:gd name="T64" fmla="*/ 1382 w 2518"/>
                <a:gd name="T65" fmla="*/ 2369 h 2501"/>
                <a:gd name="T66" fmla="*/ 1535 w 2518"/>
                <a:gd name="T67" fmla="*/ 2375 h 2501"/>
                <a:gd name="T68" fmla="*/ 1742 w 2518"/>
                <a:gd name="T69" fmla="*/ 2322 h 2501"/>
                <a:gd name="T70" fmla="*/ 2137 w 2518"/>
                <a:gd name="T71" fmla="*/ 2414 h 2501"/>
                <a:gd name="T72" fmla="*/ 2194 w 2518"/>
                <a:gd name="T73" fmla="*/ 2357 h 2501"/>
                <a:gd name="T74" fmla="*/ 1558 w 2518"/>
                <a:gd name="T75" fmla="*/ 2298 h 2501"/>
                <a:gd name="T76" fmla="*/ 1623 w 2518"/>
                <a:gd name="T77" fmla="*/ 1558 h 2501"/>
                <a:gd name="T78" fmla="*/ 1812 w 2518"/>
                <a:gd name="T79" fmla="*/ 1256 h 2501"/>
                <a:gd name="T80" fmla="*/ 1788 w 2518"/>
                <a:gd name="T81" fmla="*/ 1435 h 2501"/>
                <a:gd name="T82" fmla="*/ 1825 w 2518"/>
                <a:gd name="T83" fmla="*/ 1477 h 2501"/>
                <a:gd name="T84" fmla="*/ 2475 w 2518"/>
                <a:gd name="T85" fmla="*/ 808 h 2501"/>
                <a:gd name="T86" fmla="*/ 2506 w 2518"/>
                <a:gd name="T87" fmla="*/ 45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18" h="2501">
                  <a:moveTo>
                    <a:pt x="2506" y="455"/>
                  </a:moveTo>
                  <a:cubicBezTo>
                    <a:pt x="2498" y="447"/>
                    <a:pt x="2488" y="443"/>
                    <a:pt x="2477" y="444"/>
                  </a:cubicBezTo>
                  <a:cubicBezTo>
                    <a:pt x="2470" y="444"/>
                    <a:pt x="2310" y="450"/>
                    <a:pt x="2118" y="496"/>
                  </a:cubicBezTo>
                  <a:cubicBezTo>
                    <a:pt x="1855" y="559"/>
                    <a:pt x="1669" y="663"/>
                    <a:pt x="1564" y="805"/>
                  </a:cubicBezTo>
                  <a:cubicBezTo>
                    <a:pt x="1467" y="936"/>
                    <a:pt x="1442" y="1095"/>
                    <a:pt x="1491" y="1278"/>
                  </a:cubicBezTo>
                  <a:cubicBezTo>
                    <a:pt x="1497" y="1299"/>
                    <a:pt x="1518" y="1312"/>
                    <a:pt x="1539" y="1306"/>
                  </a:cubicBezTo>
                  <a:cubicBezTo>
                    <a:pt x="1560" y="1300"/>
                    <a:pt x="1573" y="1279"/>
                    <a:pt x="1567" y="1258"/>
                  </a:cubicBezTo>
                  <a:cubicBezTo>
                    <a:pt x="1525" y="1099"/>
                    <a:pt x="1545" y="963"/>
                    <a:pt x="1627" y="852"/>
                  </a:cubicBezTo>
                  <a:cubicBezTo>
                    <a:pt x="1818" y="594"/>
                    <a:pt x="2291" y="537"/>
                    <a:pt x="2437" y="525"/>
                  </a:cubicBezTo>
                  <a:cubicBezTo>
                    <a:pt x="2427" y="660"/>
                    <a:pt x="2379" y="1077"/>
                    <a:pt x="2157" y="1282"/>
                  </a:cubicBezTo>
                  <a:cubicBezTo>
                    <a:pt x="2077" y="1357"/>
                    <a:pt x="1981" y="1396"/>
                    <a:pt x="1871" y="1399"/>
                  </a:cubicBezTo>
                  <a:cubicBezTo>
                    <a:pt x="1905" y="1183"/>
                    <a:pt x="2096" y="968"/>
                    <a:pt x="2098" y="966"/>
                  </a:cubicBezTo>
                  <a:cubicBezTo>
                    <a:pt x="2111" y="951"/>
                    <a:pt x="2111" y="929"/>
                    <a:pt x="2098" y="914"/>
                  </a:cubicBezTo>
                  <a:cubicBezTo>
                    <a:pt x="2085" y="899"/>
                    <a:pt x="2062" y="896"/>
                    <a:pt x="2046" y="907"/>
                  </a:cubicBezTo>
                  <a:cubicBezTo>
                    <a:pt x="1946" y="977"/>
                    <a:pt x="1846" y="1078"/>
                    <a:pt x="1749" y="1209"/>
                  </a:cubicBezTo>
                  <a:cubicBezTo>
                    <a:pt x="1679" y="1303"/>
                    <a:pt x="1626" y="1396"/>
                    <a:pt x="1587" y="1464"/>
                  </a:cubicBezTo>
                  <a:cubicBezTo>
                    <a:pt x="1575" y="1485"/>
                    <a:pt x="1565" y="1503"/>
                    <a:pt x="1556" y="1518"/>
                  </a:cubicBezTo>
                  <a:cubicBezTo>
                    <a:pt x="1404" y="1770"/>
                    <a:pt x="1338" y="2107"/>
                    <a:pt x="1325" y="2304"/>
                  </a:cubicBezTo>
                  <a:cubicBezTo>
                    <a:pt x="1311" y="2311"/>
                    <a:pt x="1300" y="2318"/>
                    <a:pt x="1290" y="2324"/>
                  </a:cubicBezTo>
                  <a:cubicBezTo>
                    <a:pt x="1285" y="1889"/>
                    <a:pt x="1225" y="1544"/>
                    <a:pt x="1111" y="1297"/>
                  </a:cubicBezTo>
                  <a:cubicBezTo>
                    <a:pt x="1075" y="1209"/>
                    <a:pt x="993" y="1027"/>
                    <a:pt x="841" y="793"/>
                  </a:cubicBezTo>
                  <a:cubicBezTo>
                    <a:pt x="795" y="722"/>
                    <a:pt x="746" y="651"/>
                    <a:pt x="693" y="580"/>
                  </a:cubicBezTo>
                  <a:cubicBezTo>
                    <a:pt x="681" y="564"/>
                    <a:pt x="658" y="559"/>
                    <a:pt x="641" y="570"/>
                  </a:cubicBezTo>
                  <a:cubicBezTo>
                    <a:pt x="624" y="581"/>
                    <a:pt x="617" y="603"/>
                    <a:pt x="627" y="621"/>
                  </a:cubicBezTo>
                  <a:cubicBezTo>
                    <a:pt x="627" y="622"/>
                    <a:pt x="680" y="727"/>
                    <a:pt x="727" y="871"/>
                  </a:cubicBezTo>
                  <a:cubicBezTo>
                    <a:pt x="743" y="921"/>
                    <a:pt x="756" y="968"/>
                    <a:pt x="766" y="1013"/>
                  </a:cubicBezTo>
                  <a:cubicBezTo>
                    <a:pt x="782" y="1083"/>
                    <a:pt x="792" y="1149"/>
                    <a:pt x="796" y="1211"/>
                  </a:cubicBezTo>
                  <a:cubicBezTo>
                    <a:pt x="661" y="1207"/>
                    <a:pt x="543" y="1158"/>
                    <a:pt x="443" y="1066"/>
                  </a:cubicBezTo>
                  <a:cubicBezTo>
                    <a:pt x="269" y="904"/>
                    <a:pt x="179" y="635"/>
                    <a:pt x="135" y="437"/>
                  </a:cubicBezTo>
                  <a:cubicBezTo>
                    <a:pt x="100" y="283"/>
                    <a:pt x="86" y="148"/>
                    <a:pt x="82" y="81"/>
                  </a:cubicBezTo>
                  <a:cubicBezTo>
                    <a:pt x="247" y="93"/>
                    <a:pt x="845" y="156"/>
                    <a:pt x="1087" y="488"/>
                  </a:cubicBezTo>
                  <a:cubicBezTo>
                    <a:pt x="1197" y="640"/>
                    <a:pt x="1218" y="830"/>
                    <a:pt x="1151" y="1055"/>
                  </a:cubicBezTo>
                  <a:cubicBezTo>
                    <a:pt x="1145" y="1076"/>
                    <a:pt x="1156" y="1098"/>
                    <a:pt x="1177" y="1104"/>
                  </a:cubicBezTo>
                  <a:cubicBezTo>
                    <a:pt x="1198" y="1110"/>
                    <a:pt x="1220" y="1098"/>
                    <a:pt x="1226" y="1078"/>
                  </a:cubicBezTo>
                  <a:cubicBezTo>
                    <a:pt x="1301" y="828"/>
                    <a:pt x="1275" y="614"/>
                    <a:pt x="1150" y="442"/>
                  </a:cubicBezTo>
                  <a:cubicBezTo>
                    <a:pt x="1080" y="345"/>
                    <a:pt x="976" y="260"/>
                    <a:pt x="844" y="192"/>
                  </a:cubicBezTo>
                  <a:cubicBezTo>
                    <a:pt x="739" y="139"/>
                    <a:pt x="616" y="95"/>
                    <a:pt x="478" y="62"/>
                  </a:cubicBezTo>
                  <a:cubicBezTo>
                    <a:pt x="244" y="6"/>
                    <a:pt x="49" y="1"/>
                    <a:pt x="41" y="1"/>
                  </a:cubicBezTo>
                  <a:cubicBezTo>
                    <a:pt x="30" y="0"/>
                    <a:pt x="19" y="4"/>
                    <a:pt x="12" y="12"/>
                  </a:cubicBezTo>
                  <a:cubicBezTo>
                    <a:pt x="4" y="20"/>
                    <a:pt x="0" y="30"/>
                    <a:pt x="0" y="41"/>
                  </a:cubicBezTo>
                  <a:cubicBezTo>
                    <a:pt x="1" y="49"/>
                    <a:pt x="7" y="229"/>
                    <a:pt x="58" y="453"/>
                  </a:cubicBezTo>
                  <a:cubicBezTo>
                    <a:pt x="126" y="756"/>
                    <a:pt x="237" y="982"/>
                    <a:pt x="389" y="1123"/>
                  </a:cubicBezTo>
                  <a:cubicBezTo>
                    <a:pt x="514" y="1240"/>
                    <a:pt x="666" y="1296"/>
                    <a:pt x="838" y="1289"/>
                  </a:cubicBezTo>
                  <a:cubicBezTo>
                    <a:pt x="860" y="1288"/>
                    <a:pt x="876" y="1270"/>
                    <a:pt x="876" y="1249"/>
                  </a:cubicBezTo>
                  <a:cubicBezTo>
                    <a:pt x="875" y="1171"/>
                    <a:pt x="863" y="1086"/>
                    <a:pt x="843" y="995"/>
                  </a:cubicBezTo>
                  <a:cubicBezTo>
                    <a:pt x="836" y="966"/>
                    <a:pt x="828" y="936"/>
                    <a:pt x="819" y="904"/>
                  </a:cubicBezTo>
                  <a:cubicBezTo>
                    <a:pt x="940" y="1100"/>
                    <a:pt x="1008" y="1251"/>
                    <a:pt x="1038" y="1327"/>
                  </a:cubicBezTo>
                  <a:cubicBezTo>
                    <a:pt x="1038" y="1328"/>
                    <a:pt x="1039" y="1329"/>
                    <a:pt x="1039" y="1329"/>
                  </a:cubicBezTo>
                  <a:cubicBezTo>
                    <a:pt x="1150" y="1568"/>
                    <a:pt x="1208" y="1908"/>
                    <a:pt x="1211" y="2338"/>
                  </a:cubicBezTo>
                  <a:cubicBezTo>
                    <a:pt x="1164" y="2316"/>
                    <a:pt x="1075" y="2280"/>
                    <a:pt x="941" y="2258"/>
                  </a:cubicBezTo>
                  <a:cubicBezTo>
                    <a:pt x="740" y="2225"/>
                    <a:pt x="579" y="2393"/>
                    <a:pt x="570" y="2403"/>
                  </a:cubicBezTo>
                  <a:cubicBezTo>
                    <a:pt x="570" y="2403"/>
                    <a:pt x="570" y="2403"/>
                    <a:pt x="570" y="2403"/>
                  </a:cubicBezTo>
                  <a:cubicBezTo>
                    <a:pt x="564" y="2402"/>
                    <a:pt x="512" y="2388"/>
                    <a:pt x="367" y="2374"/>
                  </a:cubicBezTo>
                  <a:cubicBezTo>
                    <a:pt x="234" y="2362"/>
                    <a:pt x="170" y="2416"/>
                    <a:pt x="155" y="2432"/>
                  </a:cubicBezTo>
                  <a:cubicBezTo>
                    <a:pt x="154" y="2433"/>
                    <a:pt x="153" y="2434"/>
                    <a:pt x="152" y="2435"/>
                  </a:cubicBezTo>
                  <a:cubicBezTo>
                    <a:pt x="152" y="2436"/>
                    <a:pt x="152" y="2436"/>
                    <a:pt x="152" y="2436"/>
                  </a:cubicBezTo>
                  <a:cubicBezTo>
                    <a:pt x="138" y="2453"/>
                    <a:pt x="140" y="2478"/>
                    <a:pt x="157" y="2492"/>
                  </a:cubicBezTo>
                  <a:cubicBezTo>
                    <a:pt x="165" y="2498"/>
                    <a:pt x="174" y="2501"/>
                    <a:pt x="183" y="2501"/>
                  </a:cubicBezTo>
                  <a:cubicBezTo>
                    <a:pt x="194" y="2501"/>
                    <a:pt x="205" y="2497"/>
                    <a:pt x="213" y="2488"/>
                  </a:cubicBezTo>
                  <a:cubicBezTo>
                    <a:pt x="216" y="2485"/>
                    <a:pt x="256" y="2445"/>
                    <a:pt x="360" y="2454"/>
                  </a:cubicBezTo>
                  <a:cubicBezTo>
                    <a:pt x="494" y="2467"/>
                    <a:pt x="545" y="2480"/>
                    <a:pt x="548" y="2481"/>
                  </a:cubicBezTo>
                  <a:cubicBezTo>
                    <a:pt x="577" y="2490"/>
                    <a:pt x="609" y="2481"/>
                    <a:pt x="629" y="2458"/>
                  </a:cubicBezTo>
                  <a:cubicBezTo>
                    <a:pt x="631" y="2457"/>
                    <a:pt x="766" y="2311"/>
                    <a:pt x="928" y="2338"/>
                  </a:cubicBezTo>
                  <a:cubicBezTo>
                    <a:pt x="1110" y="2368"/>
                    <a:pt x="1204" y="2425"/>
                    <a:pt x="1207" y="2427"/>
                  </a:cubicBezTo>
                  <a:cubicBezTo>
                    <a:pt x="1242" y="2450"/>
                    <a:pt x="1288" y="2442"/>
                    <a:pt x="1314" y="2409"/>
                  </a:cubicBezTo>
                  <a:cubicBezTo>
                    <a:pt x="1315" y="2407"/>
                    <a:pt x="1337" y="2382"/>
                    <a:pt x="1382" y="2369"/>
                  </a:cubicBezTo>
                  <a:cubicBezTo>
                    <a:pt x="1384" y="2368"/>
                    <a:pt x="1385" y="2368"/>
                    <a:pt x="1387" y="2368"/>
                  </a:cubicBezTo>
                  <a:cubicBezTo>
                    <a:pt x="1430" y="2356"/>
                    <a:pt x="1480" y="2358"/>
                    <a:pt x="1535" y="2375"/>
                  </a:cubicBezTo>
                  <a:cubicBezTo>
                    <a:pt x="1564" y="2384"/>
                    <a:pt x="1596" y="2375"/>
                    <a:pt x="1616" y="2354"/>
                  </a:cubicBezTo>
                  <a:cubicBezTo>
                    <a:pt x="1619" y="2351"/>
                    <a:pt x="1683" y="2284"/>
                    <a:pt x="1742" y="2322"/>
                  </a:cubicBezTo>
                  <a:cubicBezTo>
                    <a:pt x="1762" y="2335"/>
                    <a:pt x="1788" y="2338"/>
                    <a:pt x="1811" y="2330"/>
                  </a:cubicBezTo>
                  <a:cubicBezTo>
                    <a:pt x="1818" y="2327"/>
                    <a:pt x="1993" y="2271"/>
                    <a:pt x="2137" y="2414"/>
                  </a:cubicBezTo>
                  <a:cubicBezTo>
                    <a:pt x="2153" y="2430"/>
                    <a:pt x="2178" y="2430"/>
                    <a:pt x="2194" y="2414"/>
                  </a:cubicBezTo>
                  <a:cubicBezTo>
                    <a:pt x="2210" y="2398"/>
                    <a:pt x="2210" y="2373"/>
                    <a:pt x="2194" y="2357"/>
                  </a:cubicBezTo>
                  <a:cubicBezTo>
                    <a:pt x="2017" y="2180"/>
                    <a:pt x="1796" y="2250"/>
                    <a:pt x="1785" y="2254"/>
                  </a:cubicBezTo>
                  <a:cubicBezTo>
                    <a:pt x="1694" y="2196"/>
                    <a:pt x="1600" y="2254"/>
                    <a:pt x="1558" y="2298"/>
                  </a:cubicBezTo>
                  <a:cubicBezTo>
                    <a:pt x="1504" y="2281"/>
                    <a:pt x="1453" y="2276"/>
                    <a:pt x="1406" y="2282"/>
                  </a:cubicBezTo>
                  <a:cubicBezTo>
                    <a:pt x="1422" y="2084"/>
                    <a:pt x="1491" y="1777"/>
                    <a:pt x="1623" y="1558"/>
                  </a:cubicBezTo>
                  <a:cubicBezTo>
                    <a:pt x="1632" y="1542"/>
                    <a:pt x="1643" y="1524"/>
                    <a:pt x="1655" y="1503"/>
                  </a:cubicBezTo>
                  <a:cubicBezTo>
                    <a:pt x="1693" y="1437"/>
                    <a:pt x="1745" y="1346"/>
                    <a:pt x="1812" y="1256"/>
                  </a:cubicBezTo>
                  <a:cubicBezTo>
                    <a:pt x="1824" y="1240"/>
                    <a:pt x="1836" y="1224"/>
                    <a:pt x="1848" y="1209"/>
                  </a:cubicBezTo>
                  <a:cubicBezTo>
                    <a:pt x="1816" y="1280"/>
                    <a:pt x="1792" y="1357"/>
                    <a:pt x="1788" y="1435"/>
                  </a:cubicBezTo>
                  <a:cubicBezTo>
                    <a:pt x="1787" y="1445"/>
                    <a:pt x="1791" y="1456"/>
                    <a:pt x="1798" y="1464"/>
                  </a:cubicBezTo>
                  <a:cubicBezTo>
                    <a:pt x="1805" y="1471"/>
                    <a:pt x="1814" y="1476"/>
                    <a:pt x="1825" y="1477"/>
                  </a:cubicBezTo>
                  <a:cubicBezTo>
                    <a:pt x="1974" y="1484"/>
                    <a:pt x="2104" y="1438"/>
                    <a:pt x="2210" y="1340"/>
                  </a:cubicBezTo>
                  <a:cubicBezTo>
                    <a:pt x="2333" y="1227"/>
                    <a:pt x="2422" y="1048"/>
                    <a:pt x="2475" y="808"/>
                  </a:cubicBezTo>
                  <a:cubicBezTo>
                    <a:pt x="2514" y="632"/>
                    <a:pt x="2517" y="490"/>
                    <a:pt x="2518" y="484"/>
                  </a:cubicBezTo>
                  <a:cubicBezTo>
                    <a:pt x="2518" y="473"/>
                    <a:pt x="2514" y="463"/>
                    <a:pt x="2506" y="455"/>
                  </a:cubicBezTo>
                  <a:close/>
                </a:path>
              </a:pathLst>
            </a:custGeom>
            <a:solidFill>
              <a:srgbClr val="87B624"/>
            </a:solidFill>
            <a:ln>
              <a:solidFill>
                <a:srgbClr val="92D050"/>
              </a:solidFill>
            </a:ln>
          </p:spPr>
          <p:txBody>
            <a:bodyPr vert="horz" wrap="square" lIns="91440" tIns="45720" rIns="91440" bIns="45720" numCol="1" anchor="t" anchorCtr="0" compatLnSpc="1">
              <a:prstTxWarp prst="textNoShape">
                <a:avLst/>
              </a:prstTxWarp>
            </a:bodyPr>
            <a:lstStyle/>
            <a:p>
              <a:endParaRPr lang="en-GB"/>
            </a:p>
          </p:txBody>
        </p:sp>
      </p:grpSp>
      <p:sp>
        <p:nvSpPr>
          <p:cNvPr id="4" name="Rectangle 3">
            <a:extLst>
              <a:ext uri="{FF2B5EF4-FFF2-40B4-BE49-F238E27FC236}">
                <a16:creationId xmlns:a16="http://schemas.microsoft.com/office/drawing/2014/main" id="{288F823F-C64C-0DB3-360A-88848EFB72CA}"/>
              </a:ext>
            </a:extLst>
          </p:cNvPr>
          <p:cNvSpPr/>
          <p:nvPr/>
        </p:nvSpPr>
        <p:spPr>
          <a:xfrm rot="5400000">
            <a:off x="5629524" y="2762704"/>
            <a:ext cx="910800" cy="459069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a:extLst>
              <a:ext uri="{FF2B5EF4-FFF2-40B4-BE49-F238E27FC236}">
                <a16:creationId xmlns:a16="http://schemas.microsoft.com/office/drawing/2014/main" id="{EA4E1AC9-59BC-C3AD-6A39-EAB354CA3EAC}"/>
              </a:ext>
            </a:extLst>
          </p:cNvPr>
          <p:cNvSpPr/>
          <p:nvPr/>
        </p:nvSpPr>
        <p:spPr>
          <a:xfrm>
            <a:off x="3388270" y="4637038"/>
            <a:ext cx="841828" cy="841828"/>
          </a:xfrm>
          <a:prstGeom prst="ellipse">
            <a:avLst/>
          </a:prstGeom>
          <a:solidFill>
            <a:schemeClr val="bg1"/>
          </a:solid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0" name="Group 42">
            <a:extLst>
              <a:ext uri="{FF2B5EF4-FFF2-40B4-BE49-F238E27FC236}">
                <a16:creationId xmlns:a16="http://schemas.microsoft.com/office/drawing/2014/main" id="{187C8353-E537-55A9-4400-8A70CB3A0A36}"/>
              </a:ext>
            </a:extLst>
          </p:cNvPr>
          <p:cNvGrpSpPr>
            <a:grpSpLocks noChangeAspect="1"/>
          </p:cNvGrpSpPr>
          <p:nvPr/>
        </p:nvGrpSpPr>
        <p:grpSpPr bwMode="auto">
          <a:xfrm>
            <a:off x="3489076" y="4820002"/>
            <a:ext cx="604181" cy="357177"/>
            <a:chOff x="2978" y="1275"/>
            <a:chExt cx="340" cy="201"/>
          </a:xfrm>
          <a:solidFill>
            <a:schemeClr val="accent1"/>
          </a:solidFill>
        </p:grpSpPr>
        <p:sp>
          <p:nvSpPr>
            <p:cNvPr id="141" name="Freeform 43">
              <a:extLst>
                <a:ext uri="{FF2B5EF4-FFF2-40B4-BE49-F238E27FC236}">
                  <a16:creationId xmlns:a16="http://schemas.microsoft.com/office/drawing/2014/main" id="{59F60756-267B-4726-9CE2-67FA1C986749}"/>
                </a:ext>
              </a:extLst>
            </p:cNvPr>
            <p:cNvSpPr>
              <a:spLocks/>
            </p:cNvSpPr>
            <p:nvPr/>
          </p:nvSpPr>
          <p:spPr bwMode="auto">
            <a:xfrm>
              <a:off x="3109" y="1275"/>
              <a:ext cx="78" cy="75"/>
            </a:xfrm>
            <a:custGeom>
              <a:avLst/>
              <a:gdLst>
                <a:gd name="T0" fmla="*/ 260 w 575"/>
                <a:gd name="T1" fmla="*/ 543 h 555"/>
                <a:gd name="T2" fmla="*/ 260 w 575"/>
                <a:gd name="T3" fmla="*/ 543 h 555"/>
                <a:gd name="T4" fmla="*/ 263 w 575"/>
                <a:gd name="T5" fmla="*/ 546 h 555"/>
                <a:gd name="T6" fmla="*/ 263 w 575"/>
                <a:gd name="T7" fmla="*/ 546 h 555"/>
                <a:gd name="T8" fmla="*/ 265 w 575"/>
                <a:gd name="T9" fmla="*/ 548 h 555"/>
                <a:gd name="T10" fmla="*/ 267 w 575"/>
                <a:gd name="T11" fmla="*/ 549 h 555"/>
                <a:gd name="T12" fmla="*/ 268 w 575"/>
                <a:gd name="T13" fmla="*/ 550 h 555"/>
                <a:gd name="T14" fmla="*/ 270 w 575"/>
                <a:gd name="T15" fmla="*/ 550 h 555"/>
                <a:gd name="T16" fmla="*/ 272 w 575"/>
                <a:gd name="T17" fmla="*/ 552 h 555"/>
                <a:gd name="T18" fmla="*/ 273 w 575"/>
                <a:gd name="T19" fmla="*/ 552 h 555"/>
                <a:gd name="T20" fmla="*/ 276 w 575"/>
                <a:gd name="T21" fmla="*/ 553 h 555"/>
                <a:gd name="T22" fmla="*/ 276 w 575"/>
                <a:gd name="T23" fmla="*/ 553 h 555"/>
                <a:gd name="T24" fmla="*/ 279 w 575"/>
                <a:gd name="T25" fmla="*/ 554 h 555"/>
                <a:gd name="T26" fmla="*/ 280 w 575"/>
                <a:gd name="T27" fmla="*/ 554 h 555"/>
                <a:gd name="T28" fmla="*/ 282 w 575"/>
                <a:gd name="T29" fmla="*/ 554 h 555"/>
                <a:gd name="T30" fmla="*/ 284 w 575"/>
                <a:gd name="T31" fmla="*/ 554 h 555"/>
                <a:gd name="T32" fmla="*/ 284 w 575"/>
                <a:gd name="T33" fmla="*/ 554 h 555"/>
                <a:gd name="T34" fmla="*/ 287 w 575"/>
                <a:gd name="T35" fmla="*/ 555 h 555"/>
                <a:gd name="T36" fmla="*/ 289 w 575"/>
                <a:gd name="T37" fmla="*/ 554 h 555"/>
                <a:gd name="T38" fmla="*/ 291 w 575"/>
                <a:gd name="T39" fmla="*/ 554 h 555"/>
                <a:gd name="T40" fmla="*/ 292 w 575"/>
                <a:gd name="T41" fmla="*/ 554 h 555"/>
                <a:gd name="T42" fmla="*/ 295 w 575"/>
                <a:gd name="T43" fmla="*/ 554 h 555"/>
                <a:gd name="T44" fmla="*/ 295 w 575"/>
                <a:gd name="T45" fmla="*/ 554 h 555"/>
                <a:gd name="T46" fmla="*/ 312 w 575"/>
                <a:gd name="T47" fmla="*/ 546 h 555"/>
                <a:gd name="T48" fmla="*/ 315 w 575"/>
                <a:gd name="T49" fmla="*/ 543 h 555"/>
                <a:gd name="T50" fmla="*/ 560 w 575"/>
                <a:gd name="T51" fmla="*/ 298 h 555"/>
                <a:gd name="T52" fmla="*/ 560 w 575"/>
                <a:gd name="T53" fmla="*/ 244 h 555"/>
                <a:gd name="T54" fmla="*/ 505 w 575"/>
                <a:gd name="T55" fmla="*/ 244 h 555"/>
                <a:gd name="T56" fmla="*/ 326 w 575"/>
                <a:gd name="T57" fmla="*/ 422 h 555"/>
                <a:gd name="T58" fmla="*/ 326 w 575"/>
                <a:gd name="T59" fmla="*/ 39 h 555"/>
                <a:gd name="T60" fmla="*/ 287 w 575"/>
                <a:gd name="T61" fmla="*/ 0 h 555"/>
                <a:gd name="T62" fmla="*/ 249 w 575"/>
                <a:gd name="T63" fmla="*/ 39 h 555"/>
                <a:gd name="T64" fmla="*/ 249 w 575"/>
                <a:gd name="T65" fmla="*/ 422 h 555"/>
                <a:gd name="T66" fmla="*/ 70 w 575"/>
                <a:gd name="T67" fmla="*/ 244 h 555"/>
                <a:gd name="T68" fmla="*/ 15 w 575"/>
                <a:gd name="T69" fmla="*/ 244 h 555"/>
                <a:gd name="T70" fmla="*/ 15 w 575"/>
                <a:gd name="T71" fmla="*/ 298 h 555"/>
                <a:gd name="T72" fmla="*/ 260 w 575"/>
                <a:gd name="T73" fmla="*/ 54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5" h="555">
                  <a:moveTo>
                    <a:pt x="260" y="543"/>
                  </a:moveTo>
                  <a:cubicBezTo>
                    <a:pt x="260" y="543"/>
                    <a:pt x="260" y="543"/>
                    <a:pt x="260" y="543"/>
                  </a:cubicBezTo>
                  <a:cubicBezTo>
                    <a:pt x="261" y="544"/>
                    <a:pt x="262" y="545"/>
                    <a:pt x="263" y="546"/>
                  </a:cubicBezTo>
                  <a:cubicBezTo>
                    <a:pt x="263" y="546"/>
                    <a:pt x="263" y="546"/>
                    <a:pt x="263" y="546"/>
                  </a:cubicBezTo>
                  <a:cubicBezTo>
                    <a:pt x="264" y="547"/>
                    <a:pt x="265" y="547"/>
                    <a:pt x="265" y="548"/>
                  </a:cubicBezTo>
                  <a:cubicBezTo>
                    <a:pt x="266" y="548"/>
                    <a:pt x="266" y="548"/>
                    <a:pt x="267" y="549"/>
                  </a:cubicBezTo>
                  <a:cubicBezTo>
                    <a:pt x="267" y="549"/>
                    <a:pt x="268" y="549"/>
                    <a:pt x="268" y="550"/>
                  </a:cubicBezTo>
                  <a:cubicBezTo>
                    <a:pt x="269" y="550"/>
                    <a:pt x="269" y="550"/>
                    <a:pt x="270" y="550"/>
                  </a:cubicBezTo>
                  <a:cubicBezTo>
                    <a:pt x="271" y="551"/>
                    <a:pt x="272" y="551"/>
                    <a:pt x="272" y="552"/>
                  </a:cubicBezTo>
                  <a:cubicBezTo>
                    <a:pt x="272" y="552"/>
                    <a:pt x="272" y="552"/>
                    <a:pt x="273" y="552"/>
                  </a:cubicBezTo>
                  <a:cubicBezTo>
                    <a:pt x="274" y="552"/>
                    <a:pt x="275" y="552"/>
                    <a:pt x="276" y="553"/>
                  </a:cubicBezTo>
                  <a:cubicBezTo>
                    <a:pt x="276" y="553"/>
                    <a:pt x="276" y="553"/>
                    <a:pt x="276" y="553"/>
                  </a:cubicBezTo>
                  <a:cubicBezTo>
                    <a:pt x="277" y="553"/>
                    <a:pt x="278" y="553"/>
                    <a:pt x="279" y="554"/>
                  </a:cubicBezTo>
                  <a:cubicBezTo>
                    <a:pt x="279" y="554"/>
                    <a:pt x="280" y="554"/>
                    <a:pt x="280" y="554"/>
                  </a:cubicBezTo>
                  <a:cubicBezTo>
                    <a:pt x="281" y="554"/>
                    <a:pt x="281" y="554"/>
                    <a:pt x="282" y="554"/>
                  </a:cubicBezTo>
                  <a:cubicBezTo>
                    <a:pt x="283" y="554"/>
                    <a:pt x="283" y="554"/>
                    <a:pt x="284" y="554"/>
                  </a:cubicBezTo>
                  <a:cubicBezTo>
                    <a:pt x="284" y="554"/>
                    <a:pt x="284" y="554"/>
                    <a:pt x="284" y="554"/>
                  </a:cubicBezTo>
                  <a:cubicBezTo>
                    <a:pt x="285" y="554"/>
                    <a:pt x="286" y="555"/>
                    <a:pt x="287" y="555"/>
                  </a:cubicBezTo>
                  <a:cubicBezTo>
                    <a:pt x="288" y="555"/>
                    <a:pt x="288" y="554"/>
                    <a:pt x="289" y="554"/>
                  </a:cubicBezTo>
                  <a:cubicBezTo>
                    <a:pt x="290" y="554"/>
                    <a:pt x="290" y="554"/>
                    <a:pt x="291" y="554"/>
                  </a:cubicBezTo>
                  <a:cubicBezTo>
                    <a:pt x="291" y="554"/>
                    <a:pt x="292" y="554"/>
                    <a:pt x="292" y="554"/>
                  </a:cubicBezTo>
                  <a:cubicBezTo>
                    <a:pt x="293" y="554"/>
                    <a:pt x="294" y="554"/>
                    <a:pt x="295" y="554"/>
                  </a:cubicBezTo>
                  <a:cubicBezTo>
                    <a:pt x="295" y="554"/>
                    <a:pt x="295" y="554"/>
                    <a:pt x="295" y="554"/>
                  </a:cubicBezTo>
                  <a:cubicBezTo>
                    <a:pt x="301" y="553"/>
                    <a:pt x="307" y="550"/>
                    <a:pt x="312" y="546"/>
                  </a:cubicBezTo>
                  <a:cubicBezTo>
                    <a:pt x="313" y="545"/>
                    <a:pt x="314" y="544"/>
                    <a:pt x="315" y="543"/>
                  </a:cubicBezTo>
                  <a:cubicBezTo>
                    <a:pt x="560" y="298"/>
                    <a:pt x="560" y="298"/>
                    <a:pt x="560" y="298"/>
                  </a:cubicBezTo>
                  <a:cubicBezTo>
                    <a:pt x="575" y="283"/>
                    <a:pt x="575" y="259"/>
                    <a:pt x="560" y="244"/>
                  </a:cubicBezTo>
                  <a:cubicBezTo>
                    <a:pt x="544" y="228"/>
                    <a:pt x="520" y="228"/>
                    <a:pt x="505" y="244"/>
                  </a:cubicBezTo>
                  <a:cubicBezTo>
                    <a:pt x="326" y="422"/>
                    <a:pt x="326" y="422"/>
                    <a:pt x="326" y="422"/>
                  </a:cubicBezTo>
                  <a:cubicBezTo>
                    <a:pt x="326" y="39"/>
                    <a:pt x="326" y="39"/>
                    <a:pt x="326" y="39"/>
                  </a:cubicBezTo>
                  <a:cubicBezTo>
                    <a:pt x="326" y="17"/>
                    <a:pt x="309" y="0"/>
                    <a:pt x="287" y="0"/>
                  </a:cubicBezTo>
                  <a:cubicBezTo>
                    <a:pt x="266" y="0"/>
                    <a:pt x="249" y="17"/>
                    <a:pt x="249" y="39"/>
                  </a:cubicBezTo>
                  <a:cubicBezTo>
                    <a:pt x="249" y="422"/>
                    <a:pt x="249" y="422"/>
                    <a:pt x="249" y="422"/>
                  </a:cubicBezTo>
                  <a:cubicBezTo>
                    <a:pt x="70" y="244"/>
                    <a:pt x="70" y="244"/>
                    <a:pt x="70" y="244"/>
                  </a:cubicBezTo>
                  <a:cubicBezTo>
                    <a:pt x="55" y="228"/>
                    <a:pt x="30" y="228"/>
                    <a:pt x="15" y="244"/>
                  </a:cubicBezTo>
                  <a:cubicBezTo>
                    <a:pt x="0" y="259"/>
                    <a:pt x="0" y="283"/>
                    <a:pt x="15" y="298"/>
                  </a:cubicBezTo>
                  <a:lnTo>
                    <a:pt x="260"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44">
              <a:extLst>
                <a:ext uri="{FF2B5EF4-FFF2-40B4-BE49-F238E27FC236}">
                  <a16:creationId xmlns:a16="http://schemas.microsoft.com/office/drawing/2014/main" id="{7613CB49-F066-ADEC-9E23-E964C0DFE23B}"/>
                </a:ext>
              </a:extLst>
            </p:cNvPr>
            <p:cNvSpPr>
              <a:spLocks/>
            </p:cNvSpPr>
            <p:nvPr/>
          </p:nvSpPr>
          <p:spPr bwMode="auto">
            <a:xfrm>
              <a:off x="3243" y="1384"/>
              <a:ext cx="75" cy="77"/>
            </a:xfrm>
            <a:custGeom>
              <a:avLst/>
              <a:gdLst>
                <a:gd name="T0" fmla="*/ 516 w 555"/>
                <a:gd name="T1" fmla="*/ 249 h 571"/>
                <a:gd name="T2" fmla="*/ 133 w 555"/>
                <a:gd name="T3" fmla="*/ 249 h 571"/>
                <a:gd name="T4" fmla="*/ 311 w 555"/>
                <a:gd name="T5" fmla="*/ 70 h 571"/>
                <a:gd name="T6" fmla="*/ 311 w 555"/>
                <a:gd name="T7" fmla="*/ 15 h 571"/>
                <a:gd name="T8" fmla="*/ 256 w 555"/>
                <a:gd name="T9" fmla="*/ 15 h 571"/>
                <a:gd name="T10" fmla="*/ 12 w 555"/>
                <a:gd name="T11" fmla="*/ 260 h 571"/>
                <a:gd name="T12" fmla="*/ 11 w 555"/>
                <a:gd name="T13" fmla="*/ 260 h 571"/>
                <a:gd name="T14" fmla="*/ 9 w 555"/>
                <a:gd name="T15" fmla="*/ 263 h 571"/>
                <a:gd name="T16" fmla="*/ 9 w 555"/>
                <a:gd name="T17" fmla="*/ 263 h 571"/>
                <a:gd name="T18" fmla="*/ 7 w 555"/>
                <a:gd name="T19" fmla="*/ 266 h 571"/>
                <a:gd name="T20" fmla="*/ 6 w 555"/>
                <a:gd name="T21" fmla="*/ 267 h 571"/>
                <a:gd name="T22" fmla="*/ 5 w 555"/>
                <a:gd name="T23" fmla="*/ 269 h 571"/>
                <a:gd name="T24" fmla="*/ 5 w 555"/>
                <a:gd name="T25" fmla="*/ 270 h 571"/>
                <a:gd name="T26" fmla="*/ 3 w 555"/>
                <a:gd name="T27" fmla="*/ 273 h 571"/>
                <a:gd name="T28" fmla="*/ 3 w 555"/>
                <a:gd name="T29" fmla="*/ 273 h 571"/>
                <a:gd name="T30" fmla="*/ 2 w 555"/>
                <a:gd name="T31" fmla="*/ 278 h 571"/>
                <a:gd name="T32" fmla="*/ 1 w 555"/>
                <a:gd name="T33" fmla="*/ 279 h 571"/>
                <a:gd name="T34" fmla="*/ 0 w 555"/>
                <a:gd name="T35" fmla="*/ 284 h 571"/>
                <a:gd name="T36" fmla="*/ 0 w 555"/>
                <a:gd name="T37" fmla="*/ 284 h 571"/>
                <a:gd name="T38" fmla="*/ 0 w 555"/>
                <a:gd name="T39" fmla="*/ 289 h 571"/>
                <a:gd name="T40" fmla="*/ 0 w 555"/>
                <a:gd name="T41" fmla="*/ 290 h 571"/>
                <a:gd name="T42" fmla="*/ 1 w 555"/>
                <a:gd name="T43" fmla="*/ 295 h 571"/>
                <a:gd name="T44" fmla="*/ 1 w 555"/>
                <a:gd name="T45" fmla="*/ 295 h 571"/>
                <a:gd name="T46" fmla="*/ 2 w 555"/>
                <a:gd name="T47" fmla="*/ 300 h 571"/>
                <a:gd name="T48" fmla="*/ 3 w 555"/>
                <a:gd name="T49" fmla="*/ 301 h 571"/>
                <a:gd name="T50" fmla="*/ 7 w 555"/>
                <a:gd name="T51" fmla="*/ 310 h 571"/>
                <a:gd name="T52" fmla="*/ 8 w 555"/>
                <a:gd name="T53" fmla="*/ 311 h 571"/>
                <a:gd name="T54" fmla="*/ 12 w 555"/>
                <a:gd name="T55" fmla="*/ 315 h 571"/>
                <a:gd name="T56" fmla="*/ 256 w 555"/>
                <a:gd name="T57" fmla="*/ 560 h 571"/>
                <a:gd name="T58" fmla="*/ 284 w 555"/>
                <a:gd name="T59" fmla="*/ 571 h 571"/>
                <a:gd name="T60" fmla="*/ 311 w 555"/>
                <a:gd name="T61" fmla="*/ 560 h 571"/>
                <a:gd name="T62" fmla="*/ 311 w 555"/>
                <a:gd name="T63" fmla="*/ 505 h 571"/>
                <a:gd name="T64" fmla="*/ 133 w 555"/>
                <a:gd name="T65" fmla="*/ 326 h 571"/>
                <a:gd name="T66" fmla="*/ 516 w 555"/>
                <a:gd name="T67" fmla="*/ 326 h 571"/>
                <a:gd name="T68" fmla="*/ 555 w 555"/>
                <a:gd name="T69" fmla="*/ 287 h 571"/>
                <a:gd name="T70" fmla="*/ 516 w 555"/>
                <a:gd name="T71" fmla="*/ 249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5" h="571">
                  <a:moveTo>
                    <a:pt x="516" y="249"/>
                  </a:moveTo>
                  <a:cubicBezTo>
                    <a:pt x="133" y="249"/>
                    <a:pt x="133" y="249"/>
                    <a:pt x="133" y="249"/>
                  </a:cubicBezTo>
                  <a:cubicBezTo>
                    <a:pt x="311" y="70"/>
                    <a:pt x="311" y="70"/>
                    <a:pt x="311" y="70"/>
                  </a:cubicBezTo>
                  <a:cubicBezTo>
                    <a:pt x="326" y="55"/>
                    <a:pt x="326" y="30"/>
                    <a:pt x="311" y="15"/>
                  </a:cubicBezTo>
                  <a:cubicBezTo>
                    <a:pt x="296" y="0"/>
                    <a:pt x="272" y="0"/>
                    <a:pt x="256" y="15"/>
                  </a:cubicBezTo>
                  <a:cubicBezTo>
                    <a:pt x="12" y="260"/>
                    <a:pt x="12" y="260"/>
                    <a:pt x="12" y="260"/>
                  </a:cubicBezTo>
                  <a:cubicBezTo>
                    <a:pt x="12" y="260"/>
                    <a:pt x="11" y="260"/>
                    <a:pt x="11" y="260"/>
                  </a:cubicBezTo>
                  <a:cubicBezTo>
                    <a:pt x="11" y="261"/>
                    <a:pt x="10" y="262"/>
                    <a:pt x="9" y="263"/>
                  </a:cubicBezTo>
                  <a:cubicBezTo>
                    <a:pt x="9" y="263"/>
                    <a:pt x="9" y="263"/>
                    <a:pt x="9" y="263"/>
                  </a:cubicBezTo>
                  <a:cubicBezTo>
                    <a:pt x="8" y="264"/>
                    <a:pt x="8" y="265"/>
                    <a:pt x="7" y="266"/>
                  </a:cubicBezTo>
                  <a:cubicBezTo>
                    <a:pt x="7" y="266"/>
                    <a:pt x="7" y="266"/>
                    <a:pt x="6" y="267"/>
                  </a:cubicBezTo>
                  <a:cubicBezTo>
                    <a:pt x="6" y="267"/>
                    <a:pt x="6" y="268"/>
                    <a:pt x="5" y="269"/>
                  </a:cubicBezTo>
                  <a:cubicBezTo>
                    <a:pt x="5" y="269"/>
                    <a:pt x="5" y="269"/>
                    <a:pt x="5" y="270"/>
                  </a:cubicBezTo>
                  <a:cubicBezTo>
                    <a:pt x="4" y="271"/>
                    <a:pt x="4" y="272"/>
                    <a:pt x="3" y="273"/>
                  </a:cubicBezTo>
                  <a:cubicBezTo>
                    <a:pt x="3" y="273"/>
                    <a:pt x="3" y="273"/>
                    <a:pt x="3" y="273"/>
                  </a:cubicBezTo>
                  <a:cubicBezTo>
                    <a:pt x="3" y="274"/>
                    <a:pt x="2" y="276"/>
                    <a:pt x="2" y="278"/>
                  </a:cubicBezTo>
                  <a:cubicBezTo>
                    <a:pt x="1" y="278"/>
                    <a:pt x="1" y="278"/>
                    <a:pt x="1" y="279"/>
                  </a:cubicBezTo>
                  <a:cubicBezTo>
                    <a:pt x="1" y="280"/>
                    <a:pt x="1" y="282"/>
                    <a:pt x="0" y="284"/>
                  </a:cubicBezTo>
                  <a:cubicBezTo>
                    <a:pt x="0" y="284"/>
                    <a:pt x="0" y="284"/>
                    <a:pt x="0" y="284"/>
                  </a:cubicBezTo>
                  <a:cubicBezTo>
                    <a:pt x="0" y="285"/>
                    <a:pt x="0" y="287"/>
                    <a:pt x="0" y="289"/>
                  </a:cubicBezTo>
                  <a:cubicBezTo>
                    <a:pt x="0" y="289"/>
                    <a:pt x="0" y="289"/>
                    <a:pt x="0" y="290"/>
                  </a:cubicBezTo>
                  <a:cubicBezTo>
                    <a:pt x="0" y="292"/>
                    <a:pt x="1" y="293"/>
                    <a:pt x="1" y="295"/>
                  </a:cubicBezTo>
                  <a:cubicBezTo>
                    <a:pt x="1" y="295"/>
                    <a:pt x="1" y="295"/>
                    <a:pt x="1" y="295"/>
                  </a:cubicBezTo>
                  <a:cubicBezTo>
                    <a:pt x="1" y="297"/>
                    <a:pt x="2" y="298"/>
                    <a:pt x="2" y="300"/>
                  </a:cubicBezTo>
                  <a:cubicBezTo>
                    <a:pt x="2" y="300"/>
                    <a:pt x="3" y="300"/>
                    <a:pt x="3" y="301"/>
                  </a:cubicBezTo>
                  <a:cubicBezTo>
                    <a:pt x="4" y="304"/>
                    <a:pt x="5" y="307"/>
                    <a:pt x="7" y="310"/>
                  </a:cubicBezTo>
                  <a:cubicBezTo>
                    <a:pt x="8" y="310"/>
                    <a:pt x="8" y="310"/>
                    <a:pt x="8" y="311"/>
                  </a:cubicBezTo>
                  <a:cubicBezTo>
                    <a:pt x="9" y="312"/>
                    <a:pt x="10" y="314"/>
                    <a:pt x="12" y="315"/>
                  </a:cubicBezTo>
                  <a:cubicBezTo>
                    <a:pt x="256" y="560"/>
                    <a:pt x="256" y="560"/>
                    <a:pt x="256" y="560"/>
                  </a:cubicBezTo>
                  <a:cubicBezTo>
                    <a:pt x="264" y="567"/>
                    <a:pt x="274" y="571"/>
                    <a:pt x="284" y="571"/>
                  </a:cubicBezTo>
                  <a:cubicBezTo>
                    <a:pt x="294" y="571"/>
                    <a:pt x="304" y="567"/>
                    <a:pt x="311" y="560"/>
                  </a:cubicBezTo>
                  <a:cubicBezTo>
                    <a:pt x="326" y="544"/>
                    <a:pt x="326" y="520"/>
                    <a:pt x="311" y="505"/>
                  </a:cubicBezTo>
                  <a:cubicBezTo>
                    <a:pt x="133" y="326"/>
                    <a:pt x="133" y="326"/>
                    <a:pt x="133" y="326"/>
                  </a:cubicBezTo>
                  <a:cubicBezTo>
                    <a:pt x="516" y="326"/>
                    <a:pt x="516" y="326"/>
                    <a:pt x="516" y="326"/>
                  </a:cubicBezTo>
                  <a:cubicBezTo>
                    <a:pt x="538" y="326"/>
                    <a:pt x="555" y="309"/>
                    <a:pt x="555" y="287"/>
                  </a:cubicBezTo>
                  <a:cubicBezTo>
                    <a:pt x="555" y="266"/>
                    <a:pt x="538" y="249"/>
                    <a:pt x="516" y="2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45">
              <a:extLst>
                <a:ext uri="{FF2B5EF4-FFF2-40B4-BE49-F238E27FC236}">
                  <a16:creationId xmlns:a16="http://schemas.microsoft.com/office/drawing/2014/main" id="{B7434453-6558-C119-784B-0E501A865B73}"/>
                </a:ext>
              </a:extLst>
            </p:cNvPr>
            <p:cNvSpPr>
              <a:spLocks/>
            </p:cNvSpPr>
            <p:nvPr/>
          </p:nvSpPr>
          <p:spPr bwMode="auto">
            <a:xfrm>
              <a:off x="2978" y="1384"/>
              <a:ext cx="75" cy="77"/>
            </a:xfrm>
            <a:custGeom>
              <a:avLst/>
              <a:gdLst>
                <a:gd name="T0" fmla="*/ 553 w 554"/>
                <a:gd name="T1" fmla="*/ 296 h 571"/>
                <a:gd name="T2" fmla="*/ 554 w 554"/>
                <a:gd name="T3" fmla="*/ 291 h 571"/>
                <a:gd name="T4" fmla="*/ 554 w 554"/>
                <a:gd name="T5" fmla="*/ 291 h 571"/>
                <a:gd name="T6" fmla="*/ 554 w 554"/>
                <a:gd name="T7" fmla="*/ 286 h 571"/>
                <a:gd name="T8" fmla="*/ 554 w 554"/>
                <a:gd name="T9" fmla="*/ 285 h 571"/>
                <a:gd name="T10" fmla="*/ 554 w 554"/>
                <a:gd name="T11" fmla="*/ 280 h 571"/>
                <a:gd name="T12" fmla="*/ 554 w 554"/>
                <a:gd name="T13" fmla="*/ 280 h 571"/>
                <a:gd name="T14" fmla="*/ 552 w 554"/>
                <a:gd name="T15" fmla="*/ 275 h 571"/>
                <a:gd name="T16" fmla="*/ 552 w 554"/>
                <a:gd name="T17" fmla="*/ 274 h 571"/>
                <a:gd name="T18" fmla="*/ 547 w 554"/>
                <a:gd name="T19" fmla="*/ 265 h 571"/>
                <a:gd name="T20" fmla="*/ 546 w 554"/>
                <a:gd name="T21" fmla="*/ 264 h 571"/>
                <a:gd name="T22" fmla="*/ 543 w 554"/>
                <a:gd name="T23" fmla="*/ 260 h 571"/>
                <a:gd name="T24" fmla="*/ 298 w 554"/>
                <a:gd name="T25" fmla="*/ 15 h 571"/>
                <a:gd name="T26" fmla="*/ 243 w 554"/>
                <a:gd name="T27" fmla="*/ 15 h 571"/>
                <a:gd name="T28" fmla="*/ 243 w 554"/>
                <a:gd name="T29" fmla="*/ 70 h 571"/>
                <a:gd name="T30" fmla="*/ 422 w 554"/>
                <a:gd name="T31" fmla="*/ 249 h 571"/>
                <a:gd name="T32" fmla="*/ 39 w 554"/>
                <a:gd name="T33" fmla="*/ 249 h 571"/>
                <a:gd name="T34" fmla="*/ 0 w 554"/>
                <a:gd name="T35" fmla="*/ 287 h 571"/>
                <a:gd name="T36" fmla="*/ 39 w 554"/>
                <a:gd name="T37" fmla="*/ 326 h 571"/>
                <a:gd name="T38" fmla="*/ 422 w 554"/>
                <a:gd name="T39" fmla="*/ 326 h 571"/>
                <a:gd name="T40" fmla="*/ 243 w 554"/>
                <a:gd name="T41" fmla="*/ 505 h 571"/>
                <a:gd name="T42" fmla="*/ 243 w 554"/>
                <a:gd name="T43" fmla="*/ 560 h 571"/>
                <a:gd name="T44" fmla="*/ 271 w 554"/>
                <a:gd name="T45" fmla="*/ 571 h 571"/>
                <a:gd name="T46" fmla="*/ 298 w 554"/>
                <a:gd name="T47" fmla="*/ 560 h 571"/>
                <a:gd name="T48" fmla="*/ 543 w 554"/>
                <a:gd name="T49" fmla="*/ 315 h 571"/>
                <a:gd name="T50" fmla="*/ 543 w 554"/>
                <a:gd name="T51" fmla="*/ 315 h 571"/>
                <a:gd name="T52" fmla="*/ 546 w 554"/>
                <a:gd name="T53" fmla="*/ 312 h 571"/>
                <a:gd name="T54" fmla="*/ 546 w 554"/>
                <a:gd name="T55" fmla="*/ 311 h 571"/>
                <a:gd name="T56" fmla="*/ 548 w 554"/>
                <a:gd name="T57" fmla="*/ 309 h 571"/>
                <a:gd name="T58" fmla="*/ 548 w 554"/>
                <a:gd name="T59" fmla="*/ 308 h 571"/>
                <a:gd name="T60" fmla="*/ 549 w 554"/>
                <a:gd name="T61" fmla="*/ 306 h 571"/>
                <a:gd name="T62" fmla="*/ 550 w 554"/>
                <a:gd name="T63" fmla="*/ 305 h 571"/>
                <a:gd name="T64" fmla="*/ 551 w 554"/>
                <a:gd name="T65" fmla="*/ 302 h 571"/>
                <a:gd name="T66" fmla="*/ 551 w 554"/>
                <a:gd name="T67" fmla="*/ 302 h 571"/>
                <a:gd name="T68" fmla="*/ 553 w 554"/>
                <a:gd name="T69" fmla="*/ 297 h 571"/>
                <a:gd name="T70" fmla="*/ 553 w 554"/>
                <a:gd name="T71" fmla="*/ 29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71">
                  <a:moveTo>
                    <a:pt x="553" y="296"/>
                  </a:moveTo>
                  <a:cubicBezTo>
                    <a:pt x="554" y="294"/>
                    <a:pt x="554" y="293"/>
                    <a:pt x="554" y="291"/>
                  </a:cubicBezTo>
                  <a:cubicBezTo>
                    <a:pt x="554" y="291"/>
                    <a:pt x="554" y="291"/>
                    <a:pt x="554" y="291"/>
                  </a:cubicBezTo>
                  <a:cubicBezTo>
                    <a:pt x="554" y="289"/>
                    <a:pt x="554" y="288"/>
                    <a:pt x="554" y="286"/>
                  </a:cubicBezTo>
                  <a:cubicBezTo>
                    <a:pt x="554" y="286"/>
                    <a:pt x="554" y="285"/>
                    <a:pt x="554" y="285"/>
                  </a:cubicBezTo>
                  <a:cubicBezTo>
                    <a:pt x="554" y="283"/>
                    <a:pt x="554" y="281"/>
                    <a:pt x="554" y="280"/>
                  </a:cubicBezTo>
                  <a:cubicBezTo>
                    <a:pt x="554" y="280"/>
                    <a:pt x="554" y="280"/>
                    <a:pt x="554" y="280"/>
                  </a:cubicBezTo>
                  <a:cubicBezTo>
                    <a:pt x="553" y="278"/>
                    <a:pt x="553" y="276"/>
                    <a:pt x="552" y="275"/>
                  </a:cubicBezTo>
                  <a:cubicBezTo>
                    <a:pt x="552" y="275"/>
                    <a:pt x="552" y="274"/>
                    <a:pt x="552" y="274"/>
                  </a:cubicBezTo>
                  <a:cubicBezTo>
                    <a:pt x="551" y="271"/>
                    <a:pt x="549" y="268"/>
                    <a:pt x="547" y="265"/>
                  </a:cubicBezTo>
                  <a:cubicBezTo>
                    <a:pt x="547" y="265"/>
                    <a:pt x="547" y="264"/>
                    <a:pt x="546" y="264"/>
                  </a:cubicBezTo>
                  <a:cubicBezTo>
                    <a:pt x="545" y="263"/>
                    <a:pt x="544" y="261"/>
                    <a:pt x="543" y="260"/>
                  </a:cubicBezTo>
                  <a:cubicBezTo>
                    <a:pt x="298" y="15"/>
                    <a:pt x="298" y="15"/>
                    <a:pt x="298" y="15"/>
                  </a:cubicBezTo>
                  <a:cubicBezTo>
                    <a:pt x="283" y="0"/>
                    <a:pt x="259" y="0"/>
                    <a:pt x="243" y="15"/>
                  </a:cubicBezTo>
                  <a:cubicBezTo>
                    <a:pt x="228" y="30"/>
                    <a:pt x="228" y="55"/>
                    <a:pt x="243" y="70"/>
                  </a:cubicBezTo>
                  <a:cubicBezTo>
                    <a:pt x="422" y="249"/>
                    <a:pt x="422" y="249"/>
                    <a:pt x="422" y="249"/>
                  </a:cubicBezTo>
                  <a:cubicBezTo>
                    <a:pt x="39" y="249"/>
                    <a:pt x="39" y="249"/>
                    <a:pt x="39" y="249"/>
                  </a:cubicBezTo>
                  <a:cubicBezTo>
                    <a:pt x="17" y="249"/>
                    <a:pt x="0" y="266"/>
                    <a:pt x="0" y="287"/>
                  </a:cubicBezTo>
                  <a:cubicBezTo>
                    <a:pt x="0" y="309"/>
                    <a:pt x="17" y="326"/>
                    <a:pt x="39" y="326"/>
                  </a:cubicBezTo>
                  <a:cubicBezTo>
                    <a:pt x="422" y="326"/>
                    <a:pt x="422" y="326"/>
                    <a:pt x="422" y="326"/>
                  </a:cubicBezTo>
                  <a:cubicBezTo>
                    <a:pt x="243" y="505"/>
                    <a:pt x="243" y="505"/>
                    <a:pt x="243" y="505"/>
                  </a:cubicBezTo>
                  <a:cubicBezTo>
                    <a:pt x="228" y="520"/>
                    <a:pt x="228" y="544"/>
                    <a:pt x="243" y="560"/>
                  </a:cubicBezTo>
                  <a:cubicBezTo>
                    <a:pt x="251" y="567"/>
                    <a:pt x="261" y="571"/>
                    <a:pt x="271" y="571"/>
                  </a:cubicBezTo>
                  <a:cubicBezTo>
                    <a:pt x="281" y="571"/>
                    <a:pt x="291" y="567"/>
                    <a:pt x="298" y="560"/>
                  </a:cubicBezTo>
                  <a:cubicBezTo>
                    <a:pt x="543" y="315"/>
                    <a:pt x="543" y="315"/>
                    <a:pt x="543" y="315"/>
                  </a:cubicBezTo>
                  <a:cubicBezTo>
                    <a:pt x="543" y="315"/>
                    <a:pt x="543" y="315"/>
                    <a:pt x="543" y="315"/>
                  </a:cubicBezTo>
                  <a:cubicBezTo>
                    <a:pt x="544" y="314"/>
                    <a:pt x="545" y="313"/>
                    <a:pt x="546" y="312"/>
                  </a:cubicBezTo>
                  <a:cubicBezTo>
                    <a:pt x="546" y="312"/>
                    <a:pt x="546" y="312"/>
                    <a:pt x="546" y="311"/>
                  </a:cubicBezTo>
                  <a:cubicBezTo>
                    <a:pt x="547" y="311"/>
                    <a:pt x="547" y="310"/>
                    <a:pt x="548" y="309"/>
                  </a:cubicBezTo>
                  <a:cubicBezTo>
                    <a:pt x="548" y="309"/>
                    <a:pt x="548" y="308"/>
                    <a:pt x="548" y="308"/>
                  </a:cubicBezTo>
                  <a:cubicBezTo>
                    <a:pt x="549" y="307"/>
                    <a:pt x="549" y="307"/>
                    <a:pt x="549" y="306"/>
                  </a:cubicBezTo>
                  <a:cubicBezTo>
                    <a:pt x="550" y="306"/>
                    <a:pt x="550" y="305"/>
                    <a:pt x="550" y="305"/>
                  </a:cubicBezTo>
                  <a:cubicBezTo>
                    <a:pt x="551" y="304"/>
                    <a:pt x="551" y="303"/>
                    <a:pt x="551" y="302"/>
                  </a:cubicBezTo>
                  <a:cubicBezTo>
                    <a:pt x="551" y="302"/>
                    <a:pt x="551" y="302"/>
                    <a:pt x="551" y="302"/>
                  </a:cubicBezTo>
                  <a:cubicBezTo>
                    <a:pt x="552" y="301"/>
                    <a:pt x="553" y="299"/>
                    <a:pt x="553" y="297"/>
                  </a:cubicBezTo>
                  <a:cubicBezTo>
                    <a:pt x="553" y="297"/>
                    <a:pt x="553" y="296"/>
                    <a:pt x="553" y="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46">
              <a:extLst>
                <a:ext uri="{FF2B5EF4-FFF2-40B4-BE49-F238E27FC236}">
                  <a16:creationId xmlns:a16="http://schemas.microsoft.com/office/drawing/2014/main" id="{C4E48BE6-B92E-A569-8B03-E1FCE6CBED5C}"/>
                </a:ext>
              </a:extLst>
            </p:cNvPr>
            <p:cNvSpPr>
              <a:spLocks noEditPoints="1"/>
            </p:cNvSpPr>
            <p:nvPr/>
          </p:nvSpPr>
          <p:spPr bwMode="auto">
            <a:xfrm>
              <a:off x="3075" y="1360"/>
              <a:ext cx="146" cy="42"/>
            </a:xfrm>
            <a:custGeom>
              <a:avLst/>
              <a:gdLst>
                <a:gd name="T0" fmla="*/ 908 w 1085"/>
                <a:gd name="T1" fmla="*/ 35 h 314"/>
                <a:gd name="T2" fmla="*/ 542 w 1085"/>
                <a:gd name="T3" fmla="*/ 0 h 314"/>
                <a:gd name="T4" fmla="*/ 177 w 1085"/>
                <a:gd name="T5" fmla="*/ 35 h 314"/>
                <a:gd name="T6" fmla="*/ 0 w 1085"/>
                <a:gd name="T7" fmla="*/ 157 h 314"/>
                <a:gd name="T8" fmla="*/ 177 w 1085"/>
                <a:gd name="T9" fmla="*/ 278 h 314"/>
                <a:gd name="T10" fmla="*/ 542 w 1085"/>
                <a:gd name="T11" fmla="*/ 314 h 314"/>
                <a:gd name="T12" fmla="*/ 908 w 1085"/>
                <a:gd name="T13" fmla="*/ 278 h 314"/>
                <a:gd name="T14" fmla="*/ 1085 w 1085"/>
                <a:gd name="T15" fmla="*/ 157 h 314"/>
                <a:gd name="T16" fmla="*/ 908 w 1085"/>
                <a:gd name="T17" fmla="*/ 35 h 314"/>
                <a:gd name="T18" fmla="*/ 870 w 1085"/>
                <a:gd name="T19" fmla="*/ 207 h 314"/>
                <a:gd name="T20" fmla="*/ 542 w 1085"/>
                <a:gd name="T21" fmla="*/ 236 h 314"/>
                <a:gd name="T22" fmla="*/ 215 w 1085"/>
                <a:gd name="T23" fmla="*/ 207 h 314"/>
                <a:gd name="T24" fmla="*/ 79 w 1085"/>
                <a:gd name="T25" fmla="*/ 157 h 314"/>
                <a:gd name="T26" fmla="*/ 215 w 1085"/>
                <a:gd name="T27" fmla="*/ 106 h 314"/>
                <a:gd name="T28" fmla="*/ 542 w 1085"/>
                <a:gd name="T29" fmla="*/ 77 h 314"/>
                <a:gd name="T30" fmla="*/ 870 w 1085"/>
                <a:gd name="T31" fmla="*/ 106 h 314"/>
                <a:gd name="T32" fmla="*/ 1006 w 1085"/>
                <a:gd name="T33" fmla="*/ 157 h 314"/>
                <a:gd name="T34" fmla="*/ 870 w 1085"/>
                <a:gd name="T35" fmla="*/ 207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5" h="314">
                  <a:moveTo>
                    <a:pt x="908" y="35"/>
                  </a:moveTo>
                  <a:cubicBezTo>
                    <a:pt x="810" y="12"/>
                    <a:pt x="680" y="0"/>
                    <a:pt x="542" y="0"/>
                  </a:cubicBezTo>
                  <a:cubicBezTo>
                    <a:pt x="405" y="0"/>
                    <a:pt x="275" y="12"/>
                    <a:pt x="177" y="35"/>
                  </a:cubicBezTo>
                  <a:cubicBezTo>
                    <a:pt x="58" y="63"/>
                    <a:pt x="0" y="103"/>
                    <a:pt x="0" y="157"/>
                  </a:cubicBezTo>
                  <a:cubicBezTo>
                    <a:pt x="0" y="210"/>
                    <a:pt x="58" y="250"/>
                    <a:pt x="177" y="278"/>
                  </a:cubicBezTo>
                  <a:cubicBezTo>
                    <a:pt x="275" y="301"/>
                    <a:pt x="405" y="314"/>
                    <a:pt x="542" y="314"/>
                  </a:cubicBezTo>
                  <a:cubicBezTo>
                    <a:pt x="680" y="314"/>
                    <a:pt x="810" y="301"/>
                    <a:pt x="908" y="278"/>
                  </a:cubicBezTo>
                  <a:cubicBezTo>
                    <a:pt x="1027" y="250"/>
                    <a:pt x="1085" y="210"/>
                    <a:pt x="1085" y="157"/>
                  </a:cubicBezTo>
                  <a:cubicBezTo>
                    <a:pt x="1085" y="103"/>
                    <a:pt x="1027" y="63"/>
                    <a:pt x="908" y="35"/>
                  </a:cubicBezTo>
                  <a:close/>
                  <a:moveTo>
                    <a:pt x="870" y="207"/>
                  </a:moveTo>
                  <a:cubicBezTo>
                    <a:pt x="780" y="226"/>
                    <a:pt x="664" y="236"/>
                    <a:pt x="542" y="236"/>
                  </a:cubicBezTo>
                  <a:cubicBezTo>
                    <a:pt x="421" y="236"/>
                    <a:pt x="305" y="226"/>
                    <a:pt x="215" y="207"/>
                  </a:cubicBezTo>
                  <a:cubicBezTo>
                    <a:pt x="125" y="188"/>
                    <a:pt x="89" y="167"/>
                    <a:pt x="79" y="157"/>
                  </a:cubicBezTo>
                  <a:cubicBezTo>
                    <a:pt x="89" y="147"/>
                    <a:pt x="125" y="125"/>
                    <a:pt x="215" y="106"/>
                  </a:cubicBezTo>
                  <a:cubicBezTo>
                    <a:pt x="305" y="88"/>
                    <a:pt x="421" y="77"/>
                    <a:pt x="542" y="77"/>
                  </a:cubicBezTo>
                  <a:cubicBezTo>
                    <a:pt x="664" y="77"/>
                    <a:pt x="780" y="88"/>
                    <a:pt x="870" y="106"/>
                  </a:cubicBezTo>
                  <a:cubicBezTo>
                    <a:pt x="960" y="125"/>
                    <a:pt x="996" y="147"/>
                    <a:pt x="1006" y="157"/>
                  </a:cubicBezTo>
                  <a:cubicBezTo>
                    <a:pt x="996" y="167"/>
                    <a:pt x="960" y="188"/>
                    <a:pt x="870"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47">
              <a:extLst>
                <a:ext uri="{FF2B5EF4-FFF2-40B4-BE49-F238E27FC236}">
                  <a16:creationId xmlns:a16="http://schemas.microsoft.com/office/drawing/2014/main" id="{9975C0AC-04F3-3AB4-A674-1252A50FADCA}"/>
                </a:ext>
              </a:extLst>
            </p:cNvPr>
            <p:cNvSpPr>
              <a:spLocks/>
            </p:cNvSpPr>
            <p:nvPr/>
          </p:nvSpPr>
          <p:spPr bwMode="auto">
            <a:xfrm>
              <a:off x="3075" y="1400"/>
              <a:ext cx="146" cy="26"/>
            </a:xfrm>
            <a:custGeom>
              <a:avLst/>
              <a:gdLst>
                <a:gd name="T0" fmla="*/ 1046 w 1085"/>
                <a:gd name="T1" fmla="*/ 0 h 196"/>
                <a:gd name="T2" fmla="*/ 1008 w 1085"/>
                <a:gd name="T3" fmla="*/ 36 h 196"/>
                <a:gd name="T4" fmla="*/ 870 w 1085"/>
                <a:gd name="T5" fmla="*/ 89 h 196"/>
                <a:gd name="T6" fmla="*/ 542 w 1085"/>
                <a:gd name="T7" fmla="*/ 118 h 196"/>
                <a:gd name="T8" fmla="*/ 215 w 1085"/>
                <a:gd name="T9" fmla="*/ 89 h 196"/>
                <a:gd name="T10" fmla="*/ 77 w 1085"/>
                <a:gd name="T11" fmla="*/ 36 h 196"/>
                <a:gd name="T12" fmla="*/ 38 w 1085"/>
                <a:gd name="T13" fmla="*/ 0 h 196"/>
                <a:gd name="T14" fmla="*/ 0 w 1085"/>
                <a:gd name="T15" fmla="*/ 38 h 196"/>
                <a:gd name="T16" fmla="*/ 177 w 1085"/>
                <a:gd name="T17" fmla="*/ 160 h 196"/>
                <a:gd name="T18" fmla="*/ 542 w 1085"/>
                <a:gd name="T19" fmla="*/ 196 h 196"/>
                <a:gd name="T20" fmla="*/ 908 w 1085"/>
                <a:gd name="T21" fmla="*/ 160 h 196"/>
                <a:gd name="T22" fmla="*/ 1085 w 1085"/>
                <a:gd name="T23" fmla="*/ 38 h 196"/>
                <a:gd name="T24" fmla="*/ 1046 w 1085"/>
                <a:gd name="T2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5" h="196">
                  <a:moveTo>
                    <a:pt x="1046" y="0"/>
                  </a:moveTo>
                  <a:cubicBezTo>
                    <a:pt x="1026" y="0"/>
                    <a:pt x="1009" y="16"/>
                    <a:pt x="1008" y="36"/>
                  </a:cubicBezTo>
                  <a:cubicBezTo>
                    <a:pt x="1002" y="45"/>
                    <a:pt x="968" y="68"/>
                    <a:pt x="870" y="89"/>
                  </a:cubicBezTo>
                  <a:cubicBezTo>
                    <a:pt x="780" y="108"/>
                    <a:pt x="664" y="118"/>
                    <a:pt x="542" y="118"/>
                  </a:cubicBezTo>
                  <a:cubicBezTo>
                    <a:pt x="421" y="118"/>
                    <a:pt x="305" y="108"/>
                    <a:pt x="215" y="89"/>
                  </a:cubicBezTo>
                  <a:cubicBezTo>
                    <a:pt x="117" y="68"/>
                    <a:pt x="83" y="45"/>
                    <a:pt x="77" y="36"/>
                  </a:cubicBezTo>
                  <a:cubicBezTo>
                    <a:pt x="76" y="16"/>
                    <a:pt x="59" y="0"/>
                    <a:pt x="38" y="0"/>
                  </a:cubicBezTo>
                  <a:cubicBezTo>
                    <a:pt x="17" y="0"/>
                    <a:pt x="0" y="17"/>
                    <a:pt x="0" y="38"/>
                  </a:cubicBezTo>
                  <a:cubicBezTo>
                    <a:pt x="0" y="92"/>
                    <a:pt x="58" y="132"/>
                    <a:pt x="177" y="160"/>
                  </a:cubicBezTo>
                  <a:cubicBezTo>
                    <a:pt x="275" y="183"/>
                    <a:pt x="405" y="196"/>
                    <a:pt x="542" y="196"/>
                  </a:cubicBezTo>
                  <a:cubicBezTo>
                    <a:pt x="680" y="196"/>
                    <a:pt x="810" y="183"/>
                    <a:pt x="908" y="160"/>
                  </a:cubicBezTo>
                  <a:cubicBezTo>
                    <a:pt x="1027" y="132"/>
                    <a:pt x="1085" y="92"/>
                    <a:pt x="1085" y="38"/>
                  </a:cubicBezTo>
                  <a:cubicBezTo>
                    <a:pt x="1085" y="17"/>
                    <a:pt x="1068" y="0"/>
                    <a:pt x="10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48">
              <a:extLst>
                <a:ext uri="{FF2B5EF4-FFF2-40B4-BE49-F238E27FC236}">
                  <a16:creationId xmlns:a16="http://schemas.microsoft.com/office/drawing/2014/main" id="{F7BA2C2F-BDBB-C46C-B602-F91560F17977}"/>
                </a:ext>
              </a:extLst>
            </p:cNvPr>
            <p:cNvSpPr>
              <a:spLocks/>
            </p:cNvSpPr>
            <p:nvPr/>
          </p:nvSpPr>
          <p:spPr bwMode="auto">
            <a:xfrm>
              <a:off x="3075" y="1426"/>
              <a:ext cx="146" cy="27"/>
            </a:xfrm>
            <a:custGeom>
              <a:avLst/>
              <a:gdLst>
                <a:gd name="T0" fmla="*/ 1046 w 1085"/>
                <a:gd name="T1" fmla="*/ 0 h 196"/>
                <a:gd name="T2" fmla="*/ 1008 w 1085"/>
                <a:gd name="T3" fmla="*/ 36 h 196"/>
                <a:gd name="T4" fmla="*/ 870 w 1085"/>
                <a:gd name="T5" fmla="*/ 89 h 196"/>
                <a:gd name="T6" fmla="*/ 542 w 1085"/>
                <a:gd name="T7" fmla="*/ 118 h 196"/>
                <a:gd name="T8" fmla="*/ 215 w 1085"/>
                <a:gd name="T9" fmla="*/ 89 h 196"/>
                <a:gd name="T10" fmla="*/ 77 w 1085"/>
                <a:gd name="T11" fmla="*/ 36 h 196"/>
                <a:gd name="T12" fmla="*/ 38 w 1085"/>
                <a:gd name="T13" fmla="*/ 0 h 196"/>
                <a:gd name="T14" fmla="*/ 0 w 1085"/>
                <a:gd name="T15" fmla="*/ 39 h 196"/>
                <a:gd name="T16" fmla="*/ 177 w 1085"/>
                <a:gd name="T17" fmla="*/ 160 h 196"/>
                <a:gd name="T18" fmla="*/ 542 w 1085"/>
                <a:gd name="T19" fmla="*/ 196 h 196"/>
                <a:gd name="T20" fmla="*/ 908 w 1085"/>
                <a:gd name="T21" fmla="*/ 160 h 196"/>
                <a:gd name="T22" fmla="*/ 1085 w 1085"/>
                <a:gd name="T23" fmla="*/ 39 h 196"/>
                <a:gd name="T24" fmla="*/ 1046 w 1085"/>
                <a:gd name="T2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5" h="196">
                  <a:moveTo>
                    <a:pt x="1046" y="0"/>
                  </a:moveTo>
                  <a:cubicBezTo>
                    <a:pt x="1026" y="0"/>
                    <a:pt x="1009" y="16"/>
                    <a:pt x="1008" y="36"/>
                  </a:cubicBezTo>
                  <a:cubicBezTo>
                    <a:pt x="1002" y="45"/>
                    <a:pt x="968" y="68"/>
                    <a:pt x="870" y="89"/>
                  </a:cubicBezTo>
                  <a:cubicBezTo>
                    <a:pt x="780" y="108"/>
                    <a:pt x="664" y="118"/>
                    <a:pt x="542" y="118"/>
                  </a:cubicBezTo>
                  <a:cubicBezTo>
                    <a:pt x="421" y="118"/>
                    <a:pt x="305" y="108"/>
                    <a:pt x="215" y="89"/>
                  </a:cubicBezTo>
                  <a:cubicBezTo>
                    <a:pt x="117" y="68"/>
                    <a:pt x="83" y="45"/>
                    <a:pt x="77" y="36"/>
                  </a:cubicBezTo>
                  <a:cubicBezTo>
                    <a:pt x="76" y="16"/>
                    <a:pt x="59" y="0"/>
                    <a:pt x="38" y="0"/>
                  </a:cubicBezTo>
                  <a:cubicBezTo>
                    <a:pt x="17" y="0"/>
                    <a:pt x="0" y="17"/>
                    <a:pt x="0" y="39"/>
                  </a:cubicBezTo>
                  <a:cubicBezTo>
                    <a:pt x="0" y="92"/>
                    <a:pt x="58" y="132"/>
                    <a:pt x="177" y="160"/>
                  </a:cubicBezTo>
                  <a:cubicBezTo>
                    <a:pt x="275" y="183"/>
                    <a:pt x="405" y="196"/>
                    <a:pt x="542" y="196"/>
                  </a:cubicBezTo>
                  <a:cubicBezTo>
                    <a:pt x="680" y="196"/>
                    <a:pt x="810" y="183"/>
                    <a:pt x="908" y="160"/>
                  </a:cubicBezTo>
                  <a:cubicBezTo>
                    <a:pt x="1027" y="132"/>
                    <a:pt x="1085" y="92"/>
                    <a:pt x="1085" y="39"/>
                  </a:cubicBezTo>
                  <a:cubicBezTo>
                    <a:pt x="1085" y="17"/>
                    <a:pt x="1068" y="0"/>
                    <a:pt x="10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49">
              <a:extLst>
                <a:ext uri="{FF2B5EF4-FFF2-40B4-BE49-F238E27FC236}">
                  <a16:creationId xmlns:a16="http://schemas.microsoft.com/office/drawing/2014/main" id="{58976A28-83FD-A07B-B8D1-5AC3EDE9E8C7}"/>
                </a:ext>
              </a:extLst>
            </p:cNvPr>
            <p:cNvSpPr>
              <a:spLocks/>
            </p:cNvSpPr>
            <p:nvPr/>
          </p:nvSpPr>
          <p:spPr bwMode="auto">
            <a:xfrm>
              <a:off x="3075" y="1450"/>
              <a:ext cx="146" cy="26"/>
            </a:xfrm>
            <a:custGeom>
              <a:avLst/>
              <a:gdLst>
                <a:gd name="T0" fmla="*/ 1046 w 1085"/>
                <a:gd name="T1" fmla="*/ 0 h 196"/>
                <a:gd name="T2" fmla="*/ 1008 w 1085"/>
                <a:gd name="T3" fmla="*/ 36 h 196"/>
                <a:gd name="T4" fmla="*/ 870 w 1085"/>
                <a:gd name="T5" fmla="*/ 89 h 196"/>
                <a:gd name="T6" fmla="*/ 542 w 1085"/>
                <a:gd name="T7" fmla="*/ 118 h 196"/>
                <a:gd name="T8" fmla="*/ 215 w 1085"/>
                <a:gd name="T9" fmla="*/ 89 h 196"/>
                <a:gd name="T10" fmla="*/ 77 w 1085"/>
                <a:gd name="T11" fmla="*/ 36 h 196"/>
                <a:gd name="T12" fmla="*/ 38 w 1085"/>
                <a:gd name="T13" fmla="*/ 0 h 196"/>
                <a:gd name="T14" fmla="*/ 0 w 1085"/>
                <a:gd name="T15" fmla="*/ 39 h 196"/>
                <a:gd name="T16" fmla="*/ 177 w 1085"/>
                <a:gd name="T17" fmla="*/ 160 h 196"/>
                <a:gd name="T18" fmla="*/ 542 w 1085"/>
                <a:gd name="T19" fmla="*/ 196 h 196"/>
                <a:gd name="T20" fmla="*/ 908 w 1085"/>
                <a:gd name="T21" fmla="*/ 160 h 196"/>
                <a:gd name="T22" fmla="*/ 1085 w 1085"/>
                <a:gd name="T23" fmla="*/ 39 h 196"/>
                <a:gd name="T24" fmla="*/ 1046 w 1085"/>
                <a:gd name="T2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5" h="196">
                  <a:moveTo>
                    <a:pt x="1046" y="0"/>
                  </a:moveTo>
                  <a:cubicBezTo>
                    <a:pt x="1026" y="0"/>
                    <a:pt x="1009" y="16"/>
                    <a:pt x="1008" y="36"/>
                  </a:cubicBezTo>
                  <a:cubicBezTo>
                    <a:pt x="1002" y="45"/>
                    <a:pt x="968" y="68"/>
                    <a:pt x="870" y="89"/>
                  </a:cubicBezTo>
                  <a:cubicBezTo>
                    <a:pt x="780" y="108"/>
                    <a:pt x="664" y="118"/>
                    <a:pt x="542" y="118"/>
                  </a:cubicBezTo>
                  <a:cubicBezTo>
                    <a:pt x="421" y="118"/>
                    <a:pt x="305" y="108"/>
                    <a:pt x="215" y="89"/>
                  </a:cubicBezTo>
                  <a:cubicBezTo>
                    <a:pt x="117" y="68"/>
                    <a:pt x="83" y="45"/>
                    <a:pt x="77" y="36"/>
                  </a:cubicBezTo>
                  <a:cubicBezTo>
                    <a:pt x="76" y="16"/>
                    <a:pt x="59" y="0"/>
                    <a:pt x="38" y="0"/>
                  </a:cubicBezTo>
                  <a:cubicBezTo>
                    <a:pt x="17" y="0"/>
                    <a:pt x="0" y="17"/>
                    <a:pt x="0" y="39"/>
                  </a:cubicBezTo>
                  <a:cubicBezTo>
                    <a:pt x="0" y="92"/>
                    <a:pt x="58" y="132"/>
                    <a:pt x="177" y="160"/>
                  </a:cubicBezTo>
                  <a:cubicBezTo>
                    <a:pt x="275" y="183"/>
                    <a:pt x="405" y="196"/>
                    <a:pt x="542" y="196"/>
                  </a:cubicBezTo>
                  <a:cubicBezTo>
                    <a:pt x="680" y="196"/>
                    <a:pt x="810" y="183"/>
                    <a:pt x="908" y="160"/>
                  </a:cubicBezTo>
                  <a:cubicBezTo>
                    <a:pt x="1027" y="132"/>
                    <a:pt x="1085" y="92"/>
                    <a:pt x="1085" y="39"/>
                  </a:cubicBezTo>
                  <a:cubicBezTo>
                    <a:pt x="1085" y="17"/>
                    <a:pt x="1068" y="0"/>
                    <a:pt x="10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 name="TextBox 6">
            <a:extLst>
              <a:ext uri="{FF2B5EF4-FFF2-40B4-BE49-F238E27FC236}">
                <a16:creationId xmlns:a16="http://schemas.microsoft.com/office/drawing/2014/main" id="{3D68D18E-D6E4-CB47-E58F-27AC23D380CA}"/>
              </a:ext>
            </a:extLst>
          </p:cNvPr>
          <p:cNvSpPr txBox="1"/>
          <p:nvPr/>
        </p:nvSpPr>
        <p:spPr>
          <a:xfrm>
            <a:off x="4599024" y="4765666"/>
            <a:ext cx="2971800" cy="584775"/>
          </a:xfrm>
          <a:prstGeom prst="rect">
            <a:avLst/>
          </a:prstGeom>
          <a:noFill/>
          <a:ln>
            <a:noFill/>
          </a:ln>
        </p:spPr>
        <p:txBody>
          <a:bodyPr wrap="square" rtlCol="0">
            <a:spAutoFit/>
          </a:bodyPr>
          <a:lstStyle/>
          <a:p>
            <a:pPr algn="ctr"/>
            <a:r>
              <a:rPr lang="en-GB" sz="1600" dirty="0">
                <a:solidFill>
                  <a:schemeClr val="bg1"/>
                </a:solidFill>
                <a:latin typeface="Abadi Extra Light" panose="020B0204020104020204" pitchFamily="34" charset="0"/>
                <a:cs typeface="Arial" pitchFamily="34" charset="0"/>
              </a:rPr>
              <a:t>AFFORDABLE </a:t>
            </a:r>
            <a:br>
              <a:rPr lang="en-GB" sz="1600" dirty="0">
                <a:solidFill>
                  <a:schemeClr val="bg1"/>
                </a:solidFill>
                <a:latin typeface="Abadi Extra Light" panose="020B0204020104020204" pitchFamily="34" charset="0"/>
                <a:cs typeface="Arial" pitchFamily="34" charset="0"/>
              </a:rPr>
            </a:br>
            <a:r>
              <a:rPr lang="en-GB" sz="1600" dirty="0">
                <a:solidFill>
                  <a:schemeClr val="bg1"/>
                </a:solidFill>
                <a:latin typeface="Abadi Extra Light" panose="020B0204020104020204" pitchFamily="34" charset="0"/>
                <a:cs typeface="Arial" pitchFamily="34" charset="0"/>
              </a:rPr>
              <a:t>AND AVAILABLE</a:t>
            </a:r>
          </a:p>
        </p:txBody>
      </p:sp>
      <p:sp>
        <p:nvSpPr>
          <p:cNvPr id="6" name="TextBox 5">
            <a:extLst>
              <a:ext uri="{FF2B5EF4-FFF2-40B4-BE49-F238E27FC236}">
                <a16:creationId xmlns:a16="http://schemas.microsoft.com/office/drawing/2014/main" id="{7A16AE8E-92C9-10E2-873B-748F81FFDDF0}"/>
              </a:ext>
            </a:extLst>
          </p:cNvPr>
          <p:cNvSpPr txBox="1"/>
          <p:nvPr/>
        </p:nvSpPr>
        <p:spPr>
          <a:xfrm rot="18047172">
            <a:off x="3516165" y="2860101"/>
            <a:ext cx="2971800" cy="584775"/>
          </a:xfrm>
          <a:prstGeom prst="rect">
            <a:avLst/>
          </a:prstGeom>
          <a:noFill/>
          <a:ln>
            <a:noFill/>
          </a:ln>
        </p:spPr>
        <p:txBody>
          <a:bodyPr wrap="square" rtlCol="0">
            <a:spAutoFit/>
          </a:bodyPr>
          <a:lstStyle/>
          <a:p>
            <a:pPr algn="ctr"/>
            <a:r>
              <a:rPr lang="en-GB" sz="1600" dirty="0">
                <a:solidFill>
                  <a:schemeClr val="bg1"/>
                </a:solidFill>
                <a:latin typeface="Abadi Extra Light" panose="020B0204020104020204" pitchFamily="34" charset="0"/>
                <a:cs typeface="Arial" pitchFamily="34" charset="0"/>
              </a:rPr>
              <a:t>ENVIRONMENTAL</a:t>
            </a:r>
          </a:p>
          <a:p>
            <a:pPr algn="ctr"/>
            <a:r>
              <a:rPr lang="en-GB" sz="1600" dirty="0">
                <a:solidFill>
                  <a:schemeClr val="bg1"/>
                </a:solidFill>
                <a:latin typeface="Abadi Extra Light" panose="020B0204020104020204" pitchFamily="34" charset="0"/>
                <a:cs typeface="Arial" pitchFamily="34" charset="0"/>
              </a:rPr>
              <a:t> SUSTAINABILITY</a:t>
            </a:r>
          </a:p>
        </p:txBody>
      </p:sp>
      <p:grpSp>
        <p:nvGrpSpPr>
          <p:cNvPr id="154" name="Group 153">
            <a:extLst>
              <a:ext uri="{FF2B5EF4-FFF2-40B4-BE49-F238E27FC236}">
                <a16:creationId xmlns:a16="http://schemas.microsoft.com/office/drawing/2014/main" id="{FE2E4222-5FF0-91F6-7AC1-ADB1BA1CAEB9}"/>
              </a:ext>
            </a:extLst>
          </p:cNvPr>
          <p:cNvGrpSpPr/>
          <p:nvPr/>
        </p:nvGrpSpPr>
        <p:grpSpPr>
          <a:xfrm>
            <a:off x="7973000" y="4639513"/>
            <a:ext cx="841828" cy="841828"/>
            <a:chOff x="2754859" y="5232127"/>
            <a:chExt cx="841828" cy="841828"/>
          </a:xfrm>
        </p:grpSpPr>
        <p:sp>
          <p:nvSpPr>
            <p:cNvPr id="151" name="Oval 150">
              <a:extLst>
                <a:ext uri="{FF2B5EF4-FFF2-40B4-BE49-F238E27FC236}">
                  <a16:creationId xmlns:a16="http://schemas.microsoft.com/office/drawing/2014/main" id="{8DA236B5-75A2-0E5B-A3B9-69B65A9642EB}"/>
                </a:ext>
              </a:extLst>
            </p:cNvPr>
            <p:cNvSpPr/>
            <p:nvPr/>
          </p:nvSpPr>
          <p:spPr>
            <a:xfrm>
              <a:off x="2754859" y="5232127"/>
              <a:ext cx="841828" cy="841828"/>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286">
              <a:extLst>
                <a:ext uri="{FF2B5EF4-FFF2-40B4-BE49-F238E27FC236}">
                  <a16:creationId xmlns:a16="http://schemas.microsoft.com/office/drawing/2014/main" id="{A2CEDB4B-6E71-DB8A-56C5-DED85D98F15B}"/>
                </a:ext>
              </a:extLst>
            </p:cNvPr>
            <p:cNvGrpSpPr>
              <a:grpSpLocks noChangeAspect="1"/>
            </p:cNvGrpSpPr>
            <p:nvPr/>
          </p:nvGrpSpPr>
          <p:grpSpPr bwMode="auto">
            <a:xfrm>
              <a:off x="2927330" y="5383166"/>
              <a:ext cx="496887" cy="539750"/>
              <a:chOff x="4585" y="2393"/>
              <a:chExt cx="313" cy="340"/>
            </a:xfrm>
            <a:solidFill>
              <a:schemeClr val="accent5"/>
            </a:solidFill>
          </p:grpSpPr>
          <p:sp>
            <p:nvSpPr>
              <p:cNvPr id="149" name="Freeform 287">
                <a:extLst>
                  <a:ext uri="{FF2B5EF4-FFF2-40B4-BE49-F238E27FC236}">
                    <a16:creationId xmlns:a16="http://schemas.microsoft.com/office/drawing/2014/main" id="{1EB8F6BC-4A36-3634-EFFC-BF52DC6BD3C8}"/>
                  </a:ext>
                </a:extLst>
              </p:cNvPr>
              <p:cNvSpPr>
                <a:spLocks noEditPoints="1"/>
              </p:cNvSpPr>
              <p:nvPr/>
            </p:nvSpPr>
            <p:spPr bwMode="auto">
              <a:xfrm>
                <a:off x="4585" y="2393"/>
                <a:ext cx="313" cy="340"/>
              </a:xfrm>
              <a:custGeom>
                <a:avLst/>
                <a:gdLst>
                  <a:gd name="T0" fmla="*/ 2296 w 2310"/>
                  <a:gd name="T1" fmla="*/ 461 h 2518"/>
                  <a:gd name="T2" fmla="*/ 2260 w 2310"/>
                  <a:gd name="T3" fmla="*/ 424 h 2518"/>
                  <a:gd name="T4" fmla="*/ 1515 w 2310"/>
                  <a:gd name="T5" fmla="*/ 204 h 2518"/>
                  <a:gd name="T6" fmla="*/ 1178 w 2310"/>
                  <a:gd name="T7" fmla="*/ 8 h 2518"/>
                  <a:gd name="T8" fmla="*/ 1177 w 2310"/>
                  <a:gd name="T9" fmla="*/ 7 h 2518"/>
                  <a:gd name="T10" fmla="*/ 1175 w 2310"/>
                  <a:gd name="T11" fmla="*/ 6 h 2518"/>
                  <a:gd name="T12" fmla="*/ 1173 w 2310"/>
                  <a:gd name="T13" fmla="*/ 5 h 2518"/>
                  <a:gd name="T14" fmla="*/ 1171 w 2310"/>
                  <a:gd name="T15" fmla="*/ 4 h 2518"/>
                  <a:gd name="T16" fmla="*/ 1170 w 2310"/>
                  <a:gd name="T17" fmla="*/ 3 h 2518"/>
                  <a:gd name="T18" fmla="*/ 1168 w 2310"/>
                  <a:gd name="T19" fmla="*/ 3 h 2518"/>
                  <a:gd name="T20" fmla="*/ 1166 w 2310"/>
                  <a:gd name="T21" fmla="*/ 2 h 2518"/>
                  <a:gd name="T22" fmla="*/ 1164 w 2310"/>
                  <a:gd name="T23" fmla="*/ 2 h 2518"/>
                  <a:gd name="T24" fmla="*/ 1162 w 2310"/>
                  <a:gd name="T25" fmla="*/ 1 h 2518"/>
                  <a:gd name="T26" fmla="*/ 1161 w 2310"/>
                  <a:gd name="T27" fmla="*/ 1 h 2518"/>
                  <a:gd name="T28" fmla="*/ 1159 w 2310"/>
                  <a:gd name="T29" fmla="*/ 1 h 2518"/>
                  <a:gd name="T30" fmla="*/ 1157 w 2310"/>
                  <a:gd name="T31" fmla="*/ 0 h 2518"/>
                  <a:gd name="T32" fmla="*/ 1155 w 2310"/>
                  <a:gd name="T33" fmla="*/ 0 h 2518"/>
                  <a:gd name="T34" fmla="*/ 1153 w 2310"/>
                  <a:gd name="T35" fmla="*/ 0 h 2518"/>
                  <a:gd name="T36" fmla="*/ 1151 w 2310"/>
                  <a:gd name="T37" fmla="*/ 1 h 2518"/>
                  <a:gd name="T38" fmla="*/ 1149 w 2310"/>
                  <a:gd name="T39" fmla="*/ 1 h 2518"/>
                  <a:gd name="T40" fmla="*/ 1148 w 2310"/>
                  <a:gd name="T41" fmla="*/ 1 h 2518"/>
                  <a:gd name="T42" fmla="*/ 1146 w 2310"/>
                  <a:gd name="T43" fmla="*/ 2 h 2518"/>
                  <a:gd name="T44" fmla="*/ 1144 w 2310"/>
                  <a:gd name="T45" fmla="*/ 2 h 2518"/>
                  <a:gd name="T46" fmla="*/ 1142 w 2310"/>
                  <a:gd name="T47" fmla="*/ 3 h 2518"/>
                  <a:gd name="T48" fmla="*/ 1140 w 2310"/>
                  <a:gd name="T49" fmla="*/ 3 h 2518"/>
                  <a:gd name="T50" fmla="*/ 1139 w 2310"/>
                  <a:gd name="T51" fmla="*/ 4 h 2518"/>
                  <a:gd name="T52" fmla="*/ 1137 w 2310"/>
                  <a:gd name="T53" fmla="*/ 5 h 2518"/>
                  <a:gd name="T54" fmla="*/ 1135 w 2310"/>
                  <a:gd name="T55" fmla="*/ 6 h 2518"/>
                  <a:gd name="T56" fmla="*/ 1133 w 2310"/>
                  <a:gd name="T57" fmla="*/ 7 h 2518"/>
                  <a:gd name="T58" fmla="*/ 1132 w 2310"/>
                  <a:gd name="T59" fmla="*/ 8 h 2518"/>
                  <a:gd name="T60" fmla="*/ 795 w 2310"/>
                  <a:gd name="T61" fmla="*/ 204 h 2518"/>
                  <a:gd name="T62" fmla="*/ 50 w 2310"/>
                  <a:gd name="T63" fmla="*/ 424 h 2518"/>
                  <a:gd name="T64" fmla="*/ 14 w 2310"/>
                  <a:gd name="T65" fmla="*/ 461 h 2518"/>
                  <a:gd name="T66" fmla="*/ 130 w 2310"/>
                  <a:gd name="T67" fmla="*/ 1294 h 2518"/>
                  <a:gd name="T68" fmla="*/ 461 w 2310"/>
                  <a:gd name="T69" fmla="*/ 1976 h 2518"/>
                  <a:gd name="T70" fmla="*/ 1140 w 2310"/>
                  <a:gd name="T71" fmla="*/ 2514 h 2518"/>
                  <a:gd name="T72" fmla="*/ 1144 w 2310"/>
                  <a:gd name="T73" fmla="*/ 2516 h 2518"/>
                  <a:gd name="T74" fmla="*/ 1145 w 2310"/>
                  <a:gd name="T75" fmla="*/ 2516 h 2518"/>
                  <a:gd name="T76" fmla="*/ 1149 w 2310"/>
                  <a:gd name="T77" fmla="*/ 2517 h 2518"/>
                  <a:gd name="T78" fmla="*/ 1150 w 2310"/>
                  <a:gd name="T79" fmla="*/ 2517 h 2518"/>
                  <a:gd name="T80" fmla="*/ 1155 w 2310"/>
                  <a:gd name="T81" fmla="*/ 2518 h 2518"/>
                  <a:gd name="T82" fmla="*/ 1155 w 2310"/>
                  <a:gd name="T83" fmla="*/ 2518 h 2518"/>
                  <a:gd name="T84" fmla="*/ 1155 w 2310"/>
                  <a:gd name="T85" fmla="*/ 2518 h 2518"/>
                  <a:gd name="T86" fmla="*/ 1160 w 2310"/>
                  <a:gd name="T87" fmla="*/ 2517 h 2518"/>
                  <a:gd name="T88" fmla="*/ 1161 w 2310"/>
                  <a:gd name="T89" fmla="*/ 2517 h 2518"/>
                  <a:gd name="T90" fmla="*/ 1165 w 2310"/>
                  <a:gd name="T91" fmla="*/ 2516 h 2518"/>
                  <a:gd name="T92" fmla="*/ 1166 w 2310"/>
                  <a:gd name="T93" fmla="*/ 2516 h 2518"/>
                  <a:gd name="T94" fmla="*/ 1170 w 2310"/>
                  <a:gd name="T95" fmla="*/ 2514 h 2518"/>
                  <a:gd name="T96" fmla="*/ 1849 w 2310"/>
                  <a:gd name="T97" fmla="*/ 1976 h 2518"/>
                  <a:gd name="T98" fmla="*/ 2180 w 2310"/>
                  <a:gd name="T99" fmla="*/ 1294 h 2518"/>
                  <a:gd name="T100" fmla="*/ 2296 w 2310"/>
                  <a:gd name="T101" fmla="*/ 461 h 2518"/>
                  <a:gd name="T102" fmla="*/ 2105 w 2310"/>
                  <a:gd name="T103" fmla="*/ 1274 h 2518"/>
                  <a:gd name="T104" fmla="*/ 1155 w 2310"/>
                  <a:gd name="T105" fmla="*/ 2436 h 2518"/>
                  <a:gd name="T106" fmla="*/ 205 w 2310"/>
                  <a:gd name="T107" fmla="*/ 1274 h 2518"/>
                  <a:gd name="T108" fmla="*/ 91 w 2310"/>
                  <a:gd name="T109" fmla="*/ 499 h 2518"/>
                  <a:gd name="T110" fmla="*/ 831 w 2310"/>
                  <a:gd name="T111" fmla="*/ 273 h 2518"/>
                  <a:gd name="T112" fmla="*/ 1155 w 2310"/>
                  <a:gd name="T113" fmla="*/ 86 h 2518"/>
                  <a:gd name="T114" fmla="*/ 1479 w 2310"/>
                  <a:gd name="T115" fmla="*/ 273 h 2518"/>
                  <a:gd name="T116" fmla="*/ 2219 w 2310"/>
                  <a:gd name="T117" fmla="*/ 499 h 2518"/>
                  <a:gd name="T118" fmla="*/ 2105 w 2310"/>
                  <a:gd name="T119" fmla="*/ 1274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0" h="2518">
                    <a:moveTo>
                      <a:pt x="2296" y="461"/>
                    </a:moveTo>
                    <a:cubicBezTo>
                      <a:pt x="2295" y="441"/>
                      <a:pt x="2279" y="425"/>
                      <a:pt x="2260" y="424"/>
                    </a:cubicBezTo>
                    <a:cubicBezTo>
                      <a:pt x="1978" y="406"/>
                      <a:pt x="1699" y="294"/>
                      <a:pt x="1515" y="204"/>
                    </a:cubicBezTo>
                    <a:cubicBezTo>
                      <a:pt x="1315" y="105"/>
                      <a:pt x="1179" y="9"/>
                      <a:pt x="1178" y="8"/>
                    </a:cubicBezTo>
                    <a:cubicBezTo>
                      <a:pt x="1177" y="7"/>
                      <a:pt x="1177" y="7"/>
                      <a:pt x="1177" y="7"/>
                    </a:cubicBezTo>
                    <a:cubicBezTo>
                      <a:pt x="1176" y="7"/>
                      <a:pt x="1175" y="6"/>
                      <a:pt x="1175" y="6"/>
                    </a:cubicBezTo>
                    <a:cubicBezTo>
                      <a:pt x="1174" y="5"/>
                      <a:pt x="1174" y="5"/>
                      <a:pt x="1173" y="5"/>
                    </a:cubicBezTo>
                    <a:cubicBezTo>
                      <a:pt x="1173" y="5"/>
                      <a:pt x="1172" y="4"/>
                      <a:pt x="1171" y="4"/>
                    </a:cubicBezTo>
                    <a:cubicBezTo>
                      <a:pt x="1171" y="4"/>
                      <a:pt x="1170" y="3"/>
                      <a:pt x="1170" y="3"/>
                    </a:cubicBezTo>
                    <a:cubicBezTo>
                      <a:pt x="1169" y="3"/>
                      <a:pt x="1168" y="3"/>
                      <a:pt x="1168" y="3"/>
                    </a:cubicBezTo>
                    <a:cubicBezTo>
                      <a:pt x="1167" y="2"/>
                      <a:pt x="1167" y="2"/>
                      <a:pt x="1166" y="2"/>
                    </a:cubicBezTo>
                    <a:cubicBezTo>
                      <a:pt x="1165" y="2"/>
                      <a:pt x="1165" y="2"/>
                      <a:pt x="1164" y="2"/>
                    </a:cubicBezTo>
                    <a:cubicBezTo>
                      <a:pt x="1164" y="1"/>
                      <a:pt x="1163" y="1"/>
                      <a:pt x="1162" y="1"/>
                    </a:cubicBezTo>
                    <a:cubicBezTo>
                      <a:pt x="1162" y="1"/>
                      <a:pt x="1161" y="1"/>
                      <a:pt x="1161" y="1"/>
                    </a:cubicBezTo>
                    <a:cubicBezTo>
                      <a:pt x="1160" y="1"/>
                      <a:pt x="1159" y="1"/>
                      <a:pt x="1159" y="1"/>
                    </a:cubicBezTo>
                    <a:cubicBezTo>
                      <a:pt x="1158" y="1"/>
                      <a:pt x="1157" y="0"/>
                      <a:pt x="1157" y="0"/>
                    </a:cubicBezTo>
                    <a:cubicBezTo>
                      <a:pt x="1156" y="0"/>
                      <a:pt x="1156" y="0"/>
                      <a:pt x="1155" y="0"/>
                    </a:cubicBezTo>
                    <a:cubicBezTo>
                      <a:pt x="1154" y="0"/>
                      <a:pt x="1154" y="0"/>
                      <a:pt x="1153" y="0"/>
                    </a:cubicBezTo>
                    <a:cubicBezTo>
                      <a:pt x="1153" y="0"/>
                      <a:pt x="1152" y="1"/>
                      <a:pt x="1151" y="1"/>
                    </a:cubicBezTo>
                    <a:cubicBezTo>
                      <a:pt x="1151" y="1"/>
                      <a:pt x="1150" y="1"/>
                      <a:pt x="1149" y="1"/>
                    </a:cubicBezTo>
                    <a:cubicBezTo>
                      <a:pt x="1149" y="1"/>
                      <a:pt x="1148" y="1"/>
                      <a:pt x="1148" y="1"/>
                    </a:cubicBezTo>
                    <a:cubicBezTo>
                      <a:pt x="1147" y="1"/>
                      <a:pt x="1146" y="1"/>
                      <a:pt x="1146" y="2"/>
                    </a:cubicBezTo>
                    <a:cubicBezTo>
                      <a:pt x="1145" y="2"/>
                      <a:pt x="1145" y="2"/>
                      <a:pt x="1144" y="2"/>
                    </a:cubicBezTo>
                    <a:cubicBezTo>
                      <a:pt x="1143" y="2"/>
                      <a:pt x="1143" y="2"/>
                      <a:pt x="1142" y="3"/>
                    </a:cubicBezTo>
                    <a:cubicBezTo>
                      <a:pt x="1142" y="3"/>
                      <a:pt x="1141" y="3"/>
                      <a:pt x="1140" y="3"/>
                    </a:cubicBezTo>
                    <a:cubicBezTo>
                      <a:pt x="1140" y="3"/>
                      <a:pt x="1139" y="4"/>
                      <a:pt x="1139" y="4"/>
                    </a:cubicBezTo>
                    <a:cubicBezTo>
                      <a:pt x="1138" y="4"/>
                      <a:pt x="1137" y="5"/>
                      <a:pt x="1137" y="5"/>
                    </a:cubicBezTo>
                    <a:cubicBezTo>
                      <a:pt x="1136" y="5"/>
                      <a:pt x="1136" y="5"/>
                      <a:pt x="1135" y="6"/>
                    </a:cubicBezTo>
                    <a:cubicBezTo>
                      <a:pt x="1135" y="6"/>
                      <a:pt x="1134" y="7"/>
                      <a:pt x="1133" y="7"/>
                    </a:cubicBezTo>
                    <a:cubicBezTo>
                      <a:pt x="1133" y="7"/>
                      <a:pt x="1133" y="7"/>
                      <a:pt x="1132" y="8"/>
                    </a:cubicBezTo>
                    <a:cubicBezTo>
                      <a:pt x="1131" y="9"/>
                      <a:pt x="996" y="105"/>
                      <a:pt x="795" y="204"/>
                    </a:cubicBezTo>
                    <a:cubicBezTo>
                      <a:pt x="611" y="294"/>
                      <a:pt x="332" y="406"/>
                      <a:pt x="50" y="424"/>
                    </a:cubicBezTo>
                    <a:cubicBezTo>
                      <a:pt x="31" y="425"/>
                      <a:pt x="15" y="441"/>
                      <a:pt x="14" y="461"/>
                    </a:cubicBezTo>
                    <a:cubicBezTo>
                      <a:pt x="13" y="477"/>
                      <a:pt x="0" y="852"/>
                      <a:pt x="130" y="1294"/>
                    </a:cubicBezTo>
                    <a:cubicBezTo>
                      <a:pt x="207" y="1555"/>
                      <a:pt x="318" y="1784"/>
                      <a:pt x="461" y="1976"/>
                    </a:cubicBezTo>
                    <a:cubicBezTo>
                      <a:pt x="639" y="2216"/>
                      <a:pt x="868" y="2397"/>
                      <a:pt x="1140" y="2514"/>
                    </a:cubicBezTo>
                    <a:cubicBezTo>
                      <a:pt x="1141" y="2515"/>
                      <a:pt x="1142" y="2515"/>
                      <a:pt x="1144" y="2516"/>
                    </a:cubicBezTo>
                    <a:cubicBezTo>
                      <a:pt x="1144" y="2516"/>
                      <a:pt x="1144" y="2516"/>
                      <a:pt x="1145" y="2516"/>
                    </a:cubicBezTo>
                    <a:cubicBezTo>
                      <a:pt x="1146" y="2517"/>
                      <a:pt x="1147" y="2517"/>
                      <a:pt x="1149" y="2517"/>
                    </a:cubicBezTo>
                    <a:cubicBezTo>
                      <a:pt x="1149" y="2517"/>
                      <a:pt x="1150" y="2517"/>
                      <a:pt x="1150" y="2517"/>
                    </a:cubicBezTo>
                    <a:cubicBezTo>
                      <a:pt x="1152" y="2517"/>
                      <a:pt x="1153" y="2518"/>
                      <a:pt x="1155" y="2518"/>
                    </a:cubicBezTo>
                    <a:cubicBezTo>
                      <a:pt x="1155" y="2518"/>
                      <a:pt x="1155" y="2518"/>
                      <a:pt x="1155" y="2518"/>
                    </a:cubicBezTo>
                    <a:cubicBezTo>
                      <a:pt x="1155" y="2518"/>
                      <a:pt x="1155" y="2518"/>
                      <a:pt x="1155" y="2518"/>
                    </a:cubicBezTo>
                    <a:cubicBezTo>
                      <a:pt x="1157" y="2518"/>
                      <a:pt x="1158" y="2517"/>
                      <a:pt x="1160" y="2517"/>
                    </a:cubicBezTo>
                    <a:cubicBezTo>
                      <a:pt x="1160" y="2517"/>
                      <a:pt x="1161" y="2517"/>
                      <a:pt x="1161" y="2517"/>
                    </a:cubicBezTo>
                    <a:cubicBezTo>
                      <a:pt x="1163" y="2517"/>
                      <a:pt x="1164" y="2516"/>
                      <a:pt x="1165" y="2516"/>
                    </a:cubicBezTo>
                    <a:cubicBezTo>
                      <a:pt x="1166" y="2516"/>
                      <a:pt x="1166" y="2516"/>
                      <a:pt x="1166" y="2516"/>
                    </a:cubicBezTo>
                    <a:cubicBezTo>
                      <a:pt x="1168" y="2515"/>
                      <a:pt x="1169" y="2515"/>
                      <a:pt x="1170" y="2514"/>
                    </a:cubicBezTo>
                    <a:cubicBezTo>
                      <a:pt x="1442" y="2397"/>
                      <a:pt x="1671" y="2216"/>
                      <a:pt x="1849" y="1976"/>
                    </a:cubicBezTo>
                    <a:cubicBezTo>
                      <a:pt x="1992" y="1784"/>
                      <a:pt x="2103" y="1555"/>
                      <a:pt x="2180" y="1294"/>
                    </a:cubicBezTo>
                    <a:cubicBezTo>
                      <a:pt x="2310" y="852"/>
                      <a:pt x="2297" y="477"/>
                      <a:pt x="2296" y="461"/>
                    </a:cubicBezTo>
                    <a:close/>
                    <a:moveTo>
                      <a:pt x="2105" y="1274"/>
                    </a:moveTo>
                    <a:cubicBezTo>
                      <a:pt x="1937" y="1841"/>
                      <a:pt x="1618" y="2232"/>
                      <a:pt x="1155" y="2436"/>
                    </a:cubicBezTo>
                    <a:cubicBezTo>
                      <a:pt x="692" y="2232"/>
                      <a:pt x="373" y="1841"/>
                      <a:pt x="205" y="1274"/>
                    </a:cubicBezTo>
                    <a:cubicBezTo>
                      <a:pt x="100" y="919"/>
                      <a:pt x="91" y="601"/>
                      <a:pt x="91" y="499"/>
                    </a:cubicBezTo>
                    <a:cubicBezTo>
                      <a:pt x="374" y="474"/>
                      <a:pt x="647" y="363"/>
                      <a:pt x="831" y="273"/>
                    </a:cubicBezTo>
                    <a:cubicBezTo>
                      <a:pt x="991" y="194"/>
                      <a:pt x="1108" y="118"/>
                      <a:pt x="1155" y="86"/>
                    </a:cubicBezTo>
                    <a:cubicBezTo>
                      <a:pt x="1202" y="118"/>
                      <a:pt x="1319" y="194"/>
                      <a:pt x="1479" y="273"/>
                    </a:cubicBezTo>
                    <a:cubicBezTo>
                      <a:pt x="1663" y="363"/>
                      <a:pt x="1937" y="474"/>
                      <a:pt x="2219" y="499"/>
                    </a:cubicBezTo>
                    <a:cubicBezTo>
                      <a:pt x="2219" y="601"/>
                      <a:pt x="2210" y="919"/>
                      <a:pt x="2105" y="12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288">
                <a:extLst>
                  <a:ext uri="{FF2B5EF4-FFF2-40B4-BE49-F238E27FC236}">
                    <a16:creationId xmlns:a16="http://schemas.microsoft.com/office/drawing/2014/main" id="{8FF7382B-475B-EE00-FDDF-941CF40A6EA0}"/>
                  </a:ext>
                </a:extLst>
              </p:cNvPr>
              <p:cNvSpPr>
                <a:spLocks/>
              </p:cNvSpPr>
              <p:nvPr/>
            </p:nvSpPr>
            <p:spPr bwMode="auto">
              <a:xfrm>
                <a:off x="4688" y="2508"/>
                <a:ext cx="124" cy="102"/>
              </a:xfrm>
              <a:custGeom>
                <a:avLst/>
                <a:gdLst>
                  <a:gd name="T0" fmla="*/ 68 w 916"/>
                  <a:gd name="T1" fmla="*/ 435 h 757"/>
                  <a:gd name="T2" fmla="*/ 14 w 916"/>
                  <a:gd name="T3" fmla="*/ 440 h 757"/>
                  <a:gd name="T4" fmla="*/ 19 w 916"/>
                  <a:gd name="T5" fmla="*/ 495 h 757"/>
                  <a:gd name="T6" fmla="*/ 331 w 916"/>
                  <a:gd name="T7" fmla="*/ 748 h 757"/>
                  <a:gd name="T8" fmla="*/ 356 w 916"/>
                  <a:gd name="T9" fmla="*/ 757 h 757"/>
                  <a:gd name="T10" fmla="*/ 360 w 916"/>
                  <a:gd name="T11" fmla="*/ 757 h 757"/>
                  <a:gd name="T12" fmla="*/ 387 w 916"/>
                  <a:gd name="T13" fmla="*/ 742 h 757"/>
                  <a:gd name="T14" fmla="*/ 903 w 916"/>
                  <a:gd name="T15" fmla="*/ 68 h 757"/>
                  <a:gd name="T16" fmla="*/ 896 w 916"/>
                  <a:gd name="T17" fmla="*/ 13 h 757"/>
                  <a:gd name="T18" fmla="*/ 841 w 916"/>
                  <a:gd name="T19" fmla="*/ 21 h 757"/>
                  <a:gd name="T20" fmla="*/ 349 w 916"/>
                  <a:gd name="T21" fmla="*/ 663 h 757"/>
                  <a:gd name="T22" fmla="*/ 68 w 916"/>
                  <a:gd name="T23" fmla="*/ 435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6" h="757">
                    <a:moveTo>
                      <a:pt x="68" y="435"/>
                    </a:moveTo>
                    <a:cubicBezTo>
                      <a:pt x="52" y="421"/>
                      <a:pt x="27" y="424"/>
                      <a:pt x="14" y="440"/>
                    </a:cubicBezTo>
                    <a:cubicBezTo>
                      <a:pt x="0" y="457"/>
                      <a:pt x="3" y="481"/>
                      <a:pt x="19" y="495"/>
                    </a:cubicBezTo>
                    <a:cubicBezTo>
                      <a:pt x="331" y="748"/>
                      <a:pt x="331" y="748"/>
                      <a:pt x="331" y="748"/>
                    </a:cubicBezTo>
                    <a:cubicBezTo>
                      <a:pt x="338" y="754"/>
                      <a:pt x="347" y="757"/>
                      <a:pt x="356" y="757"/>
                    </a:cubicBezTo>
                    <a:cubicBezTo>
                      <a:pt x="357" y="757"/>
                      <a:pt x="359" y="757"/>
                      <a:pt x="360" y="757"/>
                    </a:cubicBezTo>
                    <a:cubicBezTo>
                      <a:pt x="371" y="756"/>
                      <a:pt x="380" y="750"/>
                      <a:pt x="387" y="742"/>
                    </a:cubicBezTo>
                    <a:cubicBezTo>
                      <a:pt x="903" y="68"/>
                      <a:pt x="903" y="68"/>
                      <a:pt x="903" y="68"/>
                    </a:cubicBezTo>
                    <a:cubicBezTo>
                      <a:pt x="916" y="51"/>
                      <a:pt x="913" y="26"/>
                      <a:pt x="896" y="13"/>
                    </a:cubicBezTo>
                    <a:cubicBezTo>
                      <a:pt x="879" y="0"/>
                      <a:pt x="854" y="4"/>
                      <a:pt x="841" y="21"/>
                    </a:cubicBezTo>
                    <a:cubicBezTo>
                      <a:pt x="349" y="663"/>
                      <a:pt x="349" y="663"/>
                      <a:pt x="349" y="663"/>
                    </a:cubicBezTo>
                    <a:lnTo>
                      <a:pt x="68" y="4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5" name="TextBox 14">
            <a:extLst>
              <a:ext uri="{FF2B5EF4-FFF2-40B4-BE49-F238E27FC236}">
                <a16:creationId xmlns:a16="http://schemas.microsoft.com/office/drawing/2014/main" id="{C3233986-C24C-7563-15D2-7F3F1E4055F7}"/>
              </a:ext>
            </a:extLst>
          </p:cNvPr>
          <p:cNvSpPr txBox="1"/>
          <p:nvPr/>
        </p:nvSpPr>
        <p:spPr>
          <a:xfrm rot="3538022">
            <a:off x="5824124" y="3037777"/>
            <a:ext cx="2971800" cy="584775"/>
          </a:xfrm>
          <a:prstGeom prst="rect">
            <a:avLst/>
          </a:prstGeom>
          <a:noFill/>
          <a:ln>
            <a:noFill/>
          </a:ln>
        </p:spPr>
        <p:txBody>
          <a:bodyPr wrap="square" rtlCol="0">
            <a:spAutoFit/>
          </a:bodyPr>
          <a:lstStyle/>
          <a:p>
            <a:pPr algn="ctr"/>
            <a:r>
              <a:rPr lang="en-GB" sz="1600" dirty="0">
                <a:solidFill>
                  <a:schemeClr val="bg1"/>
                </a:solidFill>
                <a:latin typeface="Abadi Extra Light" panose="020B0204020104020204" pitchFamily="34" charset="0"/>
                <a:cs typeface="Arial" pitchFamily="34" charset="0"/>
              </a:rPr>
              <a:t>SECURE AND </a:t>
            </a:r>
            <a:br>
              <a:rPr lang="en-GB" sz="1600" dirty="0">
                <a:solidFill>
                  <a:schemeClr val="bg1"/>
                </a:solidFill>
                <a:latin typeface="Abadi Extra Light" panose="020B0204020104020204" pitchFamily="34" charset="0"/>
                <a:cs typeface="Arial" pitchFamily="34" charset="0"/>
              </a:rPr>
            </a:br>
            <a:r>
              <a:rPr lang="en-GB" sz="1600" dirty="0">
                <a:solidFill>
                  <a:schemeClr val="bg1"/>
                </a:solidFill>
                <a:latin typeface="Abadi Extra Light" panose="020B0204020104020204" pitchFamily="34" charset="0"/>
                <a:cs typeface="Arial" pitchFamily="34" charset="0"/>
              </a:rPr>
              <a:t>RELIABLE</a:t>
            </a:r>
          </a:p>
        </p:txBody>
      </p:sp>
      <p:sp>
        <p:nvSpPr>
          <p:cNvPr id="18" name="Isosceles Triangle 17">
            <a:extLst>
              <a:ext uri="{FF2B5EF4-FFF2-40B4-BE49-F238E27FC236}">
                <a16:creationId xmlns:a16="http://schemas.microsoft.com/office/drawing/2014/main" id="{A3945B56-900E-B0B0-D2FF-0DE4A6E6A71C}"/>
              </a:ext>
            </a:extLst>
          </p:cNvPr>
          <p:cNvSpPr/>
          <p:nvPr/>
        </p:nvSpPr>
        <p:spPr>
          <a:xfrm>
            <a:off x="5378012" y="2234613"/>
            <a:ext cx="1454830" cy="1180317"/>
          </a:xfrm>
          <a:prstGeom prst="triangle">
            <a:avLst>
              <a:gd name="adj" fmla="val 50004"/>
            </a:avLst>
          </a:prstGeom>
          <a:solidFill>
            <a:srgbClr val="E5E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F07AADF4-1099-B4A5-6A1E-BF51575EE3FA}"/>
              </a:ext>
            </a:extLst>
          </p:cNvPr>
          <p:cNvCxnSpPr>
            <a:cxnSpLocks/>
          </p:cNvCxnSpPr>
          <p:nvPr/>
        </p:nvCxnSpPr>
        <p:spPr>
          <a:xfrm flipH="1">
            <a:off x="2426830" y="2219128"/>
            <a:ext cx="2764708" cy="0"/>
          </a:xfrm>
          <a:prstGeom prst="line">
            <a:avLst/>
          </a:prstGeom>
          <a:ln w="38100">
            <a:solidFill>
              <a:srgbClr val="87B62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EE09E6D-DE76-ABB9-A20A-8F4242050895}"/>
              </a:ext>
            </a:extLst>
          </p:cNvPr>
          <p:cNvCxnSpPr>
            <a:cxnSpLocks/>
          </p:cNvCxnSpPr>
          <p:nvPr/>
        </p:nvCxnSpPr>
        <p:spPr>
          <a:xfrm flipH="1" flipV="1">
            <a:off x="8360901" y="4258358"/>
            <a:ext cx="2694141" cy="206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0A9592E-03DC-0FFF-CB80-8C66EFAD094B}"/>
              </a:ext>
            </a:extLst>
          </p:cNvPr>
          <p:cNvCxnSpPr>
            <a:cxnSpLocks/>
            <a:stCxn id="138" idx="3"/>
          </p:cNvCxnSpPr>
          <p:nvPr/>
        </p:nvCxnSpPr>
        <p:spPr>
          <a:xfrm flipV="1">
            <a:off x="4501446" y="5258872"/>
            <a:ext cx="0" cy="11197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8521229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87A531-2960-B684-CC2A-10F0A87E2FD8}"/>
              </a:ext>
            </a:extLst>
          </p:cNvPr>
          <p:cNvSpPr>
            <a:spLocks noGrp="1"/>
          </p:cNvSpPr>
          <p:nvPr>
            <p:ph type="body" sz="quarter" idx="10"/>
          </p:nvPr>
        </p:nvSpPr>
        <p:spPr/>
        <p:txBody>
          <a:bodyPr/>
          <a:lstStyle/>
          <a:p>
            <a:endParaRPr lang="en-GB"/>
          </a:p>
        </p:txBody>
      </p:sp>
      <p:sp>
        <p:nvSpPr>
          <p:cNvPr id="3" name="Slide Number Placeholder 2">
            <a:extLst>
              <a:ext uri="{FF2B5EF4-FFF2-40B4-BE49-F238E27FC236}">
                <a16:creationId xmlns:a16="http://schemas.microsoft.com/office/drawing/2014/main" id="{CA638B5C-0CB8-02CF-7192-CCEF72D0AD8F}"/>
              </a:ext>
            </a:extLst>
          </p:cNvPr>
          <p:cNvSpPr>
            <a:spLocks noGrp="1"/>
          </p:cNvSpPr>
          <p:nvPr>
            <p:ph type="sldNum" sz="quarter" idx="13"/>
          </p:nvPr>
        </p:nvSpPr>
        <p:spPr/>
        <p:txBody>
          <a:bodyPr/>
          <a:lstStyle/>
          <a:p>
            <a:fld id="{4B39B52A-EAD5-4CA9-B46E-2F3B4224B365}" type="slidenum">
              <a:rPr lang="en-GB" noProof="0" smtClean="0"/>
              <a:pPr/>
              <a:t>13</a:t>
            </a:fld>
            <a:endParaRPr lang="en-GB" noProof="0" dirty="0"/>
          </a:p>
        </p:txBody>
      </p:sp>
      <p:sp>
        <p:nvSpPr>
          <p:cNvPr id="4" name="Text Placeholder 3">
            <a:extLst>
              <a:ext uri="{FF2B5EF4-FFF2-40B4-BE49-F238E27FC236}">
                <a16:creationId xmlns:a16="http://schemas.microsoft.com/office/drawing/2014/main" id="{52737693-F829-F97B-29DB-AD6844E19C8C}"/>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C7CC4F35-1296-C24C-21CD-ADEB13FE1B5B}"/>
              </a:ext>
            </a:extLst>
          </p:cNvPr>
          <p:cNvPicPr>
            <a:picLocks noChangeAspect="1"/>
          </p:cNvPicPr>
          <p:nvPr/>
        </p:nvPicPr>
        <p:blipFill>
          <a:blip r:embed="rId2"/>
          <a:stretch>
            <a:fillRect/>
          </a:stretch>
        </p:blipFill>
        <p:spPr>
          <a:xfrm>
            <a:off x="-528" y="0"/>
            <a:ext cx="12192528" cy="6858297"/>
          </a:xfrm>
          <a:prstGeom prst="rect">
            <a:avLst/>
          </a:prstGeom>
        </p:spPr>
      </p:pic>
    </p:spTree>
    <p:extLst>
      <p:ext uri="{BB962C8B-B14F-4D97-AF65-F5344CB8AC3E}">
        <p14:creationId xmlns:p14="http://schemas.microsoft.com/office/powerpoint/2010/main" val="1733156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7692CA-5395-37B2-E46A-BA19AA3E5AF2}"/>
              </a:ext>
            </a:extLst>
          </p:cNvPr>
          <p:cNvSpPr/>
          <p:nvPr/>
        </p:nvSpPr>
        <p:spPr>
          <a:xfrm>
            <a:off x="-1" y="-73003"/>
            <a:ext cx="12192001" cy="69310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blue sky with clouds and mountains&#10;&#10;Description automatically generated">
            <a:extLst>
              <a:ext uri="{FF2B5EF4-FFF2-40B4-BE49-F238E27FC236}">
                <a16:creationId xmlns:a16="http://schemas.microsoft.com/office/drawing/2014/main" id="{6A7ABFF1-327C-FC27-8AEB-CD594BB6B647}"/>
              </a:ext>
            </a:extLst>
          </p:cNvPr>
          <p:cNvPicPr>
            <a:picLocks noChangeAspect="1"/>
          </p:cNvPicPr>
          <p:nvPr/>
        </p:nvPicPr>
        <p:blipFill>
          <a:blip r:embed="rId3" cstate="print">
            <a:extLst>
              <a:ext uri="{28A0092B-C50C-407E-A947-70E740481C1C}">
                <a14:useLocalDpi xmlns:a14="http://schemas.microsoft.com/office/drawing/2010/main"/>
              </a:ext>
            </a:extLst>
          </a:blip>
          <a:srcRect b="-1"/>
          <a:stretch/>
        </p:blipFill>
        <p:spPr>
          <a:xfrm>
            <a:off x="8267" y="1612743"/>
            <a:ext cx="8902700" cy="5531754"/>
          </a:xfrm>
          <a:prstGeom prst="rect">
            <a:avLst/>
          </a:prstGeom>
        </p:spPr>
      </p:pic>
      <p:pic>
        <p:nvPicPr>
          <p:cNvPr id="6" name="Picture 5">
            <a:extLst>
              <a:ext uri="{FF2B5EF4-FFF2-40B4-BE49-F238E27FC236}">
                <a16:creationId xmlns:a16="http://schemas.microsoft.com/office/drawing/2014/main" id="{C1873983-9C22-0AF9-C83B-54001100DD86}"/>
              </a:ext>
            </a:extLst>
          </p:cNvPr>
          <p:cNvPicPr>
            <a:picLocks noChangeAspect="1"/>
          </p:cNvPicPr>
          <p:nvPr/>
        </p:nvPicPr>
        <p:blipFill>
          <a:blip r:embed="rId4"/>
          <a:stretch>
            <a:fillRect/>
          </a:stretch>
        </p:blipFill>
        <p:spPr>
          <a:xfrm>
            <a:off x="542362" y="1129888"/>
            <a:ext cx="5033198" cy="1515370"/>
          </a:xfrm>
          <a:prstGeom prst="rect">
            <a:avLst/>
          </a:prstGeom>
        </p:spPr>
      </p:pic>
      <p:pic>
        <p:nvPicPr>
          <p:cNvPr id="7" name="Picture 6">
            <a:extLst>
              <a:ext uri="{FF2B5EF4-FFF2-40B4-BE49-F238E27FC236}">
                <a16:creationId xmlns:a16="http://schemas.microsoft.com/office/drawing/2014/main" id="{CB8D3A0B-0A72-A330-8580-AFA29F4A09AA}"/>
              </a:ext>
            </a:extLst>
          </p:cNvPr>
          <p:cNvPicPr>
            <a:picLocks noChangeAspect="1"/>
          </p:cNvPicPr>
          <p:nvPr/>
        </p:nvPicPr>
        <p:blipFill>
          <a:blip r:embed="rId5"/>
          <a:stretch>
            <a:fillRect/>
          </a:stretch>
        </p:blipFill>
        <p:spPr>
          <a:xfrm>
            <a:off x="4203018" y="2580291"/>
            <a:ext cx="4699682" cy="1106666"/>
          </a:xfrm>
          <a:prstGeom prst="rect">
            <a:avLst/>
          </a:prstGeom>
        </p:spPr>
      </p:pic>
      <p:pic>
        <p:nvPicPr>
          <p:cNvPr id="8" name="Picture 7">
            <a:extLst>
              <a:ext uri="{FF2B5EF4-FFF2-40B4-BE49-F238E27FC236}">
                <a16:creationId xmlns:a16="http://schemas.microsoft.com/office/drawing/2014/main" id="{60ABFBEE-274F-223C-8320-1B4BD25648A2}"/>
              </a:ext>
            </a:extLst>
          </p:cNvPr>
          <p:cNvPicPr>
            <a:picLocks noChangeAspect="1"/>
          </p:cNvPicPr>
          <p:nvPr/>
        </p:nvPicPr>
        <p:blipFill>
          <a:blip r:embed="rId6"/>
          <a:stretch>
            <a:fillRect/>
          </a:stretch>
        </p:blipFill>
        <p:spPr>
          <a:xfrm>
            <a:off x="28575" y="3671123"/>
            <a:ext cx="4203018" cy="1112563"/>
          </a:xfrm>
          <a:prstGeom prst="rect">
            <a:avLst/>
          </a:prstGeom>
        </p:spPr>
      </p:pic>
      <p:pic>
        <p:nvPicPr>
          <p:cNvPr id="10" name="Picture 9">
            <a:extLst>
              <a:ext uri="{FF2B5EF4-FFF2-40B4-BE49-F238E27FC236}">
                <a16:creationId xmlns:a16="http://schemas.microsoft.com/office/drawing/2014/main" id="{3D27AFB6-C7FF-0A93-0B04-D83064D76B97}"/>
              </a:ext>
            </a:extLst>
          </p:cNvPr>
          <p:cNvPicPr>
            <a:picLocks noChangeAspect="1"/>
          </p:cNvPicPr>
          <p:nvPr/>
        </p:nvPicPr>
        <p:blipFill>
          <a:blip r:embed="rId7"/>
          <a:stretch>
            <a:fillRect/>
          </a:stretch>
        </p:blipFill>
        <p:spPr>
          <a:xfrm>
            <a:off x="4190029" y="3683822"/>
            <a:ext cx="8001972" cy="1396177"/>
          </a:xfrm>
          <a:prstGeom prst="rect">
            <a:avLst/>
          </a:prstGeom>
        </p:spPr>
      </p:pic>
      <p:pic>
        <p:nvPicPr>
          <p:cNvPr id="13" name="Picture 12" descr="Close-up of a solar panel&#10;&#10;Description automatically generated">
            <a:extLst>
              <a:ext uri="{FF2B5EF4-FFF2-40B4-BE49-F238E27FC236}">
                <a16:creationId xmlns:a16="http://schemas.microsoft.com/office/drawing/2014/main" id="{B5E5969E-B786-D830-3140-9E87306714CC}"/>
              </a:ext>
            </a:extLst>
          </p:cNvPr>
          <p:cNvPicPr>
            <a:picLocks noChangeAspect="1"/>
          </p:cNvPicPr>
          <p:nvPr/>
        </p:nvPicPr>
        <p:blipFill>
          <a:blip r:embed="rId8" cstate="print">
            <a:extLst>
              <a:ext uri="{28A0092B-C50C-407E-A947-70E740481C1C}">
                <a14:useLocalDpi xmlns:a14="http://schemas.microsoft.com/office/drawing/2010/main"/>
              </a:ext>
            </a:extLst>
          </a:blip>
          <a:srcRect t="-3"/>
          <a:stretch/>
        </p:blipFill>
        <p:spPr>
          <a:xfrm>
            <a:off x="0" y="2574394"/>
            <a:ext cx="4203018" cy="1112563"/>
          </a:xfrm>
          <a:prstGeom prst="rect">
            <a:avLst/>
          </a:prstGeom>
        </p:spPr>
      </p:pic>
      <p:grpSp>
        <p:nvGrpSpPr>
          <p:cNvPr id="19" name="Group 18">
            <a:extLst>
              <a:ext uri="{FF2B5EF4-FFF2-40B4-BE49-F238E27FC236}">
                <a16:creationId xmlns:a16="http://schemas.microsoft.com/office/drawing/2014/main" id="{73474E7B-BA7D-6AA4-C167-83B7789CC6DA}"/>
              </a:ext>
            </a:extLst>
          </p:cNvPr>
          <p:cNvGrpSpPr/>
          <p:nvPr/>
        </p:nvGrpSpPr>
        <p:grpSpPr>
          <a:xfrm>
            <a:off x="-1" y="5979658"/>
            <a:ext cx="8902700" cy="878342"/>
            <a:chOff x="0" y="5662392"/>
            <a:chExt cx="12192000" cy="1202865"/>
          </a:xfrm>
        </p:grpSpPr>
        <p:pic>
          <p:nvPicPr>
            <p:cNvPr id="11" name="Picture 10">
              <a:extLst>
                <a:ext uri="{FF2B5EF4-FFF2-40B4-BE49-F238E27FC236}">
                  <a16:creationId xmlns:a16="http://schemas.microsoft.com/office/drawing/2014/main" id="{A4A5F691-0622-B73F-FB14-DC59400A7E85}"/>
                </a:ext>
              </a:extLst>
            </p:cNvPr>
            <p:cNvPicPr>
              <a:picLocks noChangeAspect="1"/>
            </p:cNvPicPr>
            <p:nvPr/>
          </p:nvPicPr>
          <p:blipFill>
            <a:blip r:embed="rId9"/>
            <a:stretch>
              <a:fillRect/>
            </a:stretch>
          </p:blipFill>
          <p:spPr>
            <a:xfrm>
              <a:off x="0" y="5662392"/>
              <a:ext cx="12192000" cy="1202865"/>
            </a:xfrm>
            <a:prstGeom prst="rect">
              <a:avLst/>
            </a:prstGeom>
          </p:spPr>
        </p:pic>
        <p:sp>
          <p:nvSpPr>
            <p:cNvPr id="18" name="Rectangle 17">
              <a:extLst>
                <a:ext uri="{FF2B5EF4-FFF2-40B4-BE49-F238E27FC236}">
                  <a16:creationId xmlns:a16="http://schemas.microsoft.com/office/drawing/2014/main" id="{80345755-834D-5777-6B5C-C99B952B5B27}"/>
                </a:ext>
              </a:extLst>
            </p:cNvPr>
            <p:cNvSpPr/>
            <p:nvPr/>
          </p:nvSpPr>
          <p:spPr>
            <a:xfrm>
              <a:off x="3467100" y="6426200"/>
              <a:ext cx="1866900" cy="431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 Placeholder 7">
            <a:extLst>
              <a:ext uri="{FF2B5EF4-FFF2-40B4-BE49-F238E27FC236}">
                <a16:creationId xmlns:a16="http://schemas.microsoft.com/office/drawing/2014/main" id="{A46098F8-348E-BBC6-1164-6FCC1F4E615B}"/>
              </a:ext>
            </a:extLst>
          </p:cNvPr>
          <p:cNvSpPr>
            <a:spLocks noGrp="1"/>
          </p:cNvSpPr>
          <p:nvPr>
            <p:ph type="body" sz="quarter" idx="10"/>
          </p:nvPr>
        </p:nvSpPr>
        <p:spPr>
          <a:xfrm>
            <a:off x="1343147" y="260210"/>
            <a:ext cx="11040000" cy="900000"/>
          </a:xfrm>
        </p:spPr>
        <p:txBody>
          <a:bodyPr/>
          <a:lstStyle/>
          <a:p>
            <a:r>
              <a:rPr lang="en-GB" b="1" dirty="0">
                <a:solidFill>
                  <a:schemeClr val="bg1"/>
                </a:solidFill>
                <a:latin typeface="Abadi Extra Light" panose="020B0204020104020204" pitchFamily="34" charset="0"/>
              </a:rPr>
              <a:t>Energy security and reliability </a:t>
            </a:r>
          </a:p>
        </p:txBody>
      </p:sp>
      <p:pic>
        <p:nvPicPr>
          <p:cNvPr id="30" name="Picture 29" descr="A power plant with a sunset&#10;&#10;Description automatically generated">
            <a:extLst>
              <a:ext uri="{FF2B5EF4-FFF2-40B4-BE49-F238E27FC236}">
                <a16:creationId xmlns:a16="http://schemas.microsoft.com/office/drawing/2014/main" id="{C706B989-396B-E774-ED8A-2B8BD4C9440C}"/>
              </a:ext>
            </a:extLst>
          </p:cNvPr>
          <p:cNvPicPr>
            <a:picLocks noChangeAspect="1"/>
          </p:cNvPicPr>
          <p:nvPr/>
        </p:nvPicPr>
        <p:blipFill>
          <a:blip r:embed="rId10" cstate="print">
            <a:extLst>
              <a:ext uri="{28A0092B-C50C-407E-A947-70E740481C1C}">
                <a14:useLocalDpi xmlns:a14="http://schemas.microsoft.com/office/drawing/2010/main"/>
              </a:ext>
            </a:extLst>
          </a:blip>
          <a:srcRect r="-399"/>
          <a:stretch/>
        </p:blipFill>
        <p:spPr>
          <a:xfrm>
            <a:off x="8902989" y="2588109"/>
            <a:ext cx="3289300" cy="1098848"/>
          </a:xfrm>
          <a:prstGeom prst="rect">
            <a:avLst/>
          </a:prstGeom>
        </p:spPr>
      </p:pic>
      <p:pic>
        <p:nvPicPr>
          <p:cNvPr id="32" name="Picture 31" descr="A nuclear power plant with smoke coming out of the chimney&#10;&#10;Description automatically generated">
            <a:extLst>
              <a:ext uri="{FF2B5EF4-FFF2-40B4-BE49-F238E27FC236}">
                <a16:creationId xmlns:a16="http://schemas.microsoft.com/office/drawing/2014/main" id="{37158AE8-1F71-6C2D-A02F-9D264F6B8504}"/>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8902698" y="5079998"/>
            <a:ext cx="3289301" cy="1790701"/>
          </a:xfrm>
          <a:prstGeom prst="rect">
            <a:avLst/>
          </a:prstGeom>
        </p:spPr>
      </p:pic>
      <p:sp>
        <p:nvSpPr>
          <p:cNvPr id="34" name="Rectangle 33">
            <a:extLst>
              <a:ext uri="{FF2B5EF4-FFF2-40B4-BE49-F238E27FC236}">
                <a16:creationId xmlns:a16="http://schemas.microsoft.com/office/drawing/2014/main" id="{3AEF9868-A713-831E-80DA-F0C8E40817EA}"/>
              </a:ext>
            </a:extLst>
          </p:cNvPr>
          <p:cNvSpPr/>
          <p:nvPr/>
        </p:nvSpPr>
        <p:spPr>
          <a:xfrm>
            <a:off x="0" y="1317386"/>
            <a:ext cx="130629" cy="12654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6CFC17D-4D14-E165-3CAA-0929A3907038}"/>
              </a:ext>
            </a:extLst>
          </p:cNvPr>
          <p:cNvSpPr/>
          <p:nvPr/>
        </p:nvSpPr>
        <p:spPr>
          <a:xfrm>
            <a:off x="7099131" y="1326911"/>
            <a:ext cx="130629" cy="12654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20BDBBF-9564-E220-9E0E-15CC27F623C3}"/>
              </a:ext>
            </a:extLst>
          </p:cNvPr>
          <p:cNvSpPr/>
          <p:nvPr/>
        </p:nvSpPr>
        <p:spPr>
          <a:xfrm>
            <a:off x="4092587" y="2564207"/>
            <a:ext cx="130629" cy="252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C431543C-6A87-7A01-08B4-DDD9A7B93142}"/>
              </a:ext>
            </a:extLst>
          </p:cNvPr>
          <p:cNvSpPr/>
          <p:nvPr/>
        </p:nvSpPr>
        <p:spPr>
          <a:xfrm>
            <a:off x="0" y="3669681"/>
            <a:ext cx="130629" cy="11140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2DA3B97C-A5DA-6201-18B0-2911D90FA938}"/>
              </a:ext>
            </a:extLst>
          </p:cNvPr>
          <p:cNvSpPr/>
          <p:nvPr/>
        </p:nvSpPr>
        <p:spPr>
          <a:xfrm>
            <a:off x="-8269" y="5966959"/>
            <a:ext cx="130629" cy="87896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ooter_PageNr" descr="CMSLegal_Footer_SlideNumber">
            <a:extLst>
              <a:ext uri="{FF2B5EF4-FFF2-40B4-BE49-F238E27FC236}">
                <a16:creationId xmlns:a16="http://schemas.microsoft.com/office/drawing/2014/main" id="{5EA4EFC5-CC38-B0B1-950A-9F8499AD03C6}"/>
              </a:ext>
            </a:extLst>
          </p:cNvPr>
          <p:cNvSpPr txBox="1">
            <a:spLocks/>
          </p:cNvSpPr>
          <p:nvPr/>
        </p:nvSpPr>
        <p:spPr>
          <a:xfrm>
            <a:off x="601144" y="-10743"/>
            <a:ext cx="288000" cy="594000"/>
          </a:xfrm>
          <a:prstGeom prst="rect">
            <a:avLst/>
          </a:prstGeom>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00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grpSp>
        <p:nvGrpSpPr>
          <p:cNvPr id="2" name="Group 1">
            <a:extLst>
              <a:ext uri="{FF2B5EF4-FFF2-40B4-BE49-F238E27FC236}">
                <a16:creationId xmlns:a16="http://schemas.microsoft.com/office/drawing/2014/main" id="{0BC9A19B-76AC-2E34-A780-1376C55632C0}"/>
              </a:ext>
            </a:extLst>
          </p:cNvPr>
          <p:cNvGrpSpPr/>
          <p:nvPr/>
        </p:nvGrpSpPr>
        <p:grpSpPr>
          <a:xfrm>
            <a:off x="369891" y="130321"/>
            <a:ext cx="841828" cy="841828"/>
            <a:chOff x="2754859" y="5232127"/>
            <a:chExt cx="841828" cy="841828"/>
          </a:xfrm>
        </p:grpSpPr>
        <p:sp>
          <p:nvSpPr>
            <p:cNvPr id="3" name="Oval 2">
              <a:extLst>
                <a:ext uri="{FF2B5EF4-FFF2-40B4-BE49-F238E27FC236}">
                  <a16:creationId xmlns:a16="http://schemas.microsoft.com/office/drawing/2014/main" id="{110D1F40-BAFC-238E-318E-C959C107606D}"/>
                </a:ext>
              </a:extLst>
            </p:cNvPr>
            <p:cNvSpPr/>
            <p:nvPr/>
          </p:nvSpPr>
          <p:spPr>
            <a:xfrm>
              <a:off x="2754859" y="5232127"/>
              <a:ext cx="841828" cy="841828"/>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286">
              <a:extLst>
                <a:ext uri="{FF2B5EF4-FFF2-40B4-BE49-F238E27FC236}">
                  <a16:creationId xmlns:a16="http://schemas.microsoft.com/office/drawing/2014/main" id="{A10C0D57-82B7-0C89-39E9-A3C80FE3DECC}"/>
                </a:ext>
              </a:extLst>
            </p:cNvPr>
            <p:cNvGrpSpPr>
              <a:grpSpLocks noChangeAspect="1"/>
            </p:cNvGrpSpPr>
            <p:nvPr/>
          </p:nvGrpSpPr>
          <p:grpSpPr bwMode="auto">
            <a:xfrm>
              <a:off x="2927330" y="5383166"/>
              <a:ext cx="496887" cy="539750"/>
              <a:chOff x="4585" y="2393"/>
              <a:chExt cx="313" cy="340"/>
            </a:xfrm>
            <a:solidFill>
              <a:schemeClr val="accent5"/>
            </a:solidFill>
          </p:grpSpPr>
          <p:sp>
            <p:nvSpPr>
              <p:cNvPr id="5" name="Freeform 287">
                <a:extLst>
                  <a:ext uri="{FF2B5EF4-FFF2-40B4-BE49-F238E27FC236}">
                    <a16:creationId xmlns:a16="http://schemas.microsoft.com/office/drawing/2014/main" id="{67F41D15-FC7C-51EF-31D2-E0EE693A8469}"/>
                  </a:ext>
                </a:extLst>
              </p:cNvPr>
              <p:cNvSpPr>
                <a:spLocks noEditPoints="1"/>
              </p:cNvSpPr>
              <p:nvPr/>
            </p:nvSpPr>
            <p:spPr bwMode="auto">
              <a:xfrm>
                <a:off x="4585" y="2393"/>
                <a:ext cx="313" cy="340"/>
              </a:xfrm>
              <a:custGeom>
                <a:avLst/>
                <a:gdLst>
                  <a:gd name="T0" fmla="*/ 2296 w 2310"/>
                  <a:gd name="T1" fmla="*/ 461 h 2518"/>
                  <a:gd name="T2" fmla="*/ 2260 w 2310"/>
                  <a:gd name="T3" fmla="*/ 424 h 2518"/>
                  <a:gd name="T4" fmla="*/ 1515 w 2310"/>
                  <a:gd name="T5" fmla="*/ 204 h 2518"/>
                  <a:gd name="T6" fmla="*/ 1178 w 2310"/>
                  <a:gd name="T7" fmla="*/ 8 h 2518"/>
                  <a:gd name="T8" fmla="*/ 1177 w 2310"/>
                  <a:gd name="T9" fmla="*/ 7 h 2518"/>
                  <a:gd name="T10" fmla="*/ 1175 w 2310"/>
                  <a:gd name="T11" fmla="*/ 6 h 2518"/>
                  <a:gd name="T12" fmla="*/ 1173 w 2310"/>
                  <a:gd name="T13" fmla="*/ 5 h 2518"/>
                  <a:gd name="T14" fmla="*/ 1171 w 2310"/>
                  <a:gd name="T15" fmla="*/ 4 h 2518"/>
                  <a:gd name="T16" fmla="*/ 1170 w 2310"/>
                  <a:gd name="T17" fmla="*/ 3 h 2518"/>
                  <a:gd name="T18" fmla="*/ 1168 w 2310"/>
                  <a:gd name="T19" fmla="*/ 3 h 2518"/>
                  <a:gd name="T20" fmla="*/ 1166 w 2310"/>
                  <a:gd name="T21" fmla="*/ 2 h 2518"/>
                  <a:gd name="T22" fmla="*/ 1164 w 2310"/>
                  <a:gd name="T23" fmla="*/ 2 h 2518"/>
                  <a:gd name="T24" fmla="*/ 1162 w 2310"/>
                  <a:gd name="T25" fmla="*/ 1 h 2518"/>
                  <a:gd name="T26" fmla="*/ 1161 w 2310"/>
                  <a:gd name="T27" fmla="*/ 1 h 2518"/>
                  <a:gd name="T28" fmla="*/ 1159 w 2310"/>
                  <a:gd name="T29" fmla="*/ 1 h 2518"/>
                  <a:gd name="T30" fmla="*/ 1157 w 2310"/>
                  <a:gd name="T31" fmla="*/ 0 h 2518"/>
                  <a:gd name="T32" fmla="*/ 1155 w 2310"/>
                  <a:gd name="T33" fmla="*/ 0 h 2518"/>
                  <a:gd name="T34" fmla="*/ 1153 w 2310"/>
                  <a:gd name="T35" fmla="*/ 0 h 2518"/>
                  <a:gd name="T36" fmla="*/ 1151 w 2310"/>
                  <a:gd name="T37" fmla="*/ 1 h 2518"/>
                  <a:gd name="T38" fmla="*/ 1149 w 2310"/>
                  <a:gd name="T39" fmla="*/ 1 h 2518"/>
                  <a:gd name="T40" fmla="*/ 1148 w 2310"/>
                  <a:gd name="T41" fmla="*/ 1 h 2518"/>
                  <a:gd name="T42" fmla="*/ 1146 w 2310"/>
                  <a:gd name="T43" fmla="*/ 2 h 2518"/>
                  <a:gd name="T44" fmla="*/ 1144 w 2310"/>
                  <a:gd name="T45" fmla="*/ 2 h 2518"/>
                  <a:gd name="T46" fmla="*/ 1142 w 2310"/>
                  <a:gd name="T47" fmla="*/ 3 h 2518"/>
                  <a:gd name="T48" fmla="*/ 1140 w 2310"/>
                  <a:gd name="T49" fmla="*/ 3 h 2518"/>
                  <a:gd name="T50" fmla="*/ 1139 w 2310"/>
                  <a:gd name="T51" fmla="*/ 4 h 2518"/>
                  <a:gd name="T52" fmla="*/ 1137 w 2310"/>
                  <a:gd name="T53" fmla="*/ 5 h 2518"/>
                  <a:gd name="T54" fmla="*/ 1135 w 2310"/>
                  <a:gd name="T55" fmla="*/ 6 h 2518"/>
                  <a:gd name="T56" fmla="*/ 1133 w 2310"/>
                  <a:gd name="T57" fmla="*/ 7 h 2518"/>
                  <a:gd name="T58" fmla="*/ 1132 w 2310"/>
                  <a:gd name="T59" fmla="*/ 8 h 2518"/>
                  <a:gd name="T60" fmla="*/ 795 w 2310"/>
                  <a:gd name="T61" fmla="*/ 204 h 2518"/>
                  <a:gd name="T62" fmla="*/ 50 w 2310"/>
                  <a:gd name="T63" fmla="*/ 424 h 2518"/>
                  <a:gd name="T64" fmla="*/ 14 w 2310"/>
                  <a:gd name="T65" fmla="*/ 461 h 2518"/>
                  <a:gd name="T66" fmla="*/ 130 w 2310"/>
                  <a:gd name="T67" fmla="*/ 1294 h 2518"/>
                  <a:gd name="T68" fmla="*/ 461 w 2310"/>
                  <a:gd name="T69" fmla="*/ 1976 h 2518"/>
                  <a:gd name="T70" fmla="*/ 1140 w 2310"/>
                  <a:gd name="T71" fmla="*/ 2514 h 2518"/>
                  <a:gd name="T72" fmla="*/ 1144 w 2310"/>
                  <a:gd name="T73" fmla="*/ 2516 h 2518"/>
                  <a:gd name="T74" fmla="*/ 1145 w 2310"/>
                  <a:gd name="T75" fmla="*/ 2516 h 2518"/>
                  <a:gd name="T76" fmla="*/ 1149 w 2310"/>
                  <a:gd name="T77" fmla="*/ 2517 h 2518"/>
                  <a:gd name="T78" fmla="*/ 1150 w 2310"/>
                  <a:gd name="T79" fmla="*/ 2517 h 2518"/>
                  <a:gd name="T80" fmla="*/ 1155 w 2310"/>
                  <a:gd name="T81" fmla="*/ 2518 h 2518"/>
                  <a:gd name="T82" fmla="*/ 1155 w 2310"/>
                  <a:gd name="T83" fmla="*/ 2518 h 2518"/>
                  <a:gd name="T84" fmla="*/ 1155 w 2310"/>
                  <a:gd name="T85" fmla="*/ 2518 h 2518"/>
                  <a:gd name="T86" fmla="*/ 1160 w 2310"/>
                  <a:gd name="T87" fmla="*/ 2517 h 2518"/>
                  <a:gd name="T88" fmla="*/ 1161 w 2310"/>
                  <a:gd name="T89" fmla="*/ 2517 h 2518"/>
                  <a:gd name="T90" fmla="*/ 1165 w 2310"/>
                  <a:gd name="T91" fmla="*/ 2516 h 2518"/>
                  <a:gd name="T92" fmla="*/ 1166 w 2310"/>
                  <a:gd name="T93" fmla="*/ 2516 h 2518"/>
                  <a:gd name="T94" fmla="*/ 1170 w 2310"/>
                  <a:gd name="T95" fmla="*/ 2514 h 2518"/>
                  <a:gd name="T96" fmla="*/ 1849 w 2310"/>
                  <a:gd name="T97" fmla="*/ 1976 h 2518"/>
                  <a:gd name="T98" fmla="*/ 2180 w 2310"/>
                  <a:gd name="T99" fmla="*/ 1294 h 2518"/>
                  <a:gd name="T100" fmla="*/ 2296 w 2310"/>
                  <a:gd name="T101" fmla="*/ 461 h 2518"/>
                  <a:gd name="T102" fmla="*/ 2105 w 2310"/>
                  <a:gd name="T103" fmla="*/ 1274 h 2518"/>
                  <a:gd name="T104" fmla="*/ 1155 w 2310"/>
                  <a:gd name="T105" fmla="*/ 2436 h 2518"/>
                  <a:gd name="T106" fmla="*/ 205 w 2310"/>
                  <a:gd name="T107" fmla="*/ 1274 h 2518"/>
                  <a:gd name="T108" fmla="*/ 91 w 2310"/>
                  <a:gd name="T109" fmla="*/ 499 h 2518"/>
                  <a:gd name="T110" fmla="*/ 831 w 2310"/>
                  <a:gd name="T111" fmla="*/ 273 h 2518"/>
                  <a:gd name="T112" fmla="*/ 1155 w 2310"/>
                  <a:gd name="T113" fmla="*/ 86 h 2518"/>
                  <a:gd name="T114" fmla="*/ 1479 w 2310"/>
                  <a:gd name="T115" fmla="*/ 273 h 2518"/>
                  <a:gd name="T116" fmla="*/ 2219 w 2310"/>
                  <a:gd name="T117" fmla="*/ 499 h 2518"/>
                  <a:gd name="T118" fmla="*/ 2105 w 2310"/>
                  <a:gd name="T119" fmla="*/ 1274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0" h="2518">
                    <a:moveTo>
                      <a:pt x="2296" y="461"/>
                    </a:moveTo>
                    <a:cubicBezTo>
                      <a:pt x="2295" y="441"/>
                      <a:pt x="2279" y="425"/>
                      <a:pt x="2260" y="424"/>
                    </a:cubicBezTo>
                    <a:cubicBezTo>
                      <a:pt x="1978" y="406"/>
                      <a:pt x="1699" y="294"/>
                      <a:pt x="1515" y="204"/>
                    </a:cubicBezTo>
                    <a:cubicBezTo>
                      <a:pt x="1315" y="105"/>
                      <a:pt x="1179" y="9"/>
                      <a:pt x="1178" y="8"/>
                    </a:cubicBezTo>
                    <a:cubicBezTo>
                      <a:pt x="1177" y="7"/>
                      <a:pt x="1177" y="7"/>
                      <a:pt x="1177" y="7"/>
                    </a:cubicBezTo>
                    <a:cubicBezTo>
                      <a:pt x="1176" y="7"/>
                      <a:pt x="1175" y="6"/>
                      <a:pt x="1175" y="6"/>
                    </a:cubicBezTo>
                    <a:cubicBezTo>
                      <a:pt x="1174" y="5"/>
                      <a:pt x="1174" y="5"/>
                      <a:pt x="1173" y="5"/>
                    </a:cubicBezTo>
                    <a:cubicBezTo>
                      <a:pt x="1173" y="5"/>
                      <a:pt x="1172" y="4"/>
                      <a:pt x="1171" y="4"/>
                    </a:cubicBezTo>
                    <a:cubicBezTo>
                      <a:pt x="1171" y="4"/>
                      <a:pt x="1170" y="3"/>
                      <a:pt x="1170" y="3"/>
                    </a:cubicBezTo>
                    <a:cubicBezTo>
                      <a:pt x="1169" y="3"/>
                      <a:pt x="1168" y="3"/>
                      <a:pt x="1168" y="3"/>
                    </a:cubicBezTo>
                    <a:cubicBezTo>
                      <a:pt x="1167" y="2"/>
                      <a:pt x="1167" y="2"/>
                      <a:pt x="1166" y="2"/>
                    </a:cubicBezTo>
                    <a:cubicBezTo>
                      <a:pt x="1165" y="2"/>
                      <a:pt x="1165" y="2"/>
                      <a:pt x="1164" y="2"/>
                    </a:cubicBezTo>
                    <a:cubicBezTo>
                      <a:pt x="1164" y="1"/>
                      <a:pt x="1163" y="1"/>
                      <a:pt x="1162" y="1"/>
                    </a:cubicBezTo>
                    <a:cubicBezTo>
                      <a:pt x="1162" y="1"/>
                      <a:pt x="1161" y="1"/>
                      <a:pt x="1161" y="1"/>
                    </a:cubicBezTo>
                    <a:cubicBezTo>
                      <a:pt x="1160" y="1"/>
                      <a:pt x="1159" y="1"/>
                      <a:pt x="1159" y="1"/>
                    </a:cubicBezTo>
                    <a:cubicBezTo>
                      <a:pt x="1158" y="1"/>
                      <a:pt x="1157" y="0"/>
                      <a:pt x="1157" y="0"/>
                    </a:cubicBezTo>
                    <a:cubicBezTo>
                      <a:pt x="1156" y="0"/>
                      <a:pt x="1156" y="0"/>
                      <a:pt x="1155" y="0"/>
                    </a:cubicBezTo>
                    <a:cubicBezTo>
                      <a:pt x="1154" y="0"/>
                      <a:pt x="1154" y="0"/>
                      <a:pt x="1153" y="0"/>
                    </a:cubicBezTo>
                    <a:cubicBezTo>
                      <a:pt x="1153" y="0"/>
                      <a:pt x="1152" y="1"/>
                      <a:pt x="1151" y="1"/>
                    </a:cubicBezTo>
                    <a:cubicBezTo>
                      <a:pt x="1151" y="1"/>
                      <a:pt x="1150" y="1"/>
                      <a:pt x="1149" y="1"/>
                    </a:cubicBezTo>
                    <a:cubicBezTo>
                      <a:pt x="1149" y="1"/>
                      <a:pt x="1148" y="1"/>
                      <a:pt x="1148" y="1"/>
                    </a:cubicBezTo>
                    <a:cubicBezTo>
                      <a:pt x="1147" y="1"/>
                      <a:pt x="1146" y="1"/>
                      <a:pt x="1146" y="2"/>
                    </a:cubicBezTo>
                    <a:cubicBezTo>
                      <a:pt x="1145" y="2"/>
                      <a:pt x="1145" y="2"/>
                      <a:pt x="1144" y="2"/>
                    </a:cubicBezTo>
                    <a:cubicBezTo>
                      <a:pt x="1143" y="2"/>
                      <a:pt x="1143" y="2"/>
                      <a:pt x="1142" y="3"/>
                    </a:cubicBezTo>
                    <a:cubicBezTo>
                      <a:pt x="1142" y="3"/>
                      <a:pt x="1141" y="3"/>
                      <a:pt x="1140" y="3"/>
                    </a:cubicBezTo>
                    <a:cubicBezTo>
                      <a:pt x="1140" y="3"/>
                      <a:pt x="1139" y="4"/>
                      <a:pt x="1139" y="4"/>
                    </a:cubicBezTo>
                    <a:cubicBezTo>
                      <a:pt x="1138" y="4"/>
                      <a:pt x="1137" y="5"/>
                      <a:pt x="1137" y="5"/>
                    </a:cubicBezTo>
                    <a:cubicBezTo>
                      <a:pt x="1136" y="5"/>
                      <a:pt x="1136" y="5"/>
                      <a:pt x="1135" y="6"/>
                    </a:cubicBezTo>
                    <a:cubicBezTo>
                      <a:pt x="1135" y="6"/>
                      <a:pt x="1134" y="7"/>
                      <a:pt x="1133" y="7"/>
                    </a:cubicBezTo>
                    <a:cubicBezTo>
                      <a:pt x="1133" y="7"/>
                      <a:pt x="1133" y="7"/>
                      <a:pt x="1132" y="8"/>
                    </a:cubicBezTo>
                    <a:cubicBezTo>
                      <a:pt x="1131" y="9"/>
                      <a:pt x="996" y="105"/>
                      <a:pt x="795" y="204"/>
                    </a:cubicBezTo>
                    <a:cubicBezTo>
                      <a:pt x="611" y="294"/>
                      <a:pt x="332" y="406"/>
                      <a:pt x="50" y="424"/>
                    </a:cubicBezTo>
                    <a:cubicBezTo>
                      <a:pt x="31" y="425"/>
                      <a:pt x="15" y="441"/>
                      <a:pt x="14" y="461"/>
                    </a:cubicBezTo>
                    <a:cubicBezTo>
                      <a:pt x="13" y="477"/>
                      <a:pt x="0" y="852"/>
                      <a:pt x="130" y="1294"/>
                    </a:cubicBezTo>
                    <a:cubicBezTo>
                      <a:pt x="207" y="1555"/>
                      <a:pt x="318" y="1784"/>
                      <a:pt x="461" y="1976"/>
                    </a:cubicBezTo>
                    <a:cubicBezTo>
                      <a:pt x="639" y="2216"/>
                      <a:pt x="868" y="2397"/>
                      <a:pt x="1140" y="2514"/>
                    </a:cubicBezTo>
                    <a:cubicBezTo>
                      <a:pt x="1141" y="2515"/>
                      <a:pt x="1142" y="2515"/>
                      <a:pt x="1144" y="2516"/>
                    </a:cubicBezTo>
                    <a:cubicBezTo>
                      <a:pt x="1144" y="2516"/>
                      <a:pt x="1144" y="2516"/>
                      <a:pt x="1145" y="2516"/>
                    </a:cubicBezTo>
                    <a:cubicBezTo>
                      <a:pt x="1146" y="2517"/>
                      <a:pt x="1147" y="2517"/>
                      <a:pt x="1149" y="2517"/>
                    </a:cubicBezTo>
                    <a:cubicBezTo>
                      <a:pt x="1149" y="2517"/>
                      <a:pt x="1150" y="2517"/>
                      <a:pt x="1150" y="2517"/>
                    </a:cubicBezTo>
                    <a:cubicBezTo>
                      <a:pt x="1152" y="2517"/>
                      <a:pt x="1153" y="2518"/>
                      <a:pt x="1155" y="2518"/>
                    </a:cubicBezTo>
                    <a:cubicBezTo>
                      <a:pt x="1155" y="2518"/>
                      <a:pt x="1155" y="2518"/>
                      <a:pt x="1155" y="2518"/>
                    </a:cubicBezTo>
                    <a:cubicBezTo>
                      <a:pt x="1155" y="2518"/>
                      <a:pt x="1155" y="2518"/>
                      <a:pt x="1155" y="2518"/>
                    </a:cubicBezTo>
                    <a:cubicBezTo>
                      <a:pt x="1157" y="2518"/>
                      <a:pt x="1158" y="2517"/>
                      <a:pt x="1160" y="2517"/>
                    </a:cubicBezTo>
                    <a:cubicBezTo>
                      <a:pt x="1160" y="2517"/>
                      <a:pt x="1161" y="2517"/>
                      <a:pt x="1161" y="2517"/>
                    </a:cubicBezTo>
                    <a:cubicBezTo>
                      <a:pt x="1163" y="2517"/>
                      <a:pt x="1164" y="2516"/>
                      <a:pt x="1165" y="2516"/>
                    </a:cubicBezTo>
                    <a:cubicBezTo>
                      <a:pt x="1166" y="2516"/>
                      <a:pt x="1166" y="2516"/>
                      <a:pt x="1166" y="2516"/>
                    </a:cubicBezTo>
                    <a:cubicBezTo>
                      <a:pt x="1168" y="2515"/>
                      <a:pt x="1169" y="2515"/>
                      <a:pt x="1170" y="2514"/>
                    </a:cubicBezTo>
                    <a:cubicBezTo>
                      <a:pt x="1442" y="2397"/>
                      <a:pt x="1671" y="2216"/>
                      <a:pt x="1849" y="1976"/>
                    </a:cubicBezTo>
                    <a:cubicBezTo>
                      <a:pt x="1992" y="1784"/>
                      <a:pt x="2103" y="1555"/>
                      <a:pt x="2180" y="1294"/>
                    </a:cubicBezTo>
                    <a:cubicBezTo>
                      <a:pt x="2310" y="852"/>
                      <a:pt x="2297" y="477"/>
                      <a:pt x="2296" y="461"/>
                    </a:cubicBezTo>
                    <a:close/>
                    <a:moveTo>
                      <a:pt x="2105" y="1274"/>
                    </a:moveTo>
                    <a:cubicBezTo>
                      <a:pt x="1937" y="1841"/>
                      <a:pt x="1618" y="2232"/>
                      <a:pt x="1155" y="2436"/>
                    </a:cubicBezTo>
                    <a:cubicBezTo>
                      <a:pt x="692" y="2232"/>
                      <a:pt x="373" y="1841"/>
                      <a:pt x="205" y="1274"/>
                    </a:cubicBezTo>
                    <a:cubicBezTo>
                      <a:pt x="100" y="919"/>
                      <a:pt x="91" y="601"/>
                      <a:pt x="91" y="499"/>
                    </a:cubicBezTo>
                    <a:cubicBezTo>
                      <a:pt x="374" y="474"/>
                      <a:pt x="647" y="363"/>
                      <a:pt x="831" y="273"/>
                    </a:cubicBezTo>
                    <a:cubicBezTo>
                      <a:pt x="991" y="194"/>
                      <a:pt x="1108" y="118"/>
                      <a:pt x="1155" y="86"/>
                    </a:cubicBezTo>
                    <a:cubicBezTo>
                      <a:pt x="1202" y="118"/>
                      <a:pt x="1319" y="194"/>
                      <a:pt x="1479" y="273"/>
                    </a:cubicBezTo>
                    <a:cubicBezTo>
                      <a:pt x="1663" y="363"/>
                      <a:pt x="1937" y="474"/>
                      <a:pt x="2219" y="499"/>
                    </a:cubicBezTo>
                    <a:cubicBezTo>
                      <a:pt x="2219" y="601"/>
                      <a:pt x="2210" y="919"/>
                      <a:pt x="2105" y="12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288">
                <a:extLst>
                  <a:ext uri="{FF2B5EF4-FFF2-40B4-BE49-F238E27FC236}">
                    <a16:creationId xmlns:a16="http://schemas.microsoft.com/office/drawing/2014/main" id="{C36C863B-20DD-FCC6-F974-A988F8239A21}"/>
                  </a:ext>
                </a:extLst>
              </p:cNvPr>
              <p:cNvSpPr>
                <a:spLocks/>
              </p:cNvSpPr>
              <p:nvPr/>
            </p:nvSpPr>
            <p:spPr bwMode="auto">
              <a:xfrm>
                <a:off x="4688" y="2508"/>
                <a:ext cx="124" cy="102"/>
              </a:xfrm>
              <a:custGeom>
                <a:avLst/>
                <a:gdLst>
                  <a:gd name="T0" fmla="*/ 68 w 916"/>
                  <a:gd name="T1" fmla="*/ 435 h 757"/>
                  <a:gd name="T2" fmla="*/ 14 w 916"/>
                  <a:gd name="T3" fmla="*/ 440 h 757"/>
                  <a:gd name="T4" fmla="*/ 19 w 916"/>
                  <a:gd name="T5" fmla="*/ 495 h 757"/>
                  <a:gd name="T6" fmla="*/ 331 w 916"/>
                  <a:gd name="T7" fmla="*/ 748 h 757"/>
                  <a:gd name="T8" fmla="*/ 356 w 916"/>
                  <a:gd name="T9" fmla="*/ 757 h 757"/>
                  <a:gd name="T10" fmla="*/ 360 w 916"/>
                  <a:gd name="T11" fmla="*/ 757 h 757"/>
                  <a:gd name="T12" fmla="*/ 387 w 916"/>
                  <a:gd name="T13" fmla="*/ 742 h 757"/>
                  <a:gd name="T14" fmla="*/ 903 w 916"/>
                  <a:gd name="T15" fmla="*/ 68 h 757"/>
                  <a:gd name="T16" fmla="*/ 896 w 916"/>
                  <a:gd name="T17" fmla="*/ 13 h 757"/>
                  <a:gd name="T18" fmla="*/ 841 w 916"/>
                  <a:gd name="T19" fmla="*/ 21 h 757"/>
                  <a:gd name="T20" fmla="*/ 349 w 916"/>
                  <a:gd name="T21" fmla="*/ 663 h 757"/>
                  <a:gd name="T22" fmla="*/ 68 w 916"/>
                  <a:gd name="T23" fmla="*/ 435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6" h="757">
                    <a:moveTo>
                      <a:pt x="68" y="435"/>
                    </a:moveTo>
                    <a:cubicBezTo>
                      <a:pt x="52" y="421"/>
                      <a:pt x="27" y="424"/>
                      <a:pt x="14" y="440"/>
                    </a:cubicBezTo>
                    <a:cubicBezTo>
                      <a:pt x="0" y="457"/>
                      <a:pt x="3" y="481"/>
                      <a:pt x="19" y="495"/>
                    </a:cubicBezTo>
                    <a:cubicBezTo>
                      <a:pt x="331" y="748"/>
                      <a:pt x="331" y="748"/>
                      <a:pt x="331" y="748"/>
                    </a:cubicBezTo>
                    <a:cubicBezTo>
                      <a:pt x="338" y="754"/>
                      <a:pt x="347" y="757"/>
                      <a:pt x="356" y="757"/>
                    </a:cubicBezTo>
                    <a:cubicBezTo>
                      <a:pt x="357" y="757"/>
                      <a:pt x="359" y="757"/>
                      <a:pt x="360" y="757"/>
                    </a:cubicBezTo>
                    <a:cubicBezTo>
                      <a:pt x="371" y="756"/>
                      <a:pt x="380" y="750"/>
                      <a:pt x="387" y="742"/>
                    </a:cubicBezTo>
                    <a:cubicBezTo>
                      <a:pt x="903" y="68"/>
                      <a:pt x="903" y="68"/>
                      <a:pt x="903" y="68"/>
                    </a:cubicBezTo>
                    <a:cubicBezTo>
                      <a:pt x="916" y="51"/>
                      <a:pt x="913" y="26"/>
                      <a:pt x="896" y="13"/>
                    </a:cubicBezTo>
                    <a:cubicBezTo>
                      <a:pt x="879" y="0"/>
                      <a:pt x="854" y="4"/>
                      <a:pt x="841" y="21"/>
                    </a:cubicBezTo>
                    <a:cubicBezTo>
                      <a:pt x="349" y="663"/>
                      <a:pt x="349" y="663"/>
                      <a:pt x="349" y="663"/>
                    </a:cubicBezTo>
                    <a:lnTo>
                      <a:pt x="68" y="4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pic>
        <p:nvPicPr>
          <p:cNvPr id="9" name="Picture 8">
            <a:extLst>
              <a:ext uri="{FF2B5EF4-FFF2-40B4-BE49-F238E27FC236}">
                <a16:creationId xmlns:a16="http://schemas.microsoft.com/office/drawing/2014/main" id="{73B1D361-8267-4187-AEDB-4759BA1FCFC4}"/>
              </a:ext>
            </a:extLst>
          </p:cNvPr>
          <p:cNvPicPr>
            <a:picLocks noChangeAspect="1"/>
          </p:cNvPicPr>
          <p:nvPr/>
        </p:nvPicPr>
        <p:blipFill>
          <a:blip r:embed="rId12"/>
          <a:stretch>
            <a:fillRect/>
          </a:stretch>
        </p:blipFill>
        <p:spPr>
          <a:xfrm>
            <a:off x="5806813" y="1053113"/>
            <a:ext cx="5808276" cy="1455709"/>
          </a:xfrm>
          <a:prstGeom prst="rect">
            <a:avLst/>
          </a:prstGeom>
        </p:spPr>
      </p:pic>
    </p:spTree>
    <p:extLst>
      <p:ext uri="{BB962C8B-B14F-4D97-AF65-F5344CB8AC3E}">
        <p14:creationId xmlns:p14="http://schemas.microsoft.com/office/powerpoint/2010/main" val="54865978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D3BFBF-044A-5271-CC10-2788D8858F80}"/>
              </a:ext>
            </a:extLst>
          </p:cNvPr>
          <p:cNvSpPr>
            <a:spLocks noGrp="1"/>
          </p:cNvSpPr>
          <p:nvPr>
            <p:ph type="body" sz="quarter" idx="10"/>
          </p:nvPr>
        </p:nvSpPr>
        <p:spPr/>
        <p:txBody>
          <a:bodyPr/>
          <a:lstStyle/>
          <a:p>
            <a:endParaRPr lang="en-GB"/>
          </a:p>
        </p:txBody>
      </p:sp>
      <p:sp>
        <p:nvSpPr>
          <p:cNvPr id="3" name="Slide Number Placeholder 2">
            <a:extLst>
              <a:ext uri="{FF2B5EF4-FFF2-40B4-BE49-F238E27FC236}">
                <a16:creationId xmlns:a16="http://schemas.microsoft.com/office/drawing/2014/main" id="{BD2A4688-1B48-2F4A-C9B9-D42AD54BEB8D}"/>
              </a:ext>
            </a:extLst>
          </p:cNvPr>
          <p:cNvSpPr>
            <a:spLocks noGrp="1"/>
          </p:cNvSpPr>
          <p:nvPr>
            <p:ph type="sldNum" sz="quarter" idx="13"/>
          </p:nvPr>
        </p:nvSpPr>
        <p:spPr/>
        <p:txBody>
          <a:bodyPr/>
          <a:lstStyle/>
          <a:p>
            <a:fld id="{4B39B52A-EAD5-4CA9-B46E-2F3B4224B365}" type="slidenum">
              <a:rPr lang="en-GB" noProof="0" smtClean="0"/>
              <a:pPr/>
              <a:t>15</a:t>
            </a:fld>
            <a:endParaRPr lang="en-GB" noProof="0" dirty="0"/>
          </a:p>
        </p:txBody>
      </p:sp>
      <p:sp>
        <p:nvSpPr>
          <p:cNvPr id="4" name="Text Placeholder 3">
            <a:extLst>
              <a:ext uri="{FF2B5EF4-FFF2-40B4-BE49-F238E27FC236}">
                <a16:creationId xmlns:a16="http://schemas.microsoft.com/office/drawing/2014/main" id="{90980664-43B1-EF4C-B4C0-8188E0C92CC5}"/>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1331A171-E6D4-7027-DA57-43A2D009EE1A}"/>
              </a:ext>
            </a:extLst>
          </p:cNvPr>
          <p:cNvPicPr>
            <a:picLocks noChangeAspect="1"/>
          </p:cNvPicPr>
          <p:nvPr/>
        </p:nvPicPr>
        <p:blipFill>
          <a:blip r:embed="rId2"/>
          <a:stretch>
            <a:fillRect/>
          </a:stretch>
        </p:blipFill>
        <p:spPr>
          <a:xfrm>
            <a:off x="-528" y="0"/>
            <a:ext cx="12192528" cy="6858297"/>
          </a:xfrm>
          <a:prstGeom prst="rect">
            <a:avLst/>
          </a:prstGeom>
        </p:spPr>
      </p:pic>
    </p:spTree>
    <p:extLst>
      <p:ext uri="{BB962C8B-B14F-4D97-AF65-F5344CB8AC3E}">
        <p14:creationId xmlns:p14="http://schemas.microsoft.com/office/powerpoint/2010/main" val="141529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farming land with country roads">
            <a:extLst>
              <a:ext uri="{FF2B5EF4-FFF2-40B4-BE49-F238E27FC236}">
                <a16:creationId xmlns:a16="http://schemas.microsoft.com/office/drawing/2014/main" id="{E9DB6A75-8228-35D5-F555-7CDB0A0F9A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25A50D0-6688-84CA-98F4-4261E4DCA6D4}"/>
              </a:ext>
            </a:extLst>
          </p:cNvPr>
          <p:cNvSpPr/>
          <p:nvPr/>
        </p:nvSpPr>
        <p:spPr>
          <a:xfrm>
            <a:off x="0" y="2220483"/>
            <a:ext cx="9545782" cy="3120444"/>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A4D4D9F-0E03-777E-B8A2-816ABAF683B9}"/>
              </a:ext>
            </a:extLst>
          </p:cNvPr>
          <p:cNvSpPr txBox="1"/>
          <p:nvPr/>
        </p:nvSpPr>
        <p:spPr>
          <a:xfrm>
            <a:off x="839191" y="926295"/>
            <a:ext cx="6096000" cy="830997"/>
          </a:xfrm>
          <a:prstGeom prst="rect">
            <a:avLst/>
          </a:prstGeom>
          <a:noFill/>
          <a:ln>
            <a:noFill/>
          </a:ln>
        </p:spPr>
        <p:txBody>
          <a:bodyPr wrap="square">
            <a:spAutoFit/>
          </a:bodyPr>
          <a:lstStyle/>
          <a:p>
            <a:r>
              <a:rPr lang="en-GB" sz="4800" b="1" dirty="0">
                <a:solidFill>
                  <a:schemeClr val="bg2"/>
                </a:solidFill>
                <a:latin typeface="Abadi Extra Light" panose="020B0204020104020204" pitchFamily="34" charset="0"/>
              </a:rPr>
              <a:t>The road ahead</a:t>
            </a:r>
            <a:r>
              <a:rPr lang="en-GB" sz="4000" b="1" dirty="0">
                <a:solidFill>
                  <a:schemeClr val="bg2"/>
                </a:solidFill>
                <a:latin typeface="Abadi Extra Light" panose="020B0204020104020204" pitchFamily="34" charset="0"/>
              </a:rPr>
              <a:t>	</a:t>
            </a:r>
          </a:p>
        </p:txBody>
      </p:sp>
      <p:sp>
        <p:nvSpPr>
          <p:cNvPr id="12" name="TextBox 11">
            <a:extLst>
              <a:ext uri="{FF2B5EF4-FFF2-40B4-BE49-F238E27FC236}">
                <a16:creationId xmlns:a16="http://schemas.microsoft.com/office/drawing/2014/main" id="{48386E5F-2191-1710-8C86-62B785B077D5}"/>
              </a:ext>
            </a:extLst>
          </p:cNvPr>
          <p:cNvSpPr txBox="1"/>
          <p:nvPr/>
        </p:nvSpPr>
        <p:spPr>
          <a:xfrm>
            <a:off x="889144" y="2397478"/>
            <a:ext cx="8310418" cy="2630848"/>
          </a:xfrm>
          <a:prstGeom prst="rect">
            <a:avLst/>
          </a:prstGeom>
          <a:noFill/>
          <a:ln>
            <a:noFill/>
          </a:ln>
        </p:spPr>
        <p:txBody>
          <a:bodyPr wrap="square">
            <a:spAutoFit/>
          </a:bodyPr>
          <a:lstStyle/>
          <a:p>
            <a:pPr marL="285750" indent="-285750">
              <a:lnSpc>
                <a:spcPct val="114000"/>
              </a:lnSpc>
              <a:spcAft>
                <a:spcPts val="1200"/>
              </a:spcAft>
              <a:buFont typeface="Arial" panose="020B0604020202020204" pitchFamily="34" charset="0"/>
              <a:buChar char="•"/>
            </a:pPr>
            <a:r>
              <a:rPr lang="en-GB" sz="2400" dirty="0">
                <a:solidFill>
                  <a:schemeClr val="bg1"/>
                </a:solidFill>
                <a:latin typeface="Abadi Extra Light" panose="020B0204020104020204" pitchFamily="34" charset="0"/>
              </a:rPr>
              <a:t>New roles and responsibilities – who will do what to get us to net zero? </a:t>
            </a:r>
          </a:p>
          <a:p>
            <a:pPr marL="285750" indent="-285750">
              <a:lnSpc>
                <a:spcPct val="114000"/>
              </a:lnSpc>
              <a:spcAft>
                <a:spcPts val="1200"/>
              </a:spcAft>
              <a:buFont typeface="Arial" panose="020B0604020202020204" pitchFamily="34" charset="0"/>
              <a:buChar char="•"/>
            </a:pPr>
            <a:r>
              <a:rPr lang="en-GB" sz="2400" dirty="0">
                <a:solidFill>
                  <a:schemeClr val="bg1"/>
                </a:solidFill>
                <a:latin typeface="Abadi Extra Light" panose="020B0204020104020204" pitchFamily="34" charset="0"/>
              </a:rPr>
              <a:t>How will we get the energy mix we need built?</a:t>
            </a:r>
          </a:p>
          <a:p>
            <a:pPr marL="285750" indent="-285750">
              <a:lnSpc>
                <a:spcPct val="114000"/>
              </a:lnSpc>
              <a:spcAft>
                <a:spcPts val="1200"/>
              </a:spcAft>
              <a:buFont typeface="Arial" panose="020B0604020202020204" pitchFamily="34" charset="0"/>
              <a:buChar char="•"/>
            </a:pPr>
            <a:r>
              <a:rPr lang="en-GB" sz="2400" dirty="0">
                <a:solidFill>
                  <a:schemeClr val="bg1"/>
                </a:solidFill>
                <a:latin typeface="Abadi Extra Light" panose="020B0204020104020204" pitchFamily="34" charset="0"/>
              </a:rPr>
              <a:t>How do we deliver the right market signals for investment?</a:t>
            </a:r>
          </a:p>
          <a:p>
            <a:pPr marL="285750" indent="-285750">
              <a:lnSpc>
                <a:spcPct val="114000"/>
              </a:lnSpc>
              <a:spcAft>
                <a:spcPts val="1200"/>
              </a:spcAft>
              <a:buFont typeface="Arial" panose="020B0604020202020204" pitchFamily="34" charset="0"/>
              <a:buChar char="•"/>
            </a:pPr>
            <a:r>
              <a:rPr lang="en-GB" sz="2400" dirty="0">
                <a:solidFill>
                  <a:schemeClr val="bg1"/>
                </a:solidFill>
                <a:latin typeface="Abadi Extra Light" panose="020B0204020104020204" pitchFamily="34" charset="0"/>
              </a:rPr>
              <a:t>How do we bring consumers on board?</a:t>
            </a:r>
          </a:p>
        </p:txBody>
      </p:sp>
    </p:spTree>
    <p:extLst>
      <p:ext uri="{BB962C8B-B14F-4D97-AF65-F5344CB8AC3E}">
        <p14:creationId xmlns:p14="http://schemas.microsoft.com/office/powerpoint/2010/main" val="86061247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91383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9AD5-6ACC-1ECD-923C-8118EC8556AB}"/>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412E1296-0466-E240-E995-9A2E0D0CCC13}"/>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B6047A25-05AB-59A3-66E0-1DEC00EFFE6E}"/>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13" name="TextBox 12">
            <a:extLst>
              <a:ext uri="{FF2B5EF4-FFF2-40B4-BE49-F238E27FC236}">
                <a16:creationId xmlns:a16="http://schemas.microsoft.com/office/drawing/2014/main" id="{DEE37329-D3D0-02C3-75B0-36E4E9BAE08C}"/>
              </a:ext>
            </a:extLst>
          </p:cNvPr>
          <p:cNvSpPr txBox="1"/>
          <p:nvPr/>
        </p:nvSpPr>
        <p:spPr>
          <a:xfrm>
            <a:off x="3521676" y="2073964"/>
            <a:ext cx="11629876"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onserrat"/>
              <a:ea typeface="+mn-ea"/>
              <a:cs typeface="+mn-cs"/>
            </a:endParaRPr>
          </a:p>
          <a:p>
            <a:pPr marR="0" lvl="0" defTabSz="914400" eaLnBrk="1" fontAlgn="auto" latinLnBrk="0" hangingPunct="1">
              <a:lnSpc>
                <a:spcPct val="100000"/>
              </a:lnSpc>
              <a:spcBef>
                <a:spcPts val="0"/>
              </a:spcBef>
              <a:spcAft>
                <a:spcPts val="0"/>
              </a:spcAft>
              <a:buClrTx/>
              <a:buSzTx/>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Welcome </a:t>
            </a:r>
          </a:p>
          <a:p>
            <a:pPr marR="0" lvl="0" defTabSz="914400" eaLnBrk="1" fontAlgn="auto" latinLnBrk="0" hangingPunct="1">
              <a:lnSpc>
                <a:spcPct val="100000"/>
              </a:lnSpc>
              <a:spcBef>
                <a:spcPts val="0"/>
              </a:spcBef>
              <a:spcAft>
                <a:spcPts val="0"/>
              </a:spcAft>
              <a:buClrTx/>
              <a:buSzTx/>
              <a:tabLst/>
              <a:defRPr/>
            </a:pPr>
            <a:endPar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2050 Net Zero – How we get there: Energy</a:t>
            </a:r>
          </a:p>
        </p:txBody>
      </p:sp>
      <p:pic>
        <p:nvPicPr>
          <p:cNvPr id="6" name="Picture 5">
            <a:extLst>
              <a:ext uri="{FF2B5EF4-FFF2-40B4-BE49-F238E27FC236}">
                <a16:creationId xmlns:a16="http://schemas.microsoft.com/office/drawing/2014/main" id="{1B352A10-188F-877F-CE51-748EF76BE185}"/>
              </a:ext>
            </a:extLst>
          </p:cNvPr>
          <p:cNvPicPr>
            <a:picLocks noChangeAspect="1"/>
          </p:cNvPicPr>
          <p:nvPr/>
        </p:nvPicPr>
        <p:blipFill>
          <a:blip r:embed="rId4"/>
          <a:stretch>
            <a:fillRect/>
          </a:stretch>
        </p:blipFill>
        <p:spPr>
          <a:xfrm>
            <a:off x="0" y="4843848"/>
            <a:ext cx="2014151" cy="2014151"/>
          </a:xfrm>
          <a:prstGeom prst="rect">
            <a:avLst/>
          </a:prstGeom>
        </p:spPr>
      </p:pic>
      <p:sp>
        <p:nvSpPr>
          <p:cNvPr id="8" name="TextBox 7">
            <a:extLst>
              <a:ext uri="{FF2B5EF4-FFF2-40B4-BE49-F238E27FC236}">
                <a16:creationId xmlns:a16="http://schemas.microsoft.com/office/drawing/2014/main" id="{784FF99A-BB8E-3620-42A6-4003A6857532}"/>
              </a:ext>
            </a:extLst>
          </p:cNvPr>
          <p:cNvSpPr txBox="1"/>
          <p:nvPr/>
        </p:nvSpPr>
        <p:spPr>
          <a:xfrm>
            <a:off x="1470454" y="803189"/>
            <a:ext cx="2051222" cy="369332"/>
          </a:xfrm>
          <a:prstGeom prst="rect">
            <a:avLst/>
          </a:prstGeom>
          <a:noFill/>
        </p:spPr>
        <p:txBody>
          <a:bodyPr wrap="square" rtlCol="0">
            <a:spAutoFit/>
          </a:bodyPr>
          <a:lstStyle/>
          <a:p>
            <a:r>
              <a:rPr lang="en-US" dirty="0">
                <a:highlight>
                  <a:srgbClr val="FFFF00"/>
                </a:highlight>
              </a:rPr>
              <a:t>CMS Logo </a:t>
            </a:r>
            <a:endParaRPr lang="en-GB" dirty="0">
              <a:highlight>
                <a:srgbClr val="FFFF00"/>
              </a:highlight>
            </a:endParaRPr>
          </a:p>
        </p:txBody>
      </p:sp>
      <p:pic>
        <p:nvPicPr>
          <p:cNvPr id="9" name="Picture 8">
            <a:extLst>
              <a:ext uri="{FF2B5EF4-FFF2-40B4-BE49-F238E27FC236}">
                <a16:creationId xmlns:a16="http://schemas.microsoft.com/office/drawing/2014/main" id="{8B3C8181-4866-7288-77E2-D7B967DEC7E8}"/>
              </a:ext>
            </a:extLst>
          </p:cNvPr>
          <p:cNvPicPr>
            <a:picLocks noChangeAspect="1"/>
          </p:cNvPicPr>
          <p:nvPr/>
        </p:nvPicPr>
        <p:blipFill>
          <a:blip r:embed="rId4"/>
          <a:stretch>
            <a:fillRect/>
          </a:stretch>
        </p:blipFill>
        <p:spPr>
          <a:xfrm>
            <a:off x="10177829" y="4843849"/>
            <a:ext cx="2014151" cy="2014151"/>
          </a:xfrm>
          <a:prstGeom prst="rect">
            <a:avLst/>
          </a:prstGeom>
        </p:spPr>
      </p:pic>
      <p:pic>
        <p:nvPicPr>
          <p:cNvPr id="10" name="Picture 9" descr="A white and green sky&#10;&#10;Description automatically generated">
            <a:extLst>
              <a:ext uri="{FF2B5EF4-FFF2-40B4-BE49-F238E27FC236}">
                <a16:creationId xmlns:a16="http://schemas.microsoft.com/office/drawing/2014/main" id="{E48AC425-5B32-0852-07DF-C7B80EAD9544}"/>
              </a:ext>
            </a:extLst>
          </p:cNvPr>
          <p:cNvPicPr>
            <a:picLocks noChangeAspect="1"/>
          </p:cNvPicPr>
          <p:nvPr/>
        </p:nvPicPr>
        <p:blipFill>
          <a:blip r:embed="rId3"/>
          <a:srcRect b="19"/>
          <a:stretch/>
        </p:blipFill>
        <p:spPr>
          <a:xfrm>
            <a:off x="30057" y="1282"/>
            <a:ext cx="12191980" cy="6856718"/>
          </a:xfrm>
          <a:prstGeom prst="rect">
            <a:avLst/>
          </a:prstGeom>
        </p:spPr>
      </p:pic>
      <p:sp>
        <p:nvSpPr>
          <p:cNvPr id="11" name="TextBox 10">
            <a:extLst>
              <a:ext uri="{FF2B5EF4-FFF2-40B4-BE49-F238E27FC236}">
                <a16:creationId xmlns:a16="http://schemas.microsoft.com/office/drawing/2014/main" id="{6FF552E1-6217-18C7-F6F4-763BAFAB8BED}"/>
              </a:ext>
            </a:extLst>
          </p:cNvPr>
          <p:cNvSpPr txBox="1"/>
          <p:nvPr/>
        </p:nvSpPr>
        <p:spPr>
          <a:xfrm>
            <a:off x="7330644" y="1333723"/>
            <a:ext cx="6506883" cy="954107"/>
          </a:xfrm>
          <a:prstGeom prst="rect">
            <a:avLst/>
          </a:prstGeom>
          <a:noFill/>
        </p:spPr>
        <p:txBody>
          <a:bodyPr wrap="square" rtlCol="0">
            <a:spAutoFit/>
          </a:bodyPr>
          <a:lstStyle/>
          <a:p>
            <a:r>
              <a:rPr lang="en-US" sz="2800" dirty="0">
                <a:latin typeface="Monserrat"/>
              </a:rPr>
              <a:t>Chaired by </a:t>
            </a:r>
            <a:r>
              <a:rPr lang="en-US" sz="2800" b="1" dirty="0">
                <a:latin typeface="Monserrat"/>
              </a:rPr>
              <a:t>Jo Butlin, </a:t>
            </a:r>
          </a:p>
          <a:p>
            <a:r>
              <a:rPr lang="en-US" sz="2800" dirty="0">
                <a:latin typeface="Monserrat"/>
              </a:rPr>
              <a:t>WUN Co- Founder &amp; Director </a:t>
            </a:r>
            <a:endParaRPr lang="en-GB" sz="2800" dirty="0">
              <a:latin typeface="Monserrat"/>
            </a:endParaRPr>
          </a:p>
        </p:txBody>
      </p:sp>
      <p:pic>
        <p:nvPicPr>
          <p:cNvPr id="12" name="Picture 11">
            <a:extLst>
              <a:ext uri="{FF2B5EF4-FFF2-40B4-BE49-F238E27FC236}">
                <a16:creationId xmlns:a16="http://schemas.microsoft.com/office/drawing/2014/main" id="{C69AD9E2-D95C-ACFE-0B24-CE9E974B8C75}"/>
              </a:ext>
            </a:extLst>
          </p:cNvPr>
          <p:cNvPicPr>
            <a:picLocks noChangeAspect="1"/>
          </p:cNvPicPr>
          <p:nvPr/>
        </p:nvPicPr>
        <p:blipFill>
          <a:blip r:embed="rId5"/>
          <a:stretch>
            <a:fillRect/>
          </a:stretch>
        </p:blipFill>
        <p:spPr>
          <a:xfrm>
            <a:off x="8107318" y="2596248"/>
            <a:ext cx="2748864" cy="2748864"/>
          </a:xfrm>
          <a:prstGeom prst="rect">
            <a:avLst/>
          </a:prstGeom>
        </p:spPr>
      </p:pic>
      <p:pic>
        <p:nvPicPr>
          <p:cNvPr id="4" name="Picture 3" descr="A poster of a person's hands holding a windmill and a picture of a person&#10;&#10;Description automatically generated">
            <a:extLst>
              <a:ext uri="{FF2B5EF4-FFF2-40B4-BE49-F238E27FC236}">
                <a16:creationId xmlns:a16="http://schemas.microsoft.com/office/drawing/2014/main" id="{96B66511-2B87-9A54-DFD6-79E14C6C9CAE}"/>
              </a:ext>
            </a:extLst>
          </p:cNvPr>
          <p:cNvPicPr>
            <a:picLocks noChangeAspect="1"/>
          </p:cNvPicPr>
          <p:nvPr/>
        </p:nvPicPr>
        <p:blipFill>
          <a:blip r:embed="rId6"/>
          <a:stretch>
            <a:fillRect/>
          </a:stretch>
        </p:blipFill>
        <p:spPr>
          <a:xfrm>
            <a:off x="50550" y="1282"/>
            <a:ext cx="6856718" cy="6856718"/>
          </a:xfrm>
          <a:prstGeom prst="rect">
            <a:avLst/>
          </a:prstGeom>
        </p:spPr>
      </p:pic>
      <p:pic>
        <p:nvPicPr>
          <p:cNvPr id="14" name="Picture 13">
            <a:extLst>
              <a:ext uri="{FF2B5EF4-FFF2-40B4-BE49-F238E27FC236}">
                <a16:creationId xmlns:a16="http://schemas.microsoft.com/office/drawing/2014/main" id="{79BE3EB9-E8F4-EB9C-0C79-00D5168E5D93}"/>
              </a:ext>
            </a:extLst>
          </p:cNvPr>
          <p:cNvPicPr>
            <a:picLocks noChangeAspect="1"/>
          </p:cNvPicPr>
          <p:nvPr/>
        </p:nvPicPr>
        <p:blipFill>
          <a:blip r:embed="rId7"/>
          <a:stretch>
            <a:fillRect/>
          </a:stretch>
        </p:blipFill>
        <p:spPr>
          <a:xfrm>
            <a:off x="3933256" y="4928442"/>
            <a:ext cx="2942857" cy="1495238"/>
          </a:xfrm>
          <a:prstGeom prst="rect">
            <a:avLst/>
          </a:prstGeom>
        </p:spPr>
      </p:pic>
    </p:spTree>
    <p:extLst>
      <p:ext uri="{BB962C8B-B14F-4D97-AF65-F5344CB8AC3E}">
        <p14:creationId xmlns:p14="http://schemas.microsoft.com/office/powerpoint/2010/main" val="24440031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6C648-02C4-F454-C64B-C34AADF144E6}"/>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C39F6E76-4D3F-FCE1-79A1-F80DAB96F19A}"/>
              </a:ext>
            </a:extLst>
          </p:cNvPr>
          <p:cNvPicPr>
            <a:picLocks noChangeAspect="1"/>
          </p:cNvPicPr>
          <p:nvPr/>
        </p:nvPicPr>
        <p:blipFill>
          <a:blip r:embed="rId3"/>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AB9CA5B-8524-4FCA-9C36-AABED23C28B3}"/>
              </a:ext>
            </a:extLst>
          </p:cNvPr>
          <p:cNvSpPr txBox="1"/>
          <p:nvPr/>
        </p:nvSpPr>
        <p:spPr>
          <a:xfrm>
            <a:off x="234779" y="205415"/>
            <a:ext cx="4065373" cy="584775"/>
          </a:xfrm>
          <a:prstGeom prst="rect">
            <a:avLst/>
          </a:prstGeom>
          <a:noFill/>
        </p:spPr>
        <p:txBody>
          <a:bodyPr wrap="square" rtlCol="0">
            <a:spAutoFit/>
          </a:bodyPr>
          <a:lstStyle/>
          <a:p>
            <a:r>
              <a:rPr lang="en-US" sz="3200" b="1" dirty="0">
                <a:solidFill>
                  <a:schemeClr val="bg1">
                    <a:lumMod val="50000"/>
                  </a:schemeClr>
                </a:solidFill>
              </a:rPr>
              <a:t>Todays</a:t>
            </a:r>
            <a:r>
              <a:rPr lang="en-US" b="1" dirty="0">
                <a:solidFill>
                  <a:schemeClr val="bg1">
                    <a:lumMod val="50000"/>
                  </a:schemeClr>
                </a:solidFill>
              </a:rPr>
              <a:t> </a:t>
            </a:r>
            <a:r>
              <a:rPr lang="en-US" sz="3200" b="1" dirty="0">
                <a:solidFill>
                  <a:schemeClr val="bg1">
                    <a:lumMod val="50000"/>
                  </a:schemeClr>
                </a:solidFill>
              </a:rPr>
              <a:t>panel: </a:t>
            </a:r>
            <a:endParaRPr lang="en-GB" sz="3200" b="1" dirty="0">
              <a:solidFill>
                <a:schemeClr val="bg1">
                  <a:lumMod val="50000"/>
                </a:schemeClr>
              </a:solidFill>
            </a:endParaRPr>
          </a:p>
        </p:txBody>
      </p:sp>
      <p:sp>
        <p:nvSpPr>
          <p:cNvPr id="5" name="TextBox 4">
            <a:extLst>
              <a:ext uri="{FF2B5EF4-FFF2-40B4-BE49-F238E27FC236}">
                <a16:creationId xmlns:a16="http://schemas.microsoft.com/office/drawing/2014/main" id="{7F5E4A80-C5FD-615E-644C-F253BA47BA1F}"/>
              </a:ext>
            </a:extLst>
          </p:cNvPr>
          <p:cNvSpPr txBox="1"/>
          <p:nvPr/>
        </p:nvSpPr>
        <p:spPr>
          <a:xfrm>
            <a:off x="234779" y="678200"/>
            <a:ext cx="10490886" cy="6001643"/>
          </a:xfrm>
          <a:prstGeom prst="rect">
            <a:avLst/>
          </a:prstGeom>
          <a:noFill/>
        </p:spPr>
        <p:txBody>
          <a:bodyPr wrap="square">
            <a:spAutoFit/>
          </a:bodyPr>
          <a:lstStyle/>
          <a:p>
            <a:r>
              <a:rPr lang="en-US" sz="3200" b="1" dirty="0">
                <a:solidFill>
                  <a:schemeClr val="bg1">
                    <a:lumMod val="50000"/>
                  </a:schemeClr>
                </a:solidFill>
              </a:rPr>
              <a:t>Cathy McClay - </a:t>
            </a:r>
            <a:r>
              <a:rPr lang="en-US" sz="3200" dirty="0">
                <a:solidFill>
                  <a:schemeClr val="bg1">
                    <a:lumMod val="50000"/>
                  </a:schemeClr>
                </a:solidFill>
              </a:rPr>
              <a:t>Managing Director, National Grid DSO</a:t>
            </a:r>
          </a:p>
          <a:p>
            <a:endParaRPr lang="en-US" sz="3200" dirty="0">
              <a:solidFill>
                <a:schemeClr val="bg1">
                  <a:lumMod val="50000"/>
                </a:schemeClr>
              </a:solidFill>
            </a:endParaRPr>
          </a:p>
          <a:p>
            <a:r>
              <a:rPr lang="en-US" sz="2000" dirty="0">
                <a:solidFill>
                  <a:schemeClr val="bg1">
                    <a:lumMod val="50000"/>
                  </a:schemeClr>
                </a:solidFill>
              </a:rPr>
              <a:t>Cathy has 25 years’ experience in the electricity industry.  In the first part of her career, she worked for a number of energy companies in the UK, France and the Netherlands, </a:t>
            </a:r>
            <a:r>
              <a:rPr lang="en-US" sz="2000" dirty="0" err="1">
                <a:solidFill>
                  <a:schemeClr val="bg1">
                    <a:lumMod val="50000"/>
                  </a:schemeClr>
                </a:solidFill>
              </a:rPr>
              <a:t>specialising</a:t>
            </a:r>
            <a:r>
              <a:rPr lang="en-US" sz="2000" dirty="0">
                <a:solidFill>
                  <a:schemeClr val="bg1">
                    <a:lumMod val="50000"/>
                  </a:schemeClr>
                </a:solidFill>
              </a:rPr>
              <a:t> in modelling and analysis for trading, risk management, strategy and investment.   Cathy then joined National Grid System Operator as Head of Commercial where she was responsible for opening up the ancillary service markets to new sources of flexibility, such as demand side response and batteries.</a:t>
            </a:r>
          </a:p>
          <a:p>
            <a:endParaRPr lang="en-US" sz="2000" dirty="0">
              <a:solidFill>
                <a:schemeClr val="bg1">
                  <a:lumMod val="50000"/>
                </a:schemeClr>
              </a:solidFill>
            </a:endParaRPr>
          </a:p>
          <a:p>
            <a:r>
              <a:rPr lang="en-US" sz="2000" dirty="0">
                <a:solidFill>
                  <a:schemeClr val="bg1">
                    <a:lumMod val="50000"/>
                  </a:schemeClr>
                </a:solidFill>
              </a:rPr>
              <a:t>Most recently, Cathy has been Director of Flexibility at ENOWA, the energy company of NEOM.  NEOM is focused on developing sustainable living in the desert in the North West of Saudi Arabia, powered by a fully-renewable energy system.  Cathy was responsible for </a:t>
            </a:r>
          </a:p>
          <a:p>
            <a:r>
              <a:rPr lang="en-US" sz="2000" dirty="0">
                <a:solidFill>
                  <a:schemeClr val="bg1">
                    <a:lumMod val="50000"/>
                  </a:schemeClr>
                </a:solidFill>
              </a:rPr>
              <a:t>ensuring that everything was in place to be able to balance and control the</a:t>
            </a:r>
          </a:p>
          <a:p>
            <a:r>
              <a:rPr lang="en-US" sz="2000" dirty="0">
                <a:solidFill>
                  <a:schemeClr val="bg1">
                    <a:lumMod val="50000"/>
                  </a:schemeClr>
                </a:solidFill>
              </a:rPr>
              <a:t>fully-renewable energy system, including the design </a:t>
            </a:r>
          </a:p>
          <a:p>
            <a:r>
              <a:rPr lang="en-US" sz="2000" dirty="0">
                <a:solidFill>
                  <a:schemeClr val="bg1">
                    <a:lumMod val="50000"/>
                  </a:schemeClr>
                </a:solidFill>
              </a:rPr>
              <a:t>and implementation of the flexibility market.  In addition, Cathy led the teams </a:t>
            </a:r>
          </a:p>
          <a:p>
            <a:r>
              <a:rPr lang="en-US" sz="2000" dirty="0">
                <a:solidFill>
                  <a:schemeClr val="bg1">
                    <a:lumMod val="50000"/>
                  </a:schemeClr>
                </a:solidFill>
              </a:rPr>
              <a:t>developing the physical flexible assets needed to balance the system, including a </a:t>
            </a:r>
          </a:p>
          <a:p>
            <a:r>
              <a:rPr lang="en-US" sz="2000" dirty="0">
                <a:solidFill>
                  <a:schemeClr val="bg1">
                    <a:lumMod val="50000"/>
                  </a:schemeClr>
                </a:solidFill>
              </a:rPr>
              <a:t>2.1GW, 23 GWh pumped storage station in the desert.</a:t>
            </a:r>
          </a:p>
          <a:p>
            <a:endParaRPr lang="en-US" sz="2000" dirty="0">
              <a:solidFill>
                <a:schemeClr val="bg1">
                  <a:lumMod val="50000"/>
                </a:schemeClr>
              </a:solidFill>
            </a:endParaRPr>
          </a:p>
          <a:p>
            <a:r>
              <a:rPr lang="en-US" sz="2000" dirty="0">
                <a:solidFill>
                  <a:schemeClr val="bg1">
                    <a:lumMod val="50000"/>
                  </a:schemeClr>
                </a:solidFill>
              </a:rPr>
              <a:t>Cathy is an electrical engineer and a Fellow of the Royal Academy of Engineering.</a:t>
            </a:r>
          </a:p>
        </p:txBody>
      </p:sp>
      <p:pic>
        <p:nvPicPr>
          <p:cNvPr id="1028" name="Picture 4">
            <a:extLst>
              <a:ext uri="{FF2B5EF4-FFF2-40B4-BE49-F238E27FC236}">
                <a16:creationId xmlns:a16="http://schemas.microsoft.com/office/drawing/2014/main" id="{7F1DE8CE-94CE-C342-84E0-2C5AB18E0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865" y="4385366"/>
            <a:ext cx="3295135" cy="247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6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9E103D6B-CB6F-5C36-E96A-BD0C7D1611D3}"/>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09F5C561-1D7D-4BA0-8079-C24468FCEA70}"/>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13" name="TextBox 12">
            <a:extLst>
              <a:ext uri="{FF2B5EF4-FFF2-40B4-BE49-F238E27FC236}">
                <a16:creationId xmlns:a16="http://schemas.microsoft.com/office/drawing/2014/main" id="{5295D36B-BDCD-9457-6752-BDC7815D804B}"/>
              </a:ext>
            </a:extLst>
          </p:cNvPr>
          <p:cNvSpPr txBox="1"/>
          <p:nvPr/>
        </p:nvSpPr>
        <p:spPr>
          <a:xfrm>
            <a:off x="3521676" y="2073964"/>
            <a:ext cx="11629876"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onserrat"/>
              <a:ea typeface="+mn-ea"/>
              <a:cs typeface="+mn-cs"/>
            </a:endParaRPr>
          </a:p>
          <a:p>
            <a:pPr marR="0" lvl="0" defTabSz="914400" eaLnBrk="1" fontAlgn="auto" latinLnBrk="0" hangingPunct="1">
              <a:lnSpc>
                <a:spcPct val="100000"/>
              </a:lnSpc>
              <a:spcBef>
                <a:spcPts val="0"/>
              </a:spcBef>
              <a:spcAft>
                <a:spcPts val="0"/>
              </a:spcAft>
              <a:buClrTx/>
              <a:buSzTx/>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Welcome </a:t>
            </a:r>
          </a:p>
          <a:p>
            <a:pPr marR="0" lvl="0" defTabSz="914400" eaLnBrk="1" fontAlgn="auto" latinLnBrk="0" hangingPunct="1">
              <a:lnSpc>
                <a:spcPct val="100000"/>
              </a:lnSpc>
              <a:spcBef>
                <a:spcPts val="0"/>
              </a:spcBef>
              <a:spcAft>
                <a:spcPts val="0"/>
              </a:spcAft>
              <a:buClrTx/>
              <a:buSzTx/>
              <a:tabLst/>
              <a:defRPr/>
            </a:pPr>
            <a:endPar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2050 Net Zero – How we get there: Energy</a:t>
            </a:r>
          </a:p>
        </p:txBody>
      </p:sp>
      <p:pic>
        <p:nvPicPr>
          <p:cNvPr id="6" name="Picture 5">
            <a:extLst>
              <a:ext uri="{FF2B5EF4-FFF2-40B4-BE49-F238E27FC236}">
                <a16:creationId xmlns:a16="http://schemas.microsoft.com/office/drawing/2014/main" id="{95908BB9-9659-4874-566F-09C1EB8FCE1F}"/>
              </a:ext>
            </a:extLst>
          </p:cNvPr>
          <p:cNvPicPr>
            <a:picLocks noChangeAspect="1"/>
          </p:cNvPicPr>
          <p:nvPr/>
        </p:nvPicPr>
        <p:blipFill>
          <a:blip r:embed="rId4"/>
          <a:stretch>
            <a:fillRect/>
          </a:stretch>
        </p:blipFill>
        <p:spPr>
          <a:xfrm>
            <a:off x="0" y="4843848"/>
            <a:ext cx="2014151" cy="2014151"/>
          </a:xfrm>
          <a:prstGeom prst="rect">
            <a:avLst/>
          </a:prstGeom>
        </p:spPr>
      </p:pic>
      <p:sp>
        <p:nvSpPr>
          <p:cNvPr id="8" name="TextBox 7">
            <a:extLst>
              <a:ext uri="{FF2B5EF4-FFF2-40B4-BE49-F238E27FC236}">
                <a16:creationId xmlns:a16="http://schemas.microsoft.com/office/drawing/2014/main" id="{46A15710-FC71-53E0-86D5-BEED7F28386E}"/>
              </a:ext>
            </a:extLst>
          </p:cNvPr>
          <p:cNvSpPr txBox="1"/>
          <p:nvPr/>
        </p:nvSpPr>
        <p:spPr>
          <a:xfrm>
            <a:off x="1470454" y="803189"/>
            <a:ext cx="2051222" cy="369332"/>
          </a:xfrm>
          <a:prstGeom prst="rect">
            <a:avLst/>
          </a:prstGeom>
          <a:noFill/>
        </p:spPr>
        <p:txBody>
          <a:bodyPr wrap="square" rtlCol="0">
            <a:spAutoFit/>
          </a:bodyPr>
          <a:lstStyle/>
          <a:p>
            <a:r>
              <a:rPr lang="en-US" dirty="0">
                <a:highlight>
                  <a:srgbClr val="FFFF00"/>
                </a:highlight>
              </a:rPr>
              <a:t>CMS Logo </a:t>
            </a:r>
            <a:endParaRPr lang="en-GB" dirty="0">
              <a:highlight>
                <a:srgbClr val="FFFF00"/>
              </a:highlight>
            </a:endParaRPr>
          </a:p>
        </p:txBody>
      </p:sp>
      <p:pic>
        <p:nvPicPr>
          <p:cNvPr id="9" name="Picture 8">
            <a:extLst>
              <a:ext uri="{FF2B5EF4-FFF2-40B4-BE49-F238E27FC236}">
                <a16:creationId xmlns:a16="http://schemas.microsoft.com/office/drawing/2014/main" id="{314DDA41-5EA5-25DA-D05D-D805306C606E}"/>
              </a:ext>
            </a:extLst>
          </p:cNvPr>
          <p:cNvPicPr>
            <a:picLocks noChangeAspect="1"/>
          </p:cNvPicPr>
          <p:nvPr/>
        </p:nvPicPr>
        <p:blipFill>
          <a:blip r:embed="rId4"/>
          <a:stretch>
            <a:fillRect/>
          </a:stretch>
        </p:blipFill>
        <p:spPr>
          <a:xfrm>
            <a:off x="10177829" y="4843849"/>
            <a:ext cx="2014151" cy="2014151"/>
          </a:xfrm>
          <a:prstGeom prst="rect">
            <a:avLst/>
          </a:prstGeom>
        </p:spPr>
      </p:pic>
      <p:pic>
        <p:nvPicPr>
          <p:cNvPr id="10" name="Picture 9" descr="A white and green sky&#10;&#10;Description automatically generated">
            <a:extLst>
              <a:ext uri="{FF2B5EF4-FFF2-40B4-BE49-F238E27FC236}">
                <a16:creationId xmlns:a16="http://schemas.microsoft.com/office/drawing/2014/main" id="{30347B34-7086-7DB1-A992-964FDD28D0F9}"/>
              </a:ext>
            </a:extLst>
          </p:cNvPr>
          <p:cNvPicPr>
            <a:picLocks noChangeAspect="1"/>
          </p:cNvPicPr>
          <p:nvPr/>
        </p:nvPicPr>
        <p:blipFill>
          <a:blip r:embed="rId3"/>
          <a:srcRect b="19"/>
          <a:stretch/>
        </p:blipFill>
        <p:spPr>
          <a:xfrm>
            <a:off x="20" y="53132"/>
            <a:ext cx="12191980" cy="6856718"/>
          </a:xfrm>
          <a:prstGeom prst="rect">
            <a:avLst/>
          </a:prstGeom>
        </p:spPr>
      </p:pic>
      <p:sp>
        <p:nvSpPr>
          <p:cNvPr id="11" name="TextBox 10">
            <a:extLst>
              <a:ext uri="{FF2B5EF4-FFF2-40B4-BE49-F238E27FC236}">
                <a16:creationId xmlns:a16="http://schemas.microsoft.com/office/drawing/2014/main" id="{A8D62C94-B77C-B3C1-5E79-2A29D1FB9F69}"/>
              </a:ext>
            </a:extLst>
          </p:cNvPr>
          <p:cNvSpPr txBox="1"/>
          <p:nvPr/>
        </p:nvSpPr>
        <p:spPr>
          <a:xfrm>
            <a:off x="7093691" y="2000423"/>
            <a:ext cx="4861336" cy="1815882"/>
          </a:xfrm>
          <a:prstGeom prst="rect">
            <a:avLst/>
          </a:prstGeom>
          <a:noFill/>
        </p:spPr>
        <p:txBody>
          <a:bodyPr wrap="square" rtlCol="0">
            <a:spAutoFit/>
          </a:bodyPr>
          <a:lstStyle/>
          <a:p>
            <a:r>
              <a:rPr lang="en-US" sz="2800" dirty="0">
                <a:latin typeface="Monserrat"/>
              </a:rPr>
              <a:t>WUN welcome from </a:t>
            </a:r>
          </a:p>
          <a:p>
            <a:r>
              <a:rPr lang="en-US" sz="2800" b="1" dirty="0">
                <a:latin typeface="Monserrat"/>
              </a:rPr>
              <a:t>Karen Anderson,</a:t>
            </a:r>
            <a:r>
              <a:rPr lang="en-US" sz="2800" dirty="0">
                <a:latin typeface="Monserrat"/>
              </a:rPr>
              <a:t> </a:t>
            </a:r>
          </a:p>
          <a:p>
            <a:r>
              <a:rPr lang="en-US" sz="2800" dirty="0">
                <a:latin typeface="Monserrat"/>
              </a:rPr>
              <a:t>WUN </a:t>
            </a:r>
            <a:r>
              <a:rPr lang="en-US" sz="2800" dirty="0" err="1">
                <a:latin typeface="Monserrat"/>
              </a:rPr>
              <a:t>Programme</a:t>
            </a:r>
            <a:r>
              <a:rPr lang="en-US" sz="2800" dirty="0">
                <a:latin typeface="Monserrat"/>
              </a:rPr>
              <a:t> Development Manager</a:t>
            </a:r>
            <a:endParaRPr lang="en-GB" sz="2800" dirty="0">
              <a:latin typeface="Monserrat"/>
            </a:endParaRPr>
          </a:p>
        </p:txBody>
      </p:sp>
      <p:pic>
        <p:nvPicPr>
          <p:cNvPr id="4" name="Picture 3" descr="A poster of a person's hands holding a windmill and a picture of a person&#10;&#10;Description automatically generated">
            <a:extLst>
              <a:ext uri="{FF2B5EF4-FFF2-40B4-BE49-F238E27FC236}">
                <a16:creationId xmlns:a16="http://schemas.microsoft.com/office/drawing/2014/main" id="{76CF0D4F-0737-DDBD-ECD7-6F10A97C33BA}"/>
              </a:ext>
            </a:extLst>
          </p:cNvPr>
          <p:cNvPicPr>
            <a:picLocks noChangeAspect="1"/>
          </p:cNvPicPr>
          <p:nvPr/>
        </p:nvPicPr>
        <p:blipFill>
          <a:blip r:embed="rId5"/>
          <a:stretch>
            <a:fillRect/>
          </a:stretch>
        </p:blipFill>
        <p:spPr>
          <a:xfrm>
            <a:off x="0" y="1282"/>
            <a:ext cx="6856718" cy="6856718"/>
          </a:xfrm>
          <a:prstGeom prst="rect">
            <a:avLst/>
          </a:prstGeom>
        </p:spPr>
      </p:pic>
      <p:pic>
        <p:nvPicPr>
          <p:cNvPr id="14" name="Picture 13">
            <a:extLst>
              <a:ext uri="{FF2B5EF4-FFF2-40B4-BE49-F238E27FC236}">
                <a16:creationId xmlns:a16="http://schemas.microsoft.com/office/drawing/2014/main" id="{75A622EF-2239-308A-8165-4398BCD5292E}"/>
              </a:ext>
            </a:extLst>
          </p:cNvPr>
          <p:cNvPicPr>
            <a:picLocks noChangeAspect="1"/>
          </p:cNvPicPr>
          <p:nvPr/>
        </p:nvPicPr>
        <p:blipFill>
          <a:blip r:embed="rId6"/>
          <a:stretch>
            <a:fillRect/>
          </a:stretch>
        </p:blipFill>
        <p:spPr>
          <a:xfrm>
            <a:off x="3933256" y="4928442"/>
            <a:ext cx="2942857" cy="1495238"/>
          </a:xfrm>
          <a:prstGeom prst="rect">
            <a:avLst/>
          </a:prstGeom>
        </p:spPr>
      </p:pic>
      <p:pic>
        <p:nvPicPr>
          <p:cNvPr id="7" name="Picture 6" descr="A person smiling in a pink shirt&#10;&#10;Description automatically generated">
            <a:extLst>
              <a:ext uri="{FF2B5EF4-FFF2-40B4-BE49-F238E27FC236}">
                <a16:creationId xmlns:a16="http://schemas.microsoft.com/office/drawing/2014/main" id="{95D51117-4FD0-E633-887B-CE2BC92CFFD6}"/>
              </a:ext>
            </a:extLst>
          </p:cNvPr>
          <p:cNvPicPr>
            <a:picLocks noChangeAspect="1"/>
          </p:cNvPicPr>
          <p:nvPr/>
        </p:nvPicPr>
        <p:blipFill>
          <a:blip r:embed="rId7"/>
          <a:stretch>
            <a:fillRect/>
          </a:stretch>
        </p:blipFill>
        <p:spPr>
          <a:xfrm>
            <a:off x="10197224" y="4540134"/>
            <a:ext cx="1905000" cy="2343150"/>
          </a:xfrm>
          <a:prstGeom prst="rect">
            <a:avLst/>
          </a:prstGeom>
        </p:spPr>
      </p:pic>
    </p:spTree>
    <p:extLst>
      <p:ext uri="{BB962C8B-B14F-4D97-AF65-F5344CB8AC3E}">
        <p14:creationId xmlns:p14="http://schemas.microsoft.com/office/powerpoint/2010/main" val="3941448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78281-F56C-19DE-A2B5-AEB8A02C493F}"/>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6907AE07-6553-F8BF-BF54-F85BCD69CBA5}"/>
              </a:ext>
            </a:extLst>
          </p:cNvPr>
          <p:cNvPicPr>
            <a:picLocks noChangeAspect="1"/>
          </p:cNvPicPr>
          <p:nvPr/>
        </p:nvPicPr>
        <p:blipFill>
          <a:blip r:embed="rId3"/>
          <a:srcRect b="19"/>
          <a:stretch/>
        </p:blipFill>
        <p:spPr>
          <a:xfrm>
            <a:off x="0" y="0"/>
            <a:ext cx="12191980" cy="6856718"/>
          </a:xfrm>
          <a:prstGeom prst="rect">
            <a:avLst/>
          </a:prstGeom>
        </p:spPr>
      </p:pic>
      <p:sp>
        <p:nvSpPr>
          <p:cNvPr id="4" name="TextBox 3">
            <a:extLst>
              <a:ext uri="{FF2B5EF4-FFF2-40B4-BE49-F238E27FC236}">
                <a16:creationId xmlns:a16="http://schemas.microsoft.com/office/drawing/2014/main" id="{474738A6-EC42-D135-8129-17383A86573B}"/>
              </a:ext>
            </a:extLst>
          </p:cNvPr>
          <p:cNvSpPr txBox="1"/>
          <p:nvPr/>
        </p:nvSpPr>
        <p:spPr>
          <a:xfrm>
            <a:off x="491180" y="1185553"/>
            <a:ext cx="9740215" cy="2677656"/>
          </a:xfrm>
          <a:prstGeom prst="rect">
            <a:avLst/>
          </a:prstGeom>
          <a:noFill/>
        </p:spPr>
        <p:txBody>
          <a:bodyPr wrap="square">
            <a:spAutoFit/>
          </a:bodyPr>
          <a:lstStyle/>
          <a:p>
            <a:r>
              <a:rPr lang="en-US" sz="3200" b="1" dirty="0">
                <a:solidFill>
                  <a:schemeClr val="bg1">
                    <a:lumMod val="50000"/>
                  </a:schemeClr>
                </a:solidFill>
              </a:rPr>
              <a:t>Alexandra Meagher </a:t>
            </a:r>
            <a:r>
              <a:rPr lang="en-US" sz="3200" dirty="0">
                <a:solidFill>
                  <a:schemeClr val="bg1">
                    <a:lumMod val="50000"/>
                  </a:schemeClr>
                </a:solidFill>
              </a:rPr>
              <a:t>- Group Head of Regulation, Octopus Energy Group</a:t>
            </a:r>
          </a:p>
          <a:p>
            <a:endParaRPr lang="en-US" sz="3200" dirty="0">
              <a:solidFill>
                <a:schemeClr val="bg1">
                  <a:lumMod val="50000"/>
                </a:schemeClr>
              </a:solidFill>
            </a:endParaRPr>
          </a:p>
          <a:p>
            <a:r>
              <a:rPr lang="en-US" sz="2400" dirty="0">
                <a:solidFill>
                  <a:schemeClr val="bg1">
                    <a:lumMod val="50000"/>
                  </a:schemeClr>
                </a:solidFill>
              </a:rPr>
              <a:t>Octopus Energy Group is an energy transition group which is also the UK’s biggest electricity supplier. Alexandra has more than a decade’s experience in regulatory policy and strategy at the Cabinet Office, Bulb and Freshfields</a:t>
            </a:r>
          </a:p>
        </p:txBody>
      </p:sp>
      <p:pic>
        <p:nvPicPr>
          <p:cNvPr id="2052" name="Picture 4">
            <a:extLst>
              <a:ext uri="{FF2B5EF4-FFF2-40B4-BE49-F238E27FC236}">
                <a16:creationId xmlns:a16="http://schemas.microsoft.com/office/drawing/2014/main" id="{430562CE-FBE9-D78D-D869-6E793F9FF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3935" y="4333974"/>
            <a:ext cx="3157370" cy="252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3667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B9765-DD45-D59D-2EB5-4FE7CDB7E054}"/>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87CCB28D-4A58-9303-6362-F96912F559FA}"/>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0904245-6B56-A3C0-9663-42A895A7934E}"/>
              </a:ext>
            </a:extLst>
          </p:cNvPr>
          <p:cNvSpPr txBox="1"/>
          <p:nvPr/>
        </p:nvSpPr>
        <p:spPr>
          <a:xfrm>
            <a:off x="618998" y="525484"/>
            <a:ext cx="10193164" cy="5078313"/>
          </a:xfrm>
          <a:prstGeom prst="rect">
            <a:avLst/>
          </a:prstGeom>
          <a:noFill/>
        </p:spPr>
        <p:txBody>
          <a:bodyPr wrap="square">
            <a:spAutoFit/>
          </a:bodyPr>
          <a:lstStyle/>
          <a:p>
            <a:r>
              <a:rPr lang="en-US" sz="3200" b="1" dirty="0">
                <a:solidFill>
                  <a:schemeClr val="bg1">
                    <a:lumMod val="50000"/>
                  </a:schemeClr>
                </a:solidFill>
              </a:rPr>
              <a:t>Nichola </a:t>
            </a:r>
            <a:r>
              <a:rPr lang="en-US" sz="3200" b="1" dirty="0" err="1">
                <a:solidFill>
                  <a:schemeClr val="bg1">
                    <a:lumMod val="50000"/>
                  </a:schemeClr>
                </a:solidFill>
              </a:rPr>
              <a:t>Plower</a:t>
            </a:r>
            <a:r>
              <a:rPr lang="en-US" sz="3200" b="1" dirty="0">
                <a:solidFill>
                  <a:schemeClr val="bg1">
                    <a:lumMod val="50000"/>
                  </a:schemeClr>
                </a:solidFill>
              </a:rPr>
              <a:t> </a:t>
            </a:r>
            <a:r>
              <a:rPr lang="en-US" sz="3200" dirty="0">
                <a:solidFill>
                  <a:schemeClr val="bg1">
                    <a:lumMod val="50000"/>
                  </a:schemeClr>
                </a:solidFill>
              </a:rPr>
              <a:t>-  Partner, Baringa</a:t>
            </a:r>
          </a:p>
          <a:p>
            <a:endParaRPr lang="en-US" sz="3200" dirty="0">
              <a:solidFill>
                <a:schemeClr val="bg1">
                  <a:lumMod val="50000"/>
                </a:schemeClr>
              </a:solidFill>
            </a:endParaRPr>
          </a:p>
          <a:p>
            <a:r>
              <a:rPr lang="en-US" sz="2000" dirty="0">
                <a:solidFill>
                  <a:schemeClr val="bg1">
                    <a:lumMod val="50000"/>
                  </a:schemeClr>
                </a:solidFill>
              </a:rPr>
              <a:t>Nichola is proud to be the longest-serving woman at Baringa. Joining as an entry level advisor in 2004, Nichola now leads our Power &amp; Low Carbon Market Access team having grown her career in step with Baringa’s own growth. She cut her teeth in energy trading, working with global trading houses to install trading platforms. Over the course of her career, she’s forged strong relationships with the world’s largest energy companies, including EDF, Shell and BP.</a:t>
            </a:r>
          </a:p>
          <a:p>
            <a:endParaRPr lang="en-US" sz="2000" dirty="0">
              <a:solidFill>
                <a:schemeClr val="bg1">
                  <a:lumMod val="50000"/>
                </a:schemeClr>
              </a:solidFill>
            </a:endParaRPr>
          </a:p>
          <a:p>
            <a:r>
              <a:rPr lang="en-US" sz="2000" dirty="0">
                <a:solidFill>
                  <a:schemeClr val="bg1">
                    <a:lumMod val="50000"/>
                  </a:schemeClr>
                </a:solidFill>
              </a:rPr>
              <a:t>Nichola was Baringa's first advisor to work on trading projects in Singapore and Houston and works across the entire energy value chain from production to consumption. With such dramatic Energy system change underway, Nichola guides clients on how to transition efficiently and cost-effectively while keeping pace with market pressure for value.</a:t>
            </a:r>
          </a:p>
          <a:p>
            <a:r>
              <a:rPr lang="en-US" sz="2000" dirty="0">
                <a:solidFill>
                  <a:schemeClr val="bg1">
                    <a:lumMod val="50000"/>
                  </a:schemeClr>
                </a:solidFill>
              </a:rPr>
              <a:t>Nichola loves coaching and mentoring, always looking to bring out </a:t>
            </a:r>
          </a:p>
          <a:p>
            <a:r>
              <a:rPr lang="en-US" sz="2000" dirty="0">
                <a:solidFill>
                  <a:schemeClr val="bg1">
                    <a:lumMod val="50000"/>
                  </a:schemeClr>
                </a:solidFill>
              </a:rPr>
              <a:t>the best in others. She encourages colleagues to grow and gives </a:t>
            </a:r>
          </a:p>
          <a:p>
            <a:r>
              <a:rPr lang="en-US" sz="2000" dirty="0">
                <a:solidFill>
                  <a:schemeClr val="bg1">
                    <a:lumMod val="50000"/>
                  </a:schemeClr>
                </a:solidFill>
              </a:rPr>
              <a:t>them the space and the means to do so, in ways that feel right for them.</a:t>
            </a:r>
          </a:p>
        </p:txBody>
      </p:sp>
      <p:pic>
        <p:nvPicPr>
          <p:cNvPr id="5" name="Picture 4">
            <a:extLst>
              <a:ext uri="{FF2B5EF4-FFF2-40B4-BE49-F238E27FC236}">
                <a16:creationId xmlns:a16="http://schemas.microsoft.com/office/drawing/2014/main" id="{B2138FE3-6A1B-DEE5-B3FE-3913FC1C8261}"/>
              </a:ext>
            </a:extLst>
          </p:cNvPr>
          <p:cNvPicPr>
            <a:picLocks noChangeAspect="1"/>
          </p:cNvPicPr>
          <p:nvPr/>
        </p:nvPicPr>
        <p:blipFill>
          <a:blip r:embed="rId4"/>
          <a:stretch>
            <a:fillRect/>
          </a:stretch>
        </p:blipFill>
        <p:spPr>
          <a:xfrm>
            <a:off x="8575589" y="4446719"/>
            <a:ext cx="3616411" cy="2409999"/>
          </a:xfrm>
          <a:prstGeom prst="rect">
            <a:avLst/>
          </a:prstGeom>
        </p:spPr>
      </p:pic>
    </p:spTree>
    <p:extLst>
      <p:ext uri="{BB962C8B-B14F-4D97-AF65-F5344CB8AC3E}">
        <p14:creationId xmlns:p14="http://schemas.microsoft.com/office/powerpoint/2010/main" val="20785062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D2DD-EF35-3302-E393-D2ABC902D347}"/>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9715A055-D738-7F58-9A06-903B4BD7AC13}"/>
              </a:ext>
            </a:extLst>
          </p:cNvPr>
          <p:cNvPicPr>
            <a:picLocks noChangeAspect="1"/>
          </p:cNvPicPr>
          <p:nvPr/>
        </p:nvPicPr>
        <p:blipFill>
          <a:blip r:embed="rId3"/>
          <a:srcRect b="19"/>
          <a:stretch/>
        </p:blipFill>
        <p:spPr>
          <a:xfrm>
            <a:off x="0" y="0"/>
            <a:ext cx="12191980" cy="6856718"/>
          </a:xfrm>
          <a:prstGeom prst="rect">
            <a:avLst/>
          </a:prstGeom>
        </p:spPr>
      </p:pic>
      <p:sp>
        <p:nvSpPr>
          <p:cNvPr id="4" name="TextBox 3">
            <a:extLst>
              <a:ext uri="{FF2B5EF4-FFF2-40B4-BE49-F238E27FC236}">
                <a16:creationId xmlns:a16="http://schemas.microsoft.com/office/drawing/2014/main" id="{1AD72020-2BAF-A934-6846-6D6E2FB6EE3C}"/>
              </a:ext>
            </a:extLst>
          </p:cNvPr>
          <p:cNvSpPr txBox="1"/>
          <p:nvPr/>
        </p:nvSpPr>
        <p:spPr>
          <a:xfrm>
            <a:off x="664176" y="1014449"/>
            <a:ext cx="8862884" cy="4154984"/>
          </a:xfrm>
          <a:prstGeom prst="rect">
            <a:avLst/>
          </a:prstGeom>
          <a:noFill/>
        </p:spPr>
        <p:txBody>
          <a:bodyPr wrap="square">
            <a:spAutoFit/>
          </a:bodyPr>
          <a:lstStyle/>
          <a:p>
            <a:r>
              <a:rPr lang="en-US" sz="3200" b="1" dirty="0">
                <a:solidFill>
                  <a:schemeClr val="bg1">
                    <a:lumMod val="50000"/>
                  </a:schemeClr>
                </a:solidFill>
              </a:rPr>
              <a:t>Sarah Elias </a:t>
            </a:r>
            <a:r>
              <a:rPr lang="en-US" sz="3200" dirty="0">
                <a:solidFill>
                  <a:schemeClr val="bg1">
                    <a:lumMod val="50000"/>
                  </a:schemeClr>
                </a:solidFill>
              </a:rPr>
              <a:t>- Principal Consultant,  </a:t>
            </a:r>
          </a:p>
          <a:p>
            <a:r>
              <a:rPr lang="en-US" sz="3200" dirty="0">
                <a:solidFill>
                  <a:schemeClr val="bg1">
                    <a:lumMod val="50000"/>
                  </a:schemeClr>
                </a:solidFill>
              </a:rPr>
              <a:t>AFRY Management Consulting</a:t>
            </a:r>
          </a:p>
          <a:p>
            <a:endParaRPr lang="en-US" sz="3200" dirty="0">
              <a:solidFill>
                <a:schemeClr val="bg1">
                  <a:lumMod val="50000"/>
                </a:schemeClr>
              </a:solidFill>
            </a:endParaRPr>
          </a:p>
          <a:p>
            <a:r>
              <a:rPr lang="en-US" sz="2400" dirty="0">
                <a:solidFill>
                  <a:schemeClr val="bg1">
                    <a:lumMod val="50000"/>
                  </a:schemeClr>
                </a:solidFill>
              </a:rPr>
              <a:t>With over a decade’s experience in the energy industry, Sarah is a Principal at AFRY Management Consulting, focusing on the GB electricity market.</a:t>
            </a:r>
          </a:p>
          <a:p>
            <a:endParaRPr lang="en-US" sz="2400" dirty="0">
              <a:solidFill>
                <a:schemeClr val="bg1">
                  <a:lumMod val="50000"/>
                </a:schemeClr>
              </a:solidFill>
            </a:endParaRPr>
          </a:p>
          <a:p>
            <a:r>
              <a:rPr lang="en-US" sz="2400" dirty="0">
                <a:solidFill>
                  <a:schemeClr val="bg1">
                    <a:lumMod val="50000"/>
                  </a:schemeClr>
                </a:solidFill>
              </a:rPr>
              <a:t> Her work includes overseeing AFRY’s quarterly projections of GB electricity prices as well as bespoke market analysis and transaction support for utilities, oil and gas majors, developers and investors.</a:t>
            </a:r>
          </a:p>
        </p:txBody>
      </p:sp>
      <p:pic>
        <p:nvPicPr>
          <p:cNvPr id="5" name="Picture 4">
            <a:extLst>
              <a:ext uri="{FF2B5EF4-FFF2-40B4-BE49-F238E27FC236}">
                <a16:creationId xmlns:a16="http://schemas.microsoft.com/office/drawing/2014/main" id="{8FFD168D-AC6B-6DC3-3BE5-55215729DC20}"/>
              </a:ext>
            </a:extLst>
          </p:cNvPr>
          <p:cNvPicPr>
            <a:picLocks noChangeAspect="1"/>
          </p:cNvPicPr>
          <p:nvPr/>
        </p:nvPicPr>
        <p:blipFill>
          <a:blip r:embed="rId4"/>
          <a:stretch>
            <a:fillRect/>
          </a:stretch>
        </p:blipFill>
        <p:spPr>
          <a:xfrm>
            <a:off x="9694355" y="3866469"/>
            <a:ext cx="2497625" cy="2891481"/>
          </a:xfrm>
          <a:prstGeom prst="rect">
            <a:avLst/>
          </a:prstGeom>
        </p:spPr>
      </p:pic>
    </p:spTree>
    <p:extLst>
      <p:ext uri="{BB962C8B-B14F-4D97-AF65-F5344CB8AC3E}">
        <p14:creationId xmlns:p14="http://schemas.microsoft.com/office/powerpoint/2010/main" val="2359349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9" name="Picture 8" descr="A white and green sky&#10;&#10;Description automatically generated">
            <a:extLst>
              <a:ext uri="{FF2B5EF4-FFF2-40B4-BE49-F238E27FC236}">
                <a16:creationId xmlns:a16="http://schemas.microsoft.com/office/drawing/2014/main" id="{09E485BA-6313-F6CE-5B5F-2698C5AA32C4}"/>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1729716" y="1212517"/>
            <a:ext cx="91526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Q&amp;A and Feedback</a:t>
            </a:r>
          </a:p>
        </p:txBody>
      </p:sp>
      <p:sp>
        <p:nvSpPr>
          <p:cNvPr id="8" name="TextBox 7">
            <a:extLst>
              <a:ext uri="{FF2B5EF4-FFF2-40B4-BE49-F238E27FC236}">
                <a16:creationId xmlns:a16="http://schemas.microsoft.com/office/drawing/2014/main" id="{13316921-117E-D716-9FA0-F19D22E84C4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pic>
        <p:nvPicPr>
          <p:cNvPr id="5" name="Picture 4" descr="A qr code on a green background&#10;&#10;Description automatically generated">
            <a:extLst>
              <a:ext uri="{FF2B5EF4-FFF2-40B4-BE49-F238E27FC236}">
                <a16:creationId xmlns:a16="http://schemas.microsoft.com/office/drawing/2014/main" id="{354AC444-898E-F266-896C-17E1F4979EAC}"/>
              </a:ext>
            </a:extLst>
          </p:cNvPr>
          <p:cNvPicPr>
            <a:picLocks noChangeAspect="1"/>
          </p:cNvPicPr>
          <p:nvPr/>
        </p:nvPicPr>
        <p:blipFill>
          <a:blip r:embed="rId4"/>
          <a:stretch>
            <a:fillRect/>
          </a:stretch>
        </p:blipFill>
        <p:spPr>
          <a:xfrm>
            <a:off x="3855714" y="2148002"/>
            <a:ext cx="4077730" cy="4077730"/>
          </a:xfrm>
          <a:prstGeom prst="rect">
            <a:avLst/>
          </a:prstGeom>
        </p:spPr>
      </p:pic>
      <p:pic>
        <p:nvPicPr>
          <p:cNvPr id="2" name="Picture 1">
            <a:extLst>
              <a:ext uri="{FF2B5EF4-FFF2-40B4-BE49-F238E27FC236}">
                <a16:creationId xmlns:a16="http://schemas.microsoft.com/office/drawing/2014/main" id="{4D3D4438-C2E8-A4E9-58EF-12ACD46CBB40}"/>
              </a:ext>
            </a:extLst>
          </p:cNvPr>
          <p:cNvPicPr>
            <a:picLocks noChangeAspect="1"/>
          </p:cNvPicPr>
          <p:nvPr/>
        </p:nvPicPr>
        <p:blipFill>
          <a:blip r:embed="rId5"/>
          <a:stretch>
            <a:fillRect/>
          </a:stretch>
        </p:blipFill>
        <p:spPr>
          <a:xfrm>
            <a:off x="9745405" y="5470365"/>
            <a:ext cx="2274005" cy="1152244"/>
          </a:xfrm>
          <a:prstGeom prst="rect">
            <a:avLst/>
          </a:prstGeom>
        </p:spPr>
      </p:pic>
    </p:spTree>
    <p:extLst>
      <p:ext uri="{BB962C8B-B14F-4D97-AF65-F5344CB8AC3E}">
        <p14:creationId xmlns:p14="http://schemas.microsoft.com/office/powerpoint/2010/main" val="6314477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E8757356-5F25-0599-4DE1-D3EFC72B6410}"/>
              </a:ext>
            </a:extLst>
          </p:cNvPr>
          <p:cNvPicPr>
            <a:picLocks noChangeAspect="1"/>
          </p:cNvPicPr>
          <p:nvPr/>
        </p:nvPicPr>
        <p:blipFill>
          <a:blip r:embed="rId3"/>
          <a:srcRect b="19"/>
          <a:stretch/>
        </p:blipFill>
        <p:spPr>
          <a:xfrm>
            <a:off x="0" y="0"/>
            <a:ext cx="12191980" cy="6858000"/>
          </a:xfrm>
          <a:prstGeom prst="rect">
            <a:avLst/>
          </a:prstGeom>
        </p:spPr>
      </p:pic>
      <p:sp>
        <p:nvSpPr>
          <p:cNvPr id="10" name="TextBox 9">
            <a:extLst>
              <a:ext uri="{FF2B5EF4-FFF2-40B4-BE49-F238E27FC236}">
                <a16:creationId xmlns:a16="http://schemas.microsoft.com/office/drawing/2014/main" id="{3C05A19A-F543-B24D-755F-5059738C8B91}"/>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
        <p:nvSpPr>
          <p:cNvPr id="4" name="TextBox 3">
            <a:extLst>
              <a:ext uri="{FF2B5EF4-FFF2-40B4-BE49-F238E27FC236}">
                <a16:creationId xmlns:a16="http://schemas.microsoft.com/office/drawing/2014/main" id="{CE1EAD2D-5268-01B6-8DE9-B543FB7FC13A}"/>
              </a:ext>
            </a:extLst>
          </p:cNvPr>
          <p:cNvSpPr txBox="1"/>
          <p:nvPr/>
        </p:nvSpPr>
        <p:spPr>
          <a:xfrm>
            <a:off x="1519654" y="267023"/>
            <a:ext cx="9152692"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chemeClr val="bg1">
                    <a:lumMod val="50000"/>
                  </a:schemeClr>
                </a:solidFill>
                <a:latin typeface="Montserrat" panose="00000500000000000000" pitchFamily="2" charset="0"/>
              </a:rPr>
              <a:t>t</a:t>
            </a:r>
            <a:r>
              <a:rPr kumimoji="0" lang="en-GB" sz="66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o our hosts CMS,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all tonight’s panel &amp; to all WUN partners for making the event possible</a:t>
            </a:r>
          </a:p>
        </p:txBody>
      </p:sp>
      <p:pic>
        <p:nvPicPr>
          <p:cNvPr id="2" name="Picture 1">
            <a:extLst>
              <a:ext uri="{FF2B5EF4-FFF2-40B4-BE49-F238E27FC236}">
                <a16:creationId xmlns:a16="http://schemas.microsoft.com/office/drawing/2014/main" id="{63F14121-0C57-3ED3-9AC0-180B0802AC88}"/>
              </a:ext>
            </a:extLst>
          </p:cNvPr>
          <p:cNvPicPr>
            <a:picLocks noChangeAspect="1"/>
          </p:cNvPicPr>
          <p:nvPr/>
        </p:nvPicPr>
        <p:blipFill>
          <a:blip r:embed="rId4"/>
          <a:stretch>
            <a:fillRect/>
          </a:stretch>
        </p:blipFill>
        <p:spPr>
          <a:xfrm>
            <a:off x="9774195" y="5638152"/>
            <a:ext cx="2270723" cy="1153733"/>
          </a:xfrm>
          <a:prstGeom prst="rect">
            <a:avLst/>
          </a:prstGeom>
        </p:spPr>
      </p:pic>
    </p:spTree>
    <p:extLst>
      <p:ext uri="{BB962C8B-B14F-4D97-AF65-F5344CB8AC3E}">
        <p14:creationId xmlns:p14="http://schemas.microsoft.com/office/powerpoint/2010/main" val="3030268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1E57-E54C-C0B6-71C1-5867B65231B4}"/>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60B46569-6D30-0E13-9757-80A1B6EE7084}"/>
              </a:ext>
            </a:extLst>
          </p:cNvPr>
          <p:cNvPicPr>
            <a:picLocks noChangeAspect="1"/>
          </p:cNvPicPr>
          <p:nvPr/>
        </p:nvPicPr>
        <p:blipFill>
          <a:blip r:embed="rId3"/>
          <a:srcRect b="19"/>
          <a:stretch/>
        </p:blipFill>
        <p:spPr>
          <a:xfrm>
            <a:off x="0" y="0"/>
            <a:ext cx="12191980" cy="6856718"/>
          </a:xfrm>
          <a:prstGeom prst="rect">
            <a:avLst/>
          </a:prstGeom>
        </p:spPr>
      </p:pic>
      <p:sp>
        <p:nvSpPr>
          <p:cNvPr id="7" name="TextBox 6">
            <a:extLst>
              <a:ext uri="{FF2B5EF4-FFF2-40B4-BE49-F238E27FC236}">
                <a16:creationId xmlns:a16="http://schemas.microsoft.com/office/drawing/2014/main" id="{632440D8-3761-914B-B86A-C7A0105F2F9E}"/>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a:ln>
                  <a:noFill/>
                </a:ln>
                <a:solidFill>
                  <a:schemeClr val="bg1">
                    <a:lumMod val="50000"/>
                  </a:schemeClr>
                </a:solidFill>
                <a:effectLst/>
                <a:uLnTx/>
                <a:uFillTx/>
                <a:latin typeface="Calibri" panose="020F0502020204030204"/>
                <a:ea typeface="+mn-ea"/>
                <a:cs typeface="+mn-cs"/>
              </a:rPr>
              <a:t>/</a:t>
            </a:r>
            <a:endPar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2ADC1A9-A9F1-810E-E1D0-2EA2B044B57A}"/>
              </a:ext>
            </a:extLst>
          </p:cNvPr>
          <p:cNvPicPr>
            <a:picLocks noChangeAspect="1"/>
          </p:cNvPicPr>
          <p:nvPr/>
        </p:nvPicPr>
        <p:blipFill>
          <a:blip r:embed="rId4"/>
          <a:stretch>
            <a:fillRect/>
          </a:stretch>
        </p:blipFill>
        <p:spPr>
          <a:xfrm>
            <a:off x="3627891" y="1437248"/>
            <a:ext cx="5165124" cy="3408721"/>
          </a:xfrm>
          <a:prstGeom prst="rect">
            <a:avLst/>
          </a:prstGeom>
        </p:spPr>
      </p:pic>
    </p:spTree>
    <p:extLst>
      <p:ext uri="{BB962C8B-B14F-4D97-AF65-F5344CB8AC3E}">
        <p14:creationId xmlns:p14="http://schemas.microsoft.com/office/powerpoint/2010/main" val="474477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C182F-DD5B-3942-BDE1-A05535E7BC3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8A42404-7BBA-112C-9A54-795F65276E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221153F-8C02-30D3-1EB6-B2CAEC599F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AD23805-855C-CE58-6616-FCC70E74F7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8847E32-0CCB-2C2C-B441-68DE6B5F7D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2F94407C-63CB-1F9C-FEF0-67C3C28767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39A80A15-2F28-4C05-264A-946219DA4C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667D6EC9-6901-1EF9-B884-746069F663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CFA67976-466B-77A6-92E3-043FA63D18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DB9A5833-58B9-1781-80AD-03C2542DDE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95A23CC1-5173-E51F-3206-33BAEB82BB5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314CF4A9-9B18-419B-13F6-87D4CEC2F9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7262" y="3554003"/>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87F3DEEC-1279-44CC-5753-AAB7A135F0B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58CFB0C8-EADD-4848-EF0B-E520DE646C58}"/>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805338F7-073A-92D5-BE67-973E6496677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394EB8E6-E357-141F-FC6F-EF7E9BF023B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4D7C7472-DF7C-FA8A-EB85-DBEDCECC9BE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AC0575B3-1CF1-8D1B-2B12-D07E45354C9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201C2608-73A0-ED28-2A8C-FC5936DB5E3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EE97239A-5981-6969-4C6D-EC37123B6E7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5063205" y="2829016"/>
            <a:ext cx="1939305" cy="674149"/>
          </a:xfrm>
          <a:prstGeom prst="rect">
            <a:avLst/>
          </a:prstGeom>
        </p:spPr>
      </p:pic>
      <p:pic>
        <p:nvPicPr>
          <p:cNvPr id="1028" name="Picture 4">
            <a:extLst>
              <a:ext uri="{FF2B5EF4-FFF2-40B4-BE49-F238E27FC236}">
                <a16:creationId xmlns:a16="http://schemas.microsoft.com/office/drawing/2014/main" id="{0FCD02F4-14EA-1B7A-9509-941DFC44D87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4417F2EF-C426-AF57-5020-871F4A39A4F9}"/>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9C190896-C983-947B-9AF7-C89B9E5F542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1444" b="15151"/>
          <a:stretch/>
        </p:blipFill>
        <p:spPr bwMode="auto">
          <a:xfrm>
            <a:off x="7452290" y="3986905"/>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DC4DF0DF-DBFE-F753-2090-B6A00F794F0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3D2ED8BA-4DC6-29B4-1587-8B17B1536AA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B5532278-09C7-F882-0121-3DFF42967C6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14AC663F-54AD-7777-5222-AF4C9A1FE9A3}"/>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104" t="18681" r="4673" b="21327"/>
          <a:stretch/>
        </p:blipFill>
        <p:spPr>
          <a:xfrm>
            <a:off x="3450196" y="350800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E76ACF23-494E-F7D5-D922-A5D4387D4F66}"/>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5644" t="8734" r="5293" b="10534"/>
          <a:stretch/>
        </p:blipFill>
        <p:spPr>
          <a:xfrm>
            <a:off x="7967949" y="2127747"/>
            <a:ext cx="2161722" cy="783808"/>
          </a:xfrm>
          <a:prstGeom prst="rect">
            <a:avLst/>
          </a:prstGeom>
        </p:spPr>
      </p:pic>
      <p:pic>
        <p:nvPicPr>
          <p:cNvPr id="1048" name="Picture 24">
            <a:extLst>
              <a:ext uri="{FF2B5EF4-FFF2-40B4-BE49-F238E27FC236}">
                <a16:creationId xmlns:a16="http://schemas.microsoft.com/office/drawing/2014/main" id="{3DD70015-DEB5-EE4A-756A-C6B7E7E57B9B}"/>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6957" b="18068"/>
          <a:stretch/>
        </p:blipFill>
        <p:spPr bwMode="auto">
          <a:xfrm>
            <a:off x="5806307" y="1616486"/>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6552663-4F46-3EBD-CDB4-93CC927670D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4431BF3E-EA58-4A5C-A028-993B9160A492}"/>
              </a:ext>
            </a:extLst>
          </p:cNvPr>
          <p:cNvPicPr>
            <a:picLocks noChangeAspect="1"/>
          </p:cNvPicPr>
          <p:nvPr/>
        </p:nvPicPr>
        <p:blipFill rotWithShape="1">
          <a:blip r:embed="rId31"/>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F8111F9B-6B46-116A-E95B-BB4F7D23F5C4}"/>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73E532F4-2056-4064-45FF-0F88819D2F6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59165A7C-231F-62D2-D8FB-D6A505CD469E}"/>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009C7545-2294-E695-088C-C45DD1BBF5BF}"/>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939323" y="3147636"/>
            <a:ext cx="1465520" cy="765219"/>
          </a:xfrm>
          <a:prstGeom prst="rect">
            <a:avLst/>
          </a:prstGeom>
        </p:spPr>
      </p:pic>
      <p:pic>
        <p:nvPicPr>
          <p:cNvPr id="1042" name="Picture 18">
            <a:extLst>
              <a:ext uri="{FF2B5EF4-FFF2-40B4-BE49-F238E27FC236}">
                <a16:creationId xmlns:a16="http://schemas.microsoft.com/office/drawing/2014/main" id="{F407B71D-0A65-AD74-6A15-CC2E47C0DF1C}"/>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439521" y="4557450"/>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6F660C06-4322-8F2F-66E6-F4D1C5AE0A7A}"/>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976096" y="2997661"/>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A1E3EC6C-FC5C-2C1A-074F-6B8A3352BE1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52F143E6-901B-10AE-C883-26EE254E6441}"/>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7910" y="3953078"/>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6D0EF1B0-F1A6-D1B1-0904-CFACBD967731}"/>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65505" y="4703240"/>
            <a:ext cx="1341715" cy="649277"/>
          </a:xfrm>
          <a:prstGeom prst="rect">
            <a:avLst/>
          </a:prstGeom>
        </p:spPr>
      </p:pic>
      <p:pic>
        <p:nvPicPr>
          <p:cNvPr id="26" name="Picture 2">
            <a:extLst>
              <a:ext uri="{FF2B5EF4-FFF2-40B4-BE49-F238E27FC236}">
                <a16:creationId xmlns:a16="http://schemas.microsoft.com/office/drawing/2014/main" id="{58A1ABF6-EFB9-3D8E-3F63-2B6BC6B06FAC}"/>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703F1D6-9233-7388-7AD5-E572369AABEB}"/>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1A3EFFD9-6FFE-1DA0-0447-CBA852AAA7C6}"/>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62A6A2FA-52FC-710E-0367-E51BB529688D}"/>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571CC71F-D94B-A7FD-71B7-B97C07D582C1}"/>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461934" y="5329267"/>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59700EEC-50F4-ADB8-7014-7EAABDE764CE}"/>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7AE63B77-519B-3B7A-9F78-AA33869AD4A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A34FBD75-DF29-CD7C-BF29-CD345D36F38E}"/>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8270AEF3-CB76-234E-8A44-6975B89CEEA0}"/>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289CF947-D359-90E1-9E77-63FF3DDC05E0}"/>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656073" y="5582001"/>
            <a:ext cx="1572838" cy="607115"/>
          </a:xfrm>
          <a:prstGeom prst="rect">
            <a:avLst/>
          </a:prstGeom>
        </p:spPr>
      </p:pic>
      <p:pic>
        <p:nvPicPr>
          <p:cNvPr id="8" name="Picture 7" descr="A blue and grey logo&#10;&#10;Description automatically generated">
            <a:extLst>
              <a:ext uri="{FF2B5EF4-FFF2-40B4-BE49-F238E27FC236}">
                <a16:creationId xmlns:a16="http://schemas.microsoft.com/office/drawing/2014/main" id="{A9EDA7CB-8740-8880-030F-6ED10ADF196A}"/>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562F84C4-9841-C8CC-5F57-CE0A935754D0}"/>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FB361C7-6AB1-56FE-4832-27F4150DC004}"/>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2A3B0CC7-B883-1553-B1E7-D2E8C02DE485}"/>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045186" y="3010814"/>
            <a:ext cx="836371" cy="836371"/>
          </a:xfrm>
          <a:prstGeom prst="rect">
            <a:avLst/>
          </a:prstGeom>
        </p:spPr>
      </p:pic>
      <p:pic>
        <p:nvPicPr>
          <p:cNvPr id="1072" name="Picture 48">
            <a:extLst>
              <a:ext uri="{FF2B5EF4-FFF2-40B4-BE49-F238E27FC236}">
                <a16:creationId xmlns:a16="http://schemas.microsoft.com/office/drawing/2014/main" id="{8314F5D7-2A21-2A7F-9E91-D709E89BF35B}"/>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834433" y="851668"/>
            <a:ext cx="1530178" cy="80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996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E35E7D4F-79B5-BD9D-3C46-4F56C9B3765C}"/>
              </a:ext>
            </a:extLst>
          </p:cNvPr>
          <p:cNvPicPr>
            <a:picLocks noChangeAspect="1"/>
          </p:cNvPicPr>
          <p:nvPr/>
        </p:nvPicPr>
        <p:blipFill>
          <a:blip r:embed="rId3"/>
          <a:srcRect b="19"/>
          <a:stretch/>
        </p:blipFill>
        <p:spPr>
          <a:xfrm>
            <a:off x="20" y="0"/>
            <a:ext cx="12191980" cy="6856718"/>
          </a:xfrm>
          <a:prstGeom prst="rect">
            <a:avLst/>
          </a:prstGeom>
        </p:spPr>
      </p:pic>
      <p:sp>
        <p:nvSpPr>
          <p:cNvPr id="3" name="object 3"/>
          <p:cNvSpPr txBox="1">
            <a:spLocks noGrp="1"/>
          </p:cNvSpPr>
          <p:nvPr>
            <p:ph type="title"/>
          </p:nvPr>
        </p:nvSpPr>
        <p:spPr>
          <a:xfrm>
            <a:off x="5243575" y="373760"/>
            <a:ext cx="2318759" cy="756920"/>
          </a:xfrm>
          <a:prstGeom prst="rect">
            <a:avLst/>
          </a:prstGeom>
        </p:spPr>
        <p:txBody>
          <a:bodyPr vert="horz" wrap="square" lIns="0" tIns="12700" rIns="0" bIns="0" rtlCol="0">
            <a:spAutoFit/>
          </a:bodyPr>
          <a:lstStyle/>
          <a:p>
            <a:pPr marL="12700">
              <a:lnSpc>
                <a:spcPct val="100000"/>
              </a:lnSpc>
              <a:spcBef>
                <a:spcPts val="100"/>
              </a:spcBef>
            </a:pPr>
            <a:r>
              <a:rPr sz="4800" spc="825" dirty="0">
                <a:solidFill>
                  <a:schemeClr val="bg1">
                    <a:lumMod val="50000"/>
                  </a:schemeClr>
                </a:solidFill>
              </a:rPr>
              <a:t>WUN</a:t>
            </a:r>
            <a:endParaRPr sz="4800" dirty="0">
              <a:solidFill>
                <a:schemeClr val="bg1">
                  <a:lumMod val="50000"/>
                </a:schemeClr>
              </a:solidFill>
            </a:endParaRPr>
          </a:p>
        </p:txBody>
      </p:sp>
      <p:sp>
        <p:nvSpPr>
          <p:cNvPr id="4" name="object 4"/>
          <p:cNvSpPr txBox="1"/>
          <p:nvPr/>
        </p:nvSpPr>
        <p:spPr>
          <a:xfrm>
            <a:off x="579526" y="1298828"/>
            <a:ext cx="11029315" cy="3272691"/>
          </a:xfrm>
          <a:prstGeom prst="rect">
            <a:avLst/>
          </a:prstGeom>
        </p:spPr>
        <p:txBody>
          <a:bodyPr vert="horz" wrap="square" lIns="0" tIns="12700" rIns="0" bIns="0" rtlCol="0">
            <a:spAutoFit/>
          </a:bodyPr>
          <a:lstStyle/>
          <a:p>
            <a:pPr marL="539750" marR="532765" algn="ctr">
              <a:lnSpc>
                <a:spcPct val="100000"/>
              </a:lnSpc>
              <a:spcBef>
                <a:spcPts val="100"/>
              </a:spcBef>
            </a:pPr>
            <a:r>
              <a:rPr sz="2800" spc="130" dirty="0">
                <a:solidFill>
                  <a:schemeClr val="bg1">
                    <a:lumMod val="50000"/>
                  </a:schemeClr>
                </a:solidFill>
                <a:latin typeface="Monserrat"/>
                <a:cs typeface="Century Gothic"/>
              </a:rPr>
              <a:t>The</a:t>
            </a:r>
            <a:r>
              <a:rPr sz="2800" spc="35" dirty="0">
                <a:solidFill>
                  <a:schemeClr val="bg1">
                    <a:lumMod val="50000"/>
                  </a:schemeClr>
                </a:solidFill>
                <a:latin typeface="Monserrat"/>
                <a:cs typeface="Century Gothic"/>
              </a:rPr>
              <a:t> </a:t>
            </a:r>
            <a:r>
              <a:rPr sz="2800" spc="135" dirty="0">
                <a:solidFill>
                  <a:schemeClr val="bg1">
                    <a:lumMod val="50000"/>
                  </a:schemeClr>
                </a:solidFill>
                <a:latin typeface="Monserrat"/>
                <a:cs typeface="Century Gothic"/>
              </a:rPr>
              <a:t>utilities</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sector</a:t>
            </a:r>
            <a:r>
              <a:rPr sz="2800" spc="30" dirty="0">
                <a:solidFill>
                  <a:schemeClr val="bg1">
                    <a:lumMod val="50000"/>
                  </a:schemeClr>
                </a:solidFill>
                <a:latin typeface="Monserrat"/>
                <a:cs typeface="Century Gothic"/>
              </a:rPr>
              <a:t> </a:t>
            </a:r>
            <a:r>
              <a:rPr sz="2800" spc="195" dirty="0">
                <a:solidFill>
                  <a:schemeClr val="bg1">
                    <a:lumMod val="50000"/>
                  </a:schemeClr>
                </a:solidFill>
                <a:latin typeface="Monserrat"/>
                <a:cs typeface="Century Gothic"/>
              </a:rPr>
              <a:t>is</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lacking</a:t>
            </a:r>
            <a:r>
              <a:rPr sz="2800" spc="3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30"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diversity</a:t>
            </a:r>
            <a:r>
              <a:rPr sz="2800" spc="30" dirty="0">
                <a:solidFill>
                  <a:schemeClr val="bg1">
                    <a:lumMod val="50000"/>
                  </a:schemeClr>
                </a:solidFill>
                <a:latin typeface="Monserrat"/>
                <a:cs typeface="Century Gothic"/>
              </a:rPr>
              <a:t> </a:t>
            </a:r>
            <a:r>
              <a:rPr sz="2800" spc="140" dirty="0">
                <a:solidFill>
                  <a:schemeClr val="bg1">
                    <a:lumMod val="50000"/>
                  </a:schemeClr>
                </a:solidFill>
                <a:latin typeface="Monserrat"/>
                <a:cs typeface="Century Gothic"/>
              </a:rPr>
              <a:t>with</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many</a:t>
            </a:r>
            <a:r>
              <a:rPr sz="2800" spc="25"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women</a:t>
            </a:r>
            <a:r>
              <a:rPr sz="2800" spc="35"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being </a:t>
            </a:r>
            <a:r>
              <a:rPr sz="2800" dirty="0">
                <a:solidFill>
                  <a:schemeClr val="bg1">
                    <a:lumMod val="50000"/>
                  </a:schemeClr>
                </a:solidFill>
                <a:latin typeface="Monserrat"/>
                <a:cs typeface="Century Gothic"/>
              </a:rPr>
              <a:t>generally</a:t>
            </a:r>
            <a:r>
              <a:rPr sz="2800" spc="95"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under-</a:t>
            </a:r>
            <a:r>
              <a:rPr sz="2800" dirty="0">
                <a:solidFill>
                  <a:schemeClr val="bg1">
                    <a:lumMod val="50000"/>
                  </a:schemeClr>
                </a:solidFill>
                <a:latin typeface="Monserrat"/>
                <a:cs typeface="Century Gothic"/>
              </a:rPr>
              <a:t>represented,</a:t>
            </a:r>
            <a:r>
              <a:rPr sz="2800" spc="100"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particularly</a:t>
            </a:r>
            <a:r>
              <a:rPr sz="2800" spc="7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90" dirty="0">
                <a:solidFill>
                  <a:schemeClr val="bg1">
                    <a:lumMod val="50000"/>
                  </a:schemeClr>
                </a:solidFill>
                <a:latin typeface="Monserrat"/>
                <a:cs typeface="Century Gothic"/>
              </a:rPr>
              <a:t> </a:t>
            </a:r>
            <a:r>
              <a:rPr sz="2800" spc="95" dirty="0">
                <a:solidFill>
                  <a:schemeClr val="bg1">
                    <a:lumMod val="50000"/>
                  </a:schemeClr>
                </a:solidFill>
                <a:latin typeface="Monserrat"/>
                <a:cs typeface="Century Gothic"/>
              </a:rPr>
              <a:t>senior</a:t>
            </a:r>
            <a:r>
              <a:rPr sz="2800" spc="100"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roles.</a:t>
            </a:r>
            <a:endParaRPr sz="2800" dirty="0">
              <a:solidFill>
                <a:schemeClr val="bg1">
                  <a:lumMod val="50000"/>
                </a:schemeClr>
              </a:solidFill>
              <a:latin typeface="Monserrat"/>
              <a:cs typeface="Century Gothic"/>
            </a:endParaRPr>
          </a:p>
          <a:p>
            <a:pPr marL="12065" marR="5080" algn="ctr">
              <a:lnSpc>
                <a:spcPct val="100000"/>
              </a:lnSpc>
              <a:spcBef>
                <a:spcPts val="1920"/>
              </a:spcBef>
            </a:pPr>
            <a:r>
              <a:rPr sz="2800" spc="280" dirty="0">
                <a:solidFill>
                  <a:schemeClr val="bg1">
                    <a:lumMod val="50000"/>
                  </a:schemeClr>
                </a:solidFill>
                <a:latin typeface="Monserrat"/>
                <a:cs typeface="Century Gothic"/>
              </a:rPr>
              <a:t>WUN</a:t>
            </a:r>
            <a:r>
              <a:rPr sz="2800" spc="-1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was</a:t>
            </a:r>
            <a:r>
              <a:rPr sz="2800" spc="-1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started</a:t>
            </a:r>
            <a:r>
              <a:rPr sz="2800" spc="-2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2018</a:t>
            </a:r>
            <a:r>
              <a:rPr sz="2800" spc="-20" dirty="0">
                <a:solidFill>
                  <a:schemeClr val="bg1">
                    <a:lumMod val="50000"/>
                  </a:schemeClr>
                </a:solidFill>
                <a:latin typeface="Monserrat"/>
                <a:cs typeface="Century Gothic"/>
              </a:rPr>
              <a:t> </a:t>
            </a:r>
            <a:r>
              <a:rPr sz="2800" spc="80" dirty="0">
                <a:solidFill>
                  <a:schemeClr val="bg1">
                    <a:lumMod val="50000"/>
                  </a:schemeClr>
                </a:solidFill>
                <a:latin typeface="Monserrat"/>
                <a:cs typeface="Century Gothic"/>
              </a:rPr>
              <a:t>when</a:t>
            </a:r>
            <a:r>
              <a:rPr sz="2800" spc="-5" dirty="0">
                <a:solidFill>
                  <a:schemeClr val="bg1">
                    <a:lumMod val="50000"/>
                  </a:schemeClr>
                </a:solidFill>
                <a:latin typeface="Monserrat"/>
                <a:cs typeface="Century Gothic"/>
              </a:rPr>
              <a:t> </a:t>
            </a:r>
            <a:r>
              <a:rPr sz="2800" spc="-235" dirty="0">
                <a:solidFill>
                  <a:schemeClr val="bg1">
                    <a:lumMod val="50000"/>
                  </a:schemeClr>
                </a:solidFill>
                <a:latin typeface="Monserrat"/>
                <a:cs typeface="Century Gothic"/>
              </a:rPr>
              <a:t>a</a:t>
            </a:r>
            <a:r>
              <a:rPr sz="2800" spc="-25"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group</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of</a:t>
            </a:r>
            <a:r>
              <a:rPr sz="2800" spc="-10"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likeminded</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women,</a:t>
            </a:r>
            <a:r>
              <a:rPr sz="2800" spc="-1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working </a:t>
            </a:r>
            <a:r>
              <a:rPr sz="2800" spc="155" dirty="0">
                <a:solidFill>
                  <a:schemeClr val="bg1">
                    <a:lumMod val="50000"/>
                  </a:schemeClr>
                </a:solidFill>
                <a:latin typeface="Monserrat"/>
                <a:cs typeface="Century Gothic"/>
              </a:rPr>
              <a:t>in</a:t>
            </a:r>
            <a:r>
              <a:rPr sz="2800" spc="-1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utilities,</a:t>
            </a:r>
            <a:r>
              <a:rPr sz="2800" spc="-10" dirty="0">
                <a:solidFill>
                  <a:schemeClr val="bg1">
                    <a:lumMod val="50000"/>
                  </a:schemeClr>
                </a:solidFill>
                <a:latin typeface="Monserrat"/>
                <a:cs typeface="Century Gothic"/>
              </a:rPr>
              <a:t> </a:t>
            </a:r>
            <a:r>
              <a:rPr sz="2800" spc="70" dirty="0">
                <a:solidFill>
                  <a:schemeClr val="bg1">
                    <a:lumMod val="50000"/>
                  </a:schemeClr>
                </a:solidFill>
                <a:latin typeface="Monserrat"/>
                <a:cs typeface="Century Gothic"/>
              </a:rPr>
              <a:t>united</a:t>
            </a:r>
            <a:r>
              <a:rPr sz="2800" spc="-2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around</a:t>
            </a:r>
            <a:r>
              <a:rPr sz="2800" spc="-10" dirty="0">
                <a:solidFill>
                  <a:schemeClr val="bg1">
                    <a:lumMod val="50000"/>
                  </a:schemeClr>
                </a:solidFill>
                <a:latin typeface="Monserrat"/>
                <a:cs typeface="Century Gothic"/>
              </a:rPr>
              <a:t> </a:t>
            </a:r>
            <a:r>
              <a:rPr sz="2800" spc="-235" dirty="0">
                <a:solidFill>
                  <a:schemeClr val="bg1">
                    <a:lumMod val="50000"/>
                  </a:schemeClr>
                </a:solidFill>
                <a:latin typeface="Monserrat"/>
                <a:cs typeface="Century Gothic"/>
              </a:rPr>
              <a:t>a</a:t>
            </a:r>
            <a:r>
              <a:rPr sz="2800" spc="-3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common</a:t>
            </a:r>
            <a:r>
              <a:rPr sz="2800" spc="-10" dirty="0">
                <a:solidFill>
                  <a:schemeClr val="bg1">
                    <a:lumMod val="50000"/>
                  </a:schemeClr>
                </a:solidFill>
                <a:latin typeface="Monserrat"/>
                <a:cs typeface="Century Gothic"/>
              </a:rPr>
              <a:t> </a:t>
            </a:r>
            <a:r>
              <a:rPr sz="2800" spc="-40" dirty="0">
                <a:solidFill>
                  <a:schemeClr val="bg1">
                    <a:lumMod val="50000"/>
                  </a:schemeClr>
                </a:solidFill>
                <a:latin typeface="Monserrat"/>
                <a:cs typeface="Century Gothic"/>
              </a:rPr>
              <a:t>cause.</a:t>
            </a:r>
            <a:r>
              <a:rPr sz="2800" spc="-25" dirty="0">
                <a:solidFill>
                  <a:schemeClr val="bg1">
                    <a:lumMod val="50000"/>
                  </a:schemeClr>
                </a:solidFill>
                <a:latin typeface="Monserrat"/>
                <a:cs typeface="Century Gothic"/>
              </a:rPr>
              <a:t> </a:t>
            </a:r>
            <a:r>
              <a:rPr sz="2800" spc="130" dirty="0">
                <a:solidFill>
                  <a:schemeClr val="bg1">
                    <a:lumMod val="50000"/>
                  </a:schemeClr>
                </a:solidFill>
                <a:latin typeface="Monserrat"/>
                <a:cs typeface="Century Gothic"/>
              </a:rPr>
              <a:t>The</a:t>
            </a:r>
            <a:r>
              <a:rPr sz="2800" spc="-15" dirty="0">
                <a:solidFill>
                  <a:schemeClr val="bg1">
                    <a:lumMod val="50000"/>
                  </a:schemeClr>
                </a:solidFill>
                <a:latin typeface="Monserrat"/>
                <a:cs typeface="Century Gothic"/>
              </a:rPr>
              <a:t> </a:t>
            </a:r>
            <a:r>
              <a:rPr sz="2800" spc="75" dirty="0">
                <a:solidFill>
                  <a:schemeClr val="bg1">
                    <a:lumMod val="50000"/>
                  </a:schemeClr>
                </a:solidFill>
                <a:latin typeface="Monserrat"/>
                <a:cs typeface="Century Gothic"/>
              </a:rPr>
              <a:t>founders</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were</a:t>
            </a:r>
            <a:r>
              <a:rPr sz="2800" spc="-10" dirty="0">
                <a:solidFill>
                  <a:schemeClr val="bg1">
                    <a:lumMod val="50000"/>
                  </a:schemeClr>
                </a:solidFill>
                <a:latin typeface="Monserrat"/>
                <a:cs typeface="Century Gothic"/>
              </a:rPr>
              <a:t> </a:t>
            </a:r>
            <a:r>
              <a:rPr sz="2800" spc="75" dirty="0">
                <a:solidFill>
                  <a:schemeClr val="bg1">
                    <a:lumMod val="50000"/>
                  </a:schemeClr>
                </a:solidFill>
                <a:latin typeface="Monserrat"/>
                <a:cs typeface="Century Gothic"/>
              </a:rPr>
              <a:t>not</a:t>
            </a:r>
            <a:r>
              <a:rPr sz="2800" spc="-10" dirty="0">
                <a:solidFill>
                  <a:schemeClr val="bg1">
                    <a:lumMod val="50000"/>
                  </a:schemeClr>
                </a:solidFill>
                <a:latin typeface="Monserrat"/>
                <a:cs typeface="Century Gothic"/>
              </a:rPr>
              <a:t> </a:t>
            </a:r>
            <a:r>
              <a:rPr sz="2800" spc="40" dirty="0">
                <a:solidFill>
                  <a:schemeClr val="bg1">
                    <a:lumMod val="50000"/>
                  </a:schemeClr>
                </a:solidFill>
                <a:latin typeface="Monserrat"/>
                <a:cs typeface="Century Gothic"/>
              </a:rPr>
              <a:t>only </a:t>
            </a:r>
            <a:r>
              <a:rPr sz="2800" dirty="0">
                <a:solidFill>
                  <a:schemeClr val="bg1">
                    <a:lumMod val="50000"/>
                  </a:schemeClr>
                </a:solidFill>
                <a:latin typeface="Monserrat"/>
                <a:cs typeface="Century Gothic"/>
              </a:rPr>
              <a:t>passionate</a:t>
            </a:r>
            <a:r>
              <a:rPr sz="2800" spc="2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about</a:t>
            </a:r>
            <a:r>
              <a:rPr sz="2800" spc="30"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the </a:t>
            </a:r>
            <a:r>
              <a:rPr sz="2800" spc="135" dirty="0">
                <a:solidFill>
                  <a:schemeClr val="bg1">
                    <a:lumMod val="50000"/>
                  </a:schemeClr>
                </a:solidFill>
                <a:latin typeface="Monserrat"/>
                <a:cs typeface="Century Gothic"/>
              </a:rPr>
              <a:t>industry</a:t>
            </a:r>
            <a:r>
              <a:rPr sz="2800" spc="4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they</a:t>
            </a:r>
            <a:r>
              <a:rPr sz="2800" spc="4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worked</a:t>
            </a:r>
            <a:r>
              <a:rPr sz="2800" spc="35"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in,</a:t>
            </a:r>
            <a:r>
              <a:rPr sz="2800" spc="60" dirty="0">
                <a:solidFill>
                  <a:schemeClr val="bg1">
                    <a:lumMod val="50000"/>
                  </a:schemeClr>
                </a:solidFill>
                <a:latin typeface="Monserrat"/>
                <a:cs typeface="Century Gothic"/>
              </a:rPr>
              <a:t> </a:t>
            </a:r>
            <a:r>
              <a:rPr sz="2800" spc="90" dirty="0">
                <a:solidFill>
                  <a:schemeClr val="bg1">
                    <a:lumMod val="50000"/>
                  </a:schemeClr>
                </a:solidFill>
                <a:latin typeface="Monserrat"/>
                <a:cs typeface="Century Gothic"/>
              </a:rPr>
              <a:t>but</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also</a:t>
            </a:r>
            <a:r>
              <a:rPr sz="2800" spc="4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passionate</a:t>
            </a:r>
            <a:r>
              <a:rPr sz="2800" spc="30"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about </a:t>
            </a:r>
            <a:r>
              <a:rPr sz="2800" spc="65" dirty="0">
                <a:solidFill>
                  <a:schemeClr val="bg1">
                    <a:lumMod val="50000"/>
                  </a:schemeClr>
                </a:solidFill>
                <a:latin typeface="Monserrat"/>
                <a:cs typeface="Century Gothic"/>
              </a:rPr>
              <a:t>the</a:t>
            </a:r>
            <a:r>
              <a:rPr sz="2800" spc="20" dirty="0">
                <a:solidFill>
                  <a:schemeClr val="bg1">
                    <a:lumMod val="50000"/>
                  </a:schemeClr>
                </a:solidFill>
                <a:latin typeface="Monserrat"/>
                <a:cs typeface="Century Gothic"/>
              </a:rPr>
              <a:t> </a:t>
            </a:r>
            <a:r>
              <a:rPr sz="2800" spc="80" dirty="0">
                <a:solidFill>
                  <a:schemeClr val="bg1">
                    <a:lumMod val="50000"/>
                  </a:schemeClr>
                </a:solidFill>
                <a:latin typeface="Monserrat"/>
                <a:cs typeface="Century Gothic"/>
              </a:rPr>
              <a:t>contribution</a:t>
            </a:r>
            <a:r>
              <a:rPr sz="2800" spc="15" dirty="0">
                <a:solidFill>
                  <a:schemeClr val="bg1">
                    <a:lumMod val="50000"/>
                  </a:schemeClr>
                </a:solidFill>
                <a:latin typeface="Monserrat"/>
                <a:cs typeface="Century Gothic"/>
              </a:rPr>
              <a:t> </a:t>
            </a:r>
            <a:r>
              <a:rPr sz="2800" spc="65" dirty="0">
                <a:solidFill>
                  <a:schemeClr val="bg1">
                    <a:lumMod val="50000"/>
                  </a:schemeClr>
                </a:solidFill>
                <a:latin typeface="Monserrat"/>
                <a:cs typeface="Century Gothic"/>
              </a:rPr>
              <a:t>women</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were</a:t>
            </a:r>
            <a:r>
              <a:rPr sz="2800" spc="20"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making</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and</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could continue</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to</a:t>
            </a:r>
            <a:r>
              <a:rPr sz="2800" spc="1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make</a:t>
            </a:r>
            <a:r>
              <a:rPr sz="2800" spc="25" dirty="0">
                <a:solidFill>
                  <a:schemeClr val="bg1">
                    <a:lumMod val="50000"/>
                  </a:schemeClr>
                </a:solidFill>
                <a:latin typeface="Monserrat"/>
                <a:cs typeface="Century Gothic"/>
              </a:rPr>
              <a:t> </a:t>
            </a:r>
            <a:r>
              <a:rPr sz="2800" spc="130" dirty="0">
                <a:solidFill>
                  <a:schemeClr val="bg1">
                    <a:lumMod val="50000"/>
                  </a:schemeClr>
                </a:solidFill>
                <a:latin typeface="Monserrat"/>
                <a:cs typeface="Century Gothic"/>
              </a:rPr>
              <a:t>in </a:t>
            </a:r>
            <a:r>
              <a:rPr sz="2800" spc="60" dirty="0">
                <a:solidFill>
                  <a:schemeClr val="bg1">
                    <a:lumMod val="50000"/>
                  </a:schemeClr>
                </a:solidFill>
                <a:latin typeface="Monserrat"/>
                <a:cs typeface="Century Gothic"/>
              </a:rPr>
              <a:t>the</a:t>
            </a:r>
            <a:r>
              <a:rPr sz="2800" spc="-30" dirty="0">
                <a:solidFill>
                  <a:schemeClr val="bg1">
                    <a:lumMod val="50000"/>
                  </a:schemeClr>
                </a:solidFill>
                <a:latin typeface="Monserrat"/>
                <a:cs typeface="Century Gothic"/>
              </a:rPr>
              <a:t> </a:t>
            </a:r>
            <a:r>
              <a:rPr sz="2800" spc="65" dirty="0">
                <a:solidFill>
                  <a:schemeClr val="bg1">
                    <a:lumMod val="50000"/>
                  </a:schemeClr>
                </a:solidFill>
                <a:latin typeface="Monserrat"/>
                <a:cs typeface="Century Gothic"/>
              </a:rPr>
              <a:t>future.</a:t>
            </a:r>
            <a:r>
              <a:rPr sz="2800" spc="-55" dirty="0">
                <a:solidFill>
                  <a:schemeClr val="bg1">
                    <a:lumMod val="50000"/>
                  </a:schemeClr>
                </a:solidFill>
                <a:latin typeface="Monserrat"/>
                <a:cs typeface="Century Gothic"/>
              </a:rPr>
              <a:t> </a:t>
            </a:r>
            <a:r>
              <a:rPr sz="2800" spc="114" dirty="0">
                <a:solidFill>
                  <a:schemeClr val="bg1">
                    <a:lumMod val="50000"/>
                  </a:schemeClr>
                </a:solidFill>
                <a:latin typeface="Monserrat"/>
                <a:cs typeface="Century Gothic"/>
              </a:rPr>
              <a:t>We</a:t>
            </a:r>
            <a:r>
              <a:rPr sz="2800" spc="-40"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now</a:t>
            </a:r>
            <a:r>
              <a:rPr sz="2800" spc="-45"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have</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over</a:t>
            </a:r>
            <a:r>
              <a:rPr sz="2800" spc="-30" dirty="0">
                <a:solidFill>
                  <a:schemeClr val="bg1">
                    <a:lumMod val="50000"/>
                  </a:schemeClr>
                </a:solidFill>
                <a:latin typeface="Monserrat"/>
                <a:cs typeface="Century Gothic"/>
              </a:rPr>
              <a:t> </a:t>
            </a:r>
            <a:r>
              <a:rPr lang="de-AT" sz="2800" spc="-30" dirty="0">
                <a:solidFill>
                  <a:schemeClr val="bg1">
                    <a:lumMod val="50000"/>
                  </a:schemeClr>
                </a:solidFill>
                <a:latin typeface="Monserrat"/>
                <a:cs typeface="Century Gothic"/>
              </a:rPr>
              <a:t>775</a:t>
            </a:r>
            <a:r>
              <a:rPr sz="2800" spc="130" dirty="0">
                <a:solidFill>
                  <a:schemeClr val="bg1">
                    <a:lumMod val="50000"/>
                  </a:schemeClr>
                </a:solidFill>
                <a:latin typeface="Monserrat"/>
                <a:cs typeface="Century Gothic"/>
              </a:rPr>
              <a:t>0</a:t>
            </a:r>
            <a:r>
              <a:rPr sz="2800" spc="-2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members</a:t>
            </a:r>
            <a:r>
              <a:rPr sz="2800" spc="-40" dirty="0">
                <a:solidFill>
                  <a:schemeClr val="bg1">
                    <a:lumMod val="50000"/>
                  </a:schemeClr>
                </a:solidFill>
                <a:latin typeface="Monserrat"/>
                <a:cs typeface="Century Gothic"/>
              </a:rPr>
              <a:t> </a:t>
            </a:r>
            <a:r>
              <a:rPr sz="2800" spc="-225" dirty="0">
                <a:solidFill>
                  <a:schemeClr val="bg1">
                    <a:lumMod val="50000"/>
                  </a:schemeClr>
                </a:solidFill>
                <a:latin typeface="Monserrat"/>
                <a:cs typeface="Century Gothic"/>
              </a:rPr>
              <a:t>&amp;</a:t>
            </a:r>
            <a:r>
              <a:rPr sz="2800" spc="-40" dirty="0">
                <a:solidFill>
                  <a:schemeClr val="bg1">
                    <a:lumMod val="50000"/>
                  </a:schemeClr>
                </a:solidFill>
                <a:latin typeface="Monserrat"/>
                <a:cs typeface="Century Gothic"/>
              </a:rPr>
              <a:t> </a:t>
            </a:r>
            <a:r>
              <a:rPr lang="de-AT" sz="2800" spc="-40" dirty="0">
                <a:solidFill>
                  <a:schemeClr val="bg1">
                    <a:lumMod val="50000"/>
                  </a:schemeClr>
                </a:solidFill>
                <a:latin typeface="Monserrat"/>
                <a:cs typeface="Century Gothic"/>
              </a:rPr>
              <a:t>60</a:t>
            </a:r>
            <a:r>
              <a:rPr sz="2800" spc="-40" dirty="0">
                <a:solidFill>
                  <a:schemeClr val="bg1">
                    <a:lumMod val="50000"/>
                  </a:schemeClr>
                </a:solidFill>
                <a:latin typeface="Monserrat"/>
                <a:cs typeface="Century Gothic"/>
              </a:rPr>
              <a:t> </a:t>
            </a:r>
            <a:r>
              <a:rPr sz="2800" spc="135" dirty="0">
                <a:solidFill>
                  <a:schemeClr val="bg1">
                    <a:lumMod val="50000"/>
                  </a:schemeClr>
                </a:solidFill>
                <a:latin typeface="Monserrat"/>
                <a:cs typeface="Century Gothic"/>
              </a:rPr>
              <a:t>plus</a:t>
            </a:r>
            <a:r>
              <a:rPr sz="2800" spc="-50" dirty="0">
                <a:solidFill>
                  <a:schemeClr val="bg1">
                    <a:lumMod val="50000"/>
                  </a:schemeClr>
                </a:solidFill>
                <a:latin typeface="Monserrat"/>
                <a:cs typeface="Century Gothic"/>
              </a:rPr>
              <a:t> </a:t>
            </a:r>
            <a:r>
              <a:rPr sz="2800" spc="45" dirty="0">
                <a:solidFill>
                  <a:schemeClr val="bg1">
                    <a:lumMod val="50000"/>
                  </a:schemeClr>
                </a:solidFill>
                <a:latin typeface="Monserrat"/>
                <a:cs typeface="Century Gothic"/>
              </a:rPr>
              <a:t>partners.</a:t>
            </a:r>
            <a:endParaRPr sz="2800" dirty="0">
              <a:solidFill>
                <a:schemeClr val="bg1">
                  <a:lumMod val="50000"/>
                </a:schemeClr>
              </a:solidFill>
              <a:latin typeface="Monserrat"/>
              <a:cs typeface="Century Gothic"/>
            </a:endParaRPr>
          </a:p>
        </p:txBody>
      </p:sp>
      <p:grpSp>
        <p:nvGrpSpPr>
          <p:cNvPr id="5" name="object 5"/>
          <p:cNvGrpSpPr/>
          <p:nvPr/>
        </p:nvGrpSpPr>
        <p:grpSpPr>
          <a:xfrm>
            <a:off x="67056" y="4603894"/>
            <a:ext cx="2974975" cy="2037714"/>
            <a:chOff x="67056" y="4474502"/>
            <a:chExt cx="2974975" cy="2037714"/>
          </a:xfrm>
        </p:grpSpPr>
        <p:pic>
          <p:nvPicPr>
            <p:cNvPr id="6" name="object 6"/>
            <p:cNvPicPr/>
            <p:nvPr/>
          </p:nvPicPr>
          <p:blipFill>
            <a:blip r:embed="rId4" cstate="print"/>
            <a:stretch>
              <a:fillRect/>
            </a:stretch>
          </p:blipFill>
          <p:spPr>
            <a:xfrm>
              <a:off x="67056" y="4474502"/>
              <a:ext cx="2974848" cy="2037588"/>
            </a:xfrm>
            <a:prstGeom prst="rect">
              <a:avLst/>
            </a:prstGeom>
          </p:spPr>
        </p:pic>
        <p:sp>
          <p:nvSpPr>
            <p:cNvPr id="7" name="object 7"/>
            <p:cNvSpPr/>
            <p:nvPr/>
          </p:nvSpPr>
          <p:spPr>
            <a:xfrm>
              <a:off x="284988" y="4683251"/>
              <a:ext cx="2552700" cy="1633855"/>
            </a:xfrm>
            <a:custGeom>
              <a:avLst/>
              <a:gdLst/>
              <a:ahLst/>
              <a:cxnLst/>
              <a:rect l="l" t="t" r="r" b="b"/>
              <a:pathLst>
                <a:path w="2552700" h="1633854">
                  <a:moveTo>
                    <a:pt x="2280412" y="0"/>
                  </a:moveTo>
                  <a:lnTo>
                    <a:pt x="272288" y="0"/>
                  </a:lnTo>
                  <a:lnTo>
                    <a:pt x="223343" y="4387"/>
                  </a:lnTo>
                  <a:lnTo>
                    <a:pt x="177277" y="17036"/>
                  </a:lnTo>
                  <a:lnTo>
                    <a:pt x="134858" y="37178"/>
                  </a:lnTo>
                  <a:lnTo>
                    <a:pt x="96856" y="64042"/>
                  </a:lnTo>
                  <a:lnTo>
                    <a:pt x="64038" y="96861"/>
                  </a:lnTo>
                  <a:lnTo>
                    <a:pt x="37175" y="134864"/>
                  </a:lnTo>
                  <a:lnTo>
                    <a:pt x="17035" y="177282"/>
                  </a:lnTo>
                  <a:lnTo>
                    <a:pt x="4386" y="223347"/>
                  </a:lnTo>
                  <a:lnTo>
                    <a:pt x="0" y="272288"/>
                  </a:lnTo>
                  <a:lnTo>
                    <a:pt x="0" y="1361440"/>
                  </a:lnTo>
                  <a:lnTo>
                    <a:pt x="4386" y="1410384"/>
                  </a:lnTo>
                  <a:lnTo>
                    <a:pt x="17035" y="1456450"/>
                  </a:lnTo>
                  <a:lnTo>
                    <a:pt x="37175" y="1498869"/>
                  </a:lnTo>
                  <a:lnTo>
                    <a:pt x="64038" y="1536871"/>
                  </a:lnTo>
                  <a:lnTo>
                    <a:pt x="96856" y="1569689"/>
                  </a:lnTo>
                  <a:lnTo>
                    <a:pt x="134858" y="1596552"/>
                  </a:lnTo>
                  <a:lnTo>
                    <a:pt x="177277" y="1616692"/>
                  </a:lnTo>
                  <a:lnTo>
                    <a:pt x="223343" y="1629341"/>
                  </a:lnTo>
                  <a:lnTo>
                    <a:pt x="272288" y="1633728"/>
                  </a:lnTo>
                  <a:lnTo>
                    <a:pt x="2280412"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grpSp>
      <p:grpSp>
        <p:nvGrpSpPr>
          <p:cNvPr id="8" name="object 8"/>
          <p:cNvGrpSpPr/>
          <p:nvPr/>
        </p:nvGrpSpPr>
        <p:grpSpPr>
          <a:xfrm>
            <a:off x="3124327" y="4598330"/>
            <a:ext cx="5971540" cy="2062480"/>
            <a:chOff x="3268979" y="4442498"/>
            <a:chExt cx="5971540" cy="2062480"/>
          </a:xfrm>
        </p:grpSpPr>
        <p:pic>
          <p:nvPicPr>
            <p:cNvPr id="9" name="object 9"/>
            <p:cNvPicPr/>
            <p:nvPr/>
          </p:nvPicPr>
          <p:blipFill>
            <a:blip r:embed="rId4" cstate="print"/>
            <a:stretch>
              <a:fillRect/>
            </a:stretch>
          </p:blipFill>
          <p:spPr>
            <a:xfrm>
              <a:off x="3268979" y="4442498"/>
              <a:ext cx="2974848" cy="2037588"/>
            </a:xfrm>
            <a:prstGeom prst="rect">
              <a:avLst/>
            </a:prstGeom>
          </p:spPr>
        </p:pic>
        <p:sp>
          <p:nvSpPr>
            <p:cNvPr id="10" name="object 10"/>
            <p:cNvSpPr/>
            <p:nvPr/>
          </p:nvSpPr>
          <p:spPr>
            <a:xfrm>
              <a:off x="3486911" y="4651248"/>
              <a:ext cx="2552700" cy="1633855"/>
            </a:xfrm>
            <a:custGeom>
              <a:avLst/>
              <a:gdLst/>
              <a:ahLst/>
              <a:cxnLst/>
              <a:rect l="l" t="t" r="r" b="b"/>
              <a:pathLst>
                <a:path w="2552700" h="1633854">
                  <a:moveTo>
                    <a:pt x="2280412" y="0"/>
                  </a:moveTo>
                  <a:lnTo>
                    <a:pt x="272288"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39"/>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8" y="1633727"/>
                  </a:lnTo>
                  <a:lnTo>
                    <a:pt x="2280412" y="1633727"/>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39"/>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pic>
          <p:nvPicPr>
            <p:cNvPr id="11" name="object 11"/>
            <p:cNvPicPr/>
            <p:nvPr/>
          </p:nvPicPr>
          <p:blipFill>
            <a:blip r:embed="rId4" cstate="print"/>
            <a:stretch>
              <a:fillRect/>
            </a:stretch>
          </p:blipFill>
          <p:spPr>
            <a:xfrm>
              <a:off x="6265163" y="4466882"/>
              <a:ext cx="2974847" cy="2037588"/>
            </a:xfrm>
            <a:prstGeom prst="rect">
              <a:avLst/>
            </a:prstGeom>
          </p:spPr>
        </p:pic>
        <p:sp>
          <p:nvSpPr>
            <p:cNvPr id="12" name="object 12"/>
            <p:cNvSpPr/>
            <p:nvPr/>
          </p:nvSpPr>
          <p:spPr>
            <a:xfrm>
              <a:off x="6483095" y="4675632"/>
              <a:ext cx="2552700" cy="1633855"/>
            </a:xfrm>
            <a:custGeom>
              <a:avLst/>
              <a:gdLst/>
              <a:ahLst/>
              <a:cxnLst/>
              <a:rect l="l" t="t" r="r" b="b"/>
              <a:pathLst>
                <a:path w="2552700" h="1633854">
                  <a:moveTo>
                    <a:pt x="2280411" y="0"/>
                  </a:moveTo>
                  <a:lnTo>
                    <a:pt x="272287"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40"/>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7" y="1633728"/>
                  </a:lnTo>
                  <a:lnTo>
                    <a:pt x="2280411"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1" y="0"/>
                  </a:lnTo>
                  <a:close/>
                </a:path>
              </a:pathLst>
            </a:custGeom>
            <a:solidFill>
              <a:srgbClr val="53D9AA"/>
            </a:solidFill>
          </p:spPr>
          <p:txBody>
            <a:bodyPr wrap="square" lIns="0" tIns="0" rIns="0" bIns="0" rtlCol="0"/>
            <a:lstStyle/>
            <a:p>
              <a:endParaRPr/>
            </a:p>
          </p:txBody>
        </p:sp>
      </p:grpSp>
      <p:sp>
        <p:nvSpPr>
          <p:cNvPr id="13" name="object 13"/>
          <p:cNvSpPr txBox="1"/>
          <p:nvPr/>
        </p:nvSpPr>
        <p:spPr>
          <a:xfrm>
            <a:off x="720989" y="5087595"/>
            <a:ext cx="1772285" cy="873957"/>
          </a:xfrm>
          <a:prstGeom prst="rect">
            <a:avLst/>
          </a:prstGeom>
        </p:spPr>
        <p:txBody>
          <a:bodyPr vert="horz" wrap="square" lIns="0" tIns="12065" rIns="0" bIns="0" rtlCol="0">
            <a:spAutoFit/>
          </a:bodyPr>
          <a:lstStyle/>
          <a:p>
            <a:pPr algn="ctr">
              <a:lnSpc>
                <a:spcPct val="100000"/>
              </a:lnSpc>
              <a:spcBef>
                <a:spcPts val="95"/>
              </a:spcBef>
            </a:pPr>
            <a:r>
              <a:rPr lang="de-AT" sz="2800" b="1" spc="330" dirty="0">
                <a:solidFill>
                  <a:srgbClr val="FFFFFF"/>
                </a:solidFill>
                <a:latin typeface="Calibri"/>
                <a:cs typeface="Calibri"/>
              </a:rPr>
              <a:t>7750</a:t>
            </a:r>
            <a:r>
              <a:rPr sz="2800" b="1" spc="330" dirty="0">
                <a:solidFill>
                  <a:srgbClr val="FFFFFF"/>
                </a:solidFill>
                <a:latin typeface="Calibri"/>
                <a:cs typeface="Calibri"/>
              </a:rPr>
              <a:t>+</a:t>
            </a:r>
            <a:endParaRPr sz="2800" dirty="0">
              <a:latin typeface="Calibri"/>
              <a:cs typeface="Calibri"/>
            </a:endParaRPr>
          </a:p>
          <a:p>
            <a:pPr algn="ctr">
              <a:lnSpc>
                <a:spcPct val="100000"/>
              </a:lnSpc>
            </a:pPr>
            <a:r>
              <a:rPr sz="2800" b="1" spc="355" dirty="0">
                <a:solidFill>
                  <a:srgbClr val="FFFFFF"/>
                </a:solidFill>
                <a:latin typeface="Calibri"/>
                <a:cs typeface="Calibri"/>
              </a:rPr>
              <a:t>Members</a:t>
            </a:r>
            <a:endParaRPr sz="2800" dirty="0">
              <a:latin typeface="Calibri"/>
              <a:cs typeface="Calibri"/>
            </a:endParaRPr>
          </a:p>
        </p:txBody>
      </p:sp>
      <p:sp>
        <p:nvSpPr>
          <p:cNvPr id="14" name="object 14"/>
          <p:cNvSpPr txBox="1"/>
          <p:nvPr/>
        </p:nvSpPr>
        <p:spPr>
          <a:xfrm>
            <a:off x="3750256" y="4898275"/>
            <a:ext cx="1647825" cy="1306195"/>
          </a:xfrm>
          <a:prstGeom prst="rect">
            <a:avLst/>
          </a:prstGeom>
        </p:spPr>
        <p:txBody>
          <a:bodyPr vert="horz" wrap="square" lIns="0" tIns="12065" rIns="0" bIns="0" rtlCol="0">
            <a:spAutoFit/>
          </a:bodyPr>
          <a:lstStyle/>
          <a:p>
            <a:pPr marL="12700" marR="5080" indent="83820" algn="ctr">
              <a:lnSpc>
                <a:spcPct val="100000"/>
              </a:lnSpc>
              <a:spcBef>
                <a:spcPts val="95"/>
              </a:spcBef>
            </a:pPr>
            <a:r>
              <a:rPr sz="2800" b="1" spc="350" dirty="0">
                <a:solidFill>
                  <a:srgbClr val="FFFFFF"/>
                </a:solidFill>
                <a:latin typeface="Calibri"/>
                <a:cs typeface="Calibri"/>
              </a:rPr>
              <a:t>Regular </a:t>
            </a:r>
            <a:r>
              <a:rPr sz="2800" b="1" spc="370" dirty="0">
                <a:solidFill>
                  <a:srgbClr val="FFFFFF"/>
                </a:solidFill>
                <a:latin typeface="Calibri"/>
                <a:cs typeface="Calibri"/>
              </a:rPr>
              <a:t>Events</a:t>
            </a:r>
            <a:r>
              <a:rPr sz="2800" b="1" spc="165" dirty="0">
                <a:solidFill>
                  <a:srgbClr val="FFFFFF"/>
                </a:solidFill>
                <a:latin typeface="Calibri"/>
                <a:cs typeface="Calibri"/>
              </a:rPr>
              <a:t> </a:t>
            </a:r>
            <a:r>
              <a:rPr sz="2800" b="1" spc="5" dirty="0">
                <a:solidFill>
                  <a:srgbClr val="FFFFFF"/>
                </a:solidFill>
                <a:latin typeface="Calibri"/>
                <a:cs typeface="Calibri"/>
              </a:rPr>
              <a:t>&amp; </a:t>
            </a:r>
            <a:r>
              <a:rPr sz="2800" b="1" spc="350" dirty="0">
                <a:solidFill>
                  <a:srgbClr val="FFFFFF"/>
                </a:solidFill>
                <a:latin typeface="Calibri"/>
                <a:cs typeface="Calibri"/>
              </a:rPr>
              <a:t>Content</a:t>
            </a:r>
            <a:endParaRPr sz="2800" dirty="0">
              <a:latin typeface="Calibri"/>
              <a:cs typeface="Calibri"/>
            </a:endParaRPr>
          </a:p>
        </p:txBody>
      </p:sp>
      <p:sp>
        <p:nvSpPr>
          <p:cNvPr id="15" name="object 15"/>
          <p:cNvSpPr txBox="1"/>
          <p:nvPr/>
        </p:nvSpPr>
        <p:spPr>
          <a:xfrm>
            <a:off x="6474079" y="4926435"/>
            <a:ext cx="225996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z="2800" b="1" spc="315" dirty="0">
                <a:solidFill>
                  <a:srgbClr val="FFFFFF"/>
                </a:solidFill>
                <a:latin typeface="Calibri"/>
                <a:cs typeface="Calibri"/>
              </a:rPr>
              <a:t>Mentoring </a:t>
            </a:r>
            <a:r>
              <a:rPr sz="2800" b="1" spc="415" dirty="0">
                <a:solidFill>
                  <a:srgbClr val="FFFFFF"/>
                </a:solidFill>
                <a:latin typeface="Calibri"/>
                <a:cs typeface="Calibri"/>
              </a:rPr>
              <a:t>Programme </a:t>
            </a:r>
            <a:r>
              <a:rPr sz="2800" b="1" spc="55" dirty="0">
                <a:solidFill>
                  <a:srgbClr val="FFFFFF"/>
                </a:solidFill>
                <a:latin typeface="Calibri"/>
                <a:cs typeface="Calibri"/>
              </a:rPr>
              <a:t>&amp;</a:t>
            </a:r>
            <a:r>
              <a:rPr sz="2800" b="1" spc="155" dirty="0">
                <a:solidFill>
                  <a:srgbClr val="FFFFFF"/>
                </a:solidFill>
                <a:latin typeface="Calibri"/>
                <a:cs typeface="Calibri"/>
              </a:rPr>
              <a:t> </a:t>
            </a:r>
            <a:r>
              <a:rPr sz="2800" b="1" spc="345" dirty="0">
                <a:solidFill>
                  <a:srgbClr val="FFFFFF"/>
                </a:solidFill>
                <a:latin typeface="Calibri"/>
                <a:cs typeface="Calibri"/>
              </a:rPr>
              <a:t>Network</a:t>
            </a:r>
            <a:endParaRPr sz="2800" dirty="0">
              <a:latin typeface="Calibri"/>
              <a:cs typeface="Calibri"/>
            </a:endParaRPr>
          </a:p>
        </p:txBody>
      </p:sp>
      <p:pic>
        <p:nvPicPr>
          <p:cNvPr id="17" name="object 17"/>
          <p:cNvPicPr/>
          <p:nvPr/>
        </p:nvPicPr>
        <p:blipFill>
          <a:blip r:embed="rId5" cstate="print"/>
          <a:stretch>
            <a:fillRect/>
          </a:stretch>
        </p:blipFill>
        <p:spPr>
          <a:xfrm>
            <a:off x="9026779" y="4622714"/>
            <a:ext cx="2872740" cy="2048256"/>
          </a:xfrm>
          <a:prstGeom prst="rect">
            <a:avLst/>
          </a:prstGeom>
        </p:spPr>
      </p:pic>
      <p:sp>
        <p:nvSpPr>
          <p:cNvPr id="18" name="object 18"/>
          <p:cNvSpPr txBox="1"/>
          <p:nvPr/>
        </p:nvSpPr>
        <p:spPr>
          <a:xfrm>
            <a:off x="9825228" y="5112621"/>
            <a:ext cx="1623060" cy="878840"/>
          </a:xfrm>
          <a:prstGeom prst="rect">
            <a:avLst/>
          </a:prstGeom>
        </p:spPr>
        <p:txBody>
          <a:bodyPr vert="horz" wrap="square" lIns="0" tIns="12065" rIns="0" bIns="0" rtlCol="0">
            <a:spAutoFit/>
          </a:bodyPr>
          <a:lstStyle/>
          <a:p>
            <a:pPr algn="ctr">
              <a:lnSpc>
                <a:spcPct val="100000"/>
              </a:lnSpc>
              <a:spcBef>
                <a:spcPts val="95"/>
              </a:spcBef>
            </a:pPr>
            <a:r>
              <a:rPr lang="de-AT" sz="2800" b="1" spc="225" dirty="0">
                <a:solidFill>
                  <a:srgbClr val="FFFFFF"/>
                </a:solidFill>
                <a:latin typeface="Calibri"/>
                <a:cs typeface="Calibri"/>
              </a:rPr>
              <a:t>60</a:t>
            </a:r>
            <a:r>
              <a:rPr sz="2800" b="1" spc="160" dirty="0">
                <a:solidFill>
                  <a:srgbClr val="FFFFFF"/>
                </a:solidFill>
                <a:latin typeface="Calibri"/>
                <a:cs typeface="Calibri"/>
              </a:rPr>
              <a:t> </a:t>
            </a:r>
            <a:r>
              <a:rPr sz="2800" b="1" spc="225" dirty="0">
                <a:solidFill>
                  <a:srgbClr val="FFFFFF"/>
                </a:solidFill>
                <a:latin typeface="Calibri"/>
                <a:cs typeface="Calibri"/>
              </a:rPr>
              <a:t>+</a:t>
            </a:r>
            <a:endParaRPr sz="2800" dirty="0">
              <a:latin typeface="Calibri"/>
              <a:cs typeface="Calibri"/>
            </a:endParaRPr>
          </a:p>
          <a:p>
            <a:pPr algn="ctr">
              <a:lnSpc>
                <a:spcPct val="100000"/>
              </a:lnSpc>
            </a:pPr>
            <a:r>
              <a:rPr sz="2800" b="1" spc="320" dirty="0">
                <a:solidFill>
                  <a:srgbClr val="FFFFFF"/>
                </a:solidFill>
                <a:latin typeface="Calibri"/>
                <a:cs typeface="Calibri"/>
              </a:rPr>
              <a:t>Partners</a:t>
            </a:r>
            <a:endParaRPr sz="28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7262" y="3554003"/>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5063205" y="2829016"/>
            <a:ext cx="1939305" cy="674149"/>
          </a:xfrm>
          <a:prstGeom prst="rect">
            <a:avLst/>
          </a:prstGeom>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1444" b="15151"/>
          <a:stretch/>
        </p:blipFill>
        <p:spPr bwMode="auto">
          <a:xfrm>
            <a:off x="7452290" y="3986905"/>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104" t="18681" r="4673" b="21327"/>
          <a:stretch/>
        </p:blipFill>
        <p:spPr>
          <a:xfrm>
            <a:off x="3450196" y="350800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5644" t="8734" r="5293" b="10534"/>
          <a:stretch/>
        </p:blipFill>
        <p:spPr>
          <a:xfrm>
            <a:off x="7967949" y="2127747"/>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6957" b="18068"/>
          <a:stretch/>
        </p:blipFill>
        <p:spPr bwMode="auto">
          <a:xfrm>
            <a:off x="5806307" y="1616486"/>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1"/>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939323" y="3147636"/>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439521" y="4557450"/>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976096" y="2997661"/>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7910" y="3953078"/>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65505" y="4703240"/>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461934" y="5329267"/>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656073" y="5582001"/>
            <a:ext cx="1572838" cy="607115"/>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045186" y="3010814"/>
            <a:ext cx="836371" cy="836371"/>
          </a:xfrm>
          <a:prstGeom prst="rect">
            <a:avLst/>
          </a:prstGeom>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834433" y="851668"/>
            <a:ext cx="1530178" cy="80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387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40278A8A-7018-4334-42AD-C3DD7FA5A761}"/>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9F628D2-05A9-431D-18AB-ED89E89A8810}"/>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827F5AEF-45AF-0DC3-AD6D-839B0C2E879D}"/>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76483700-1172-B4E9-7EEE-A340B89B3A0C}"/>
              </a:ext>
            </a:extLst>
          </p:cNvPr>
          <p:cNvSpPr txBox="1"/>
          <p:nvPr/>
        </p:nvSpPr>
        <p:spPr>
          <a:xfrm>
            <a:off x="3072811" y="348482"/>
            <a:ext cx="63719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WUN Events</a:t>
            </a:r>
          </a:p>
        </p:txBody>
      </p:sp>
      <p:sp>
        <p:nvSpPr>
          <p:cNvPr id="13" name="TextBox 12">
            <a:extLst>
              <a:ext uri="{FF2B5EF4-FFF2-40B4-BE49-F238E27FC236}">
                <a16:creationId xmlns:a16="http://schemas.microsoft.com/office/drawing/2014/main" id="{69AA58A2-8FAE-135E-9418-6B5A6EA40A1D}"/>
              </a:ext>
            </a:extLst>
          </p:cNvPr>
          <p:cNvSpPr txBox="1"/>
          <p:nvPr/>
        </p:nvSpPr>
        <p:spPr>
          <a:xfrm>
            <a:off x="358346" y="1671921"/>
            <a:ext cx="11833654" cy="46610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onserrat"/>
              <a:ea typeface="+mn-ea"/>
              <a:cs typeface="+mn-c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14</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November 2024 12.00 – 1.30pm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26</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November 2024 6.00 – 9.00pm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2050 Net Zero – How we get there: Energy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12</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December 2024 12:00- 1:00 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WUNForAll A festive networking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January 2025 12.00 – 1.30pm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13</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February 2025 12.30  – 2.00pm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indent="-342900" defTabSz="914400">
              <a:buFont typeface="Arial" panose="020B0604020202020204" pitchFamily="34" charset="0"/>
              <a:buChar char="•"/>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18</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Feb 2025 5:30 -8:30 pm  </a:t>
            </a:r>
            <a:r>
              <a:rPr kumimoji="0" lang="en-GB" sz="220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2050 Net Zero How we get there: Water – Birmingham </a:t>
            </a:r>
            <a:endParaRPr kumimoji="0" lang="en-GB" sz="220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14</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March 2025 11.30 – 1.00pm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6</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May 2025 11.00 – 12.30pm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27</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June 2025 Lunchtime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Women in Utilities Awards 2025</a:t>
            </a:r>
          </a:p>
          <a:p>
            <a:pPr>
              <a:lnSpc>
                <a:spcPct val="107000"/>
              </a:lnSpc>
              <a:spcAft>
                <a:spcPts val="800"/>
              </a:spcAft>
            </a:pPr>
            <a:endParaRPr kumimoji="0" lang="en-US" sz="2400" b="0" i="0" u="none" strike="noStrike" kern="1200" cap="none" spc="0" normalizeH="0" baseline="0" noProof="0" dirty="0">
              <a:ln>
                <a:noFill/>
              </a:ln>
              <a:solidFill>
                <a:schemeClr val="bg1">
                  <a:lumMod val="50000"/>
                </a:schemeClr>
              </a:solidFill>
              <a:effectLst/>
              <a:uLnTx/>
              <a:uFillTx/>
              <a:latin typeface="Monserrat"/>
              <a:ea typeface="+mn-ea"/>
              <a:cs typeface="+mn-cs"/>
            </a:endParaRPr>
          </a:p>
          <a:p>
            <a:pPr>
              <a:lnSpc>
                <a:spcPct val="107000"/>
              </a:lnSpc>
              <a:spcAft>
                <a:spcPts val="800"/>
              </a:spcAft>
            </a:pPr>
            <a:r>
              <a:rPr kumimoji="0" lang="en-US" sz="2400" b="0" i="0" u="none" strike="noStrike" kern="1200" cap="none" spc="0" normalizeH="0" baseline="0" noProof="0" dirty="0">
                <a:ln>
                  <a:noFill/>
                </a:ln>
                <a:solidFill>
                  <a:schemeClr val="bg1">
                    <a:lumMod val="50000"/>
                  </a:schemeClr>
                </a:solidFill>
                <a:effectLst/>
                <a:uLnTx/>
                <a:uFillTx/>
                <a:latin typeface="Monserrat"/>
                <a:ea typeface="+mn-ea"/>
                <a:cs typeface="+mn-cs"/>
              </a:rPr>
              <a:t>Free tickets available - visit our Events page! </a:t>
            </a:r>
          </a:p>
        </p:txBody>
      </p:sp>
      <p:pic>
        <p:nvPicPr>
          <p:cNvPr id="4" name="object 8">
            <a:extLst>
              <a:ext uri="{FF2B5EF4-FFF2-40B4-BE49-F238E27FC236}">
                <a16:creationId xmlns:a16="http://schemas.microsoft.com/office/drawing/2014/main" id="{0271035E-C610-744D-58BA-2B4DEEEC7968}"/>
              </a:ext>
            </a:extLst>
          </p:cNvPr>
          <p:cNvPicPr/>
          <p:nvPr/>
        </p:nvPicPr>
        <p:blipFill>
          <a:blip r:embed="rId4" cstate="print"/>
          <a:stretch>
            <a:fillRect/>
          </a:stretch>
        </p:blipFill>
        <p:spPr>
          <a:xfrm>
            <a:off x="0" y="44856"/>
            <a:ext cx="2863595" cy="1517903"/>
          </a:xfrm>
          <a:prstGeom prst="rect">
            <a:avLst/>
          </a:prstGeom>
        </p:spPr>
      </p:pic>
    </p:spTree>
    <p:extLst>
      <p:ext uri="{BB962C8B-B14F-4D97-AF65-F5344CB8AC3E}">
        <p14:creationId xmlns:p14="http://schemas.microsoft.com/office/powerpoint/2010/main" val="3839020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50715B-A7DB-1D82-52F5-12301A4FFB5A}"/>
              </a:ext>
            </a:extLst>
          </p:cNvPr>
          <p:cNvSpPr/>
          <p:nvPr/>
        </p:nvSpPr>
        <p:spPr>
          <a:xfrm>
            <a:off x="553051" y="1493165"/>
            <a:ext cx="1761841" cy="1177890"/>
          </a:xfrm>
          <a:prstGeom prst="rect">
            <a:avLst/>
          </a:prstGeom>
          <a:solidFill>
            <a:srgbClr val="56D6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bject 2"/>
          <p:cNvSpPr/>
          <p:nvPr/>
        </p:nvSpPr>
        <p:spPr>
          <a:xfrm>
            <a:off x="628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endParaRPr lang="en-GB"/>
          </a:p>
        </p:txBody>
      </p:sp>
      <p:grpSp>
        <p:nvGrpSpPr>
          <p:cNvPr id="3" name="object 3"/>
          <p:cNvGrpSpPr/>
          <p:nvPr/>
        </p:nvGrpSpPr>
        <p:grpSpPr>
          <a:xfrm>
            <a:off x="151025" y="0"/>
            <a:ext cx="11850623" cy="5750026"/>
            <a:chOff x="124968" y="0"/>
            <a:chExt cx="11850623" cy="5750026"/>
          </a:xfrm>
        </p:grpSpPr>
        <p:pic>
          <p:nvPicPr>
            <p:cNvPr id="4" name="object 4"/>
            <p:cNvPicPr/>
            <p:nvPr/>
          </p:nvPicPr>
          <p:blipFill>
            <a:blip r:embed="rId3"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endParaRPr/>
            </a:p>
          </p:txBody>
        </p:sp>
        <p:pic>
          <p:nvPicPr>
            <p:cNvPr id="6" name="object 6"/>
            <p:cNvPicPr/>
            <p:nvPr/>
          </p:nvPicPr>
          <p:blipFill>
            <a:blip r:embed="rId4"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endParaRPr dirty="0"/>
            </a:p>
          </p:txBody>
        </p:sp>
        <p:pic>
          <p:nvPicPr>
            <p:cNvPr id="8" name="object 8"/>
            <p:cNvPicPr/>
            <p:nvPr/>
          </p:nvPicPr>
          <p:blipFill>
            <a:blip r:embed="rId5" cstate="print"/>
            <a:stretch>
              <a:fillRect/>
            </a:stretch>
          </p:blipFill>
          <p:spPr>
            <a:xfrm>
              <a:off x="124968" y="0"/>
              <a:ext cx="1789176" cy="1255776"/>
            </a:xfrm>
            <a:prstGeom prst="rect">
              <a:avLst/>
            </a:prstGeom>
          </p:spPr>
        </p:pic>
      </p:grpSp>
      <p:sp>
        <p:nvSpPr>
          <p:cNvPr id="9" name="object 9"/>
          <p:cNvSpPr txBox="1"/>
          <p:nvPr/>
        </p:nvSpPr>
        <p:spPr>
          <a:xfrm>
            <a:off x="1800542" y="5743603"/>
            <a:ext cx="8590915" cy="1120820"/>
          </a:xfrm>
          <a:prstGeom prst="rect">
            <a:avLst/>
          </a:prstGeom>
        </p:spPr>
        <p:txBody>
          <a:bodyPr vert="horz" wrap="square" lIns="0" tIns="12700" rIns="0" bIns="0" rtlCol="0">
            <a:spAutoFit/>
          </a:bodyPr>
          <a:lstStyle/>
          <a:p>
            <a:pPr marL="692150" marR="41910" indent="-649605" algn="ctr">
              <a:lnSpc>
                <a:spcPct val="100000"/>
              </a:lnSpc>
              <a:spcBef>
                <a:spcPts val="100"/>
              </a:spcBef>
            </a:pPr>
            <a:r>
              <a:rPr sz="1800" dirty="0">
                <a:solidFill>
                  <a:srgbClr val="FFFFFF"/>
                </a:solidFill>
                <a:latin typeface="Montserrat" panose="00000500000000000000" pitchFamily="2" charset="0"/>
                <a:cs typeface="Century Gothic"/>
              </a:rPr>
              <a:t>You</a:t>
            </a:r>
            <a:r>
              <a:rPr sz="1800" spc="55" dirty="0">
                <a:solidFill>
                  <a:srgbClr val="FFFFFF"/>
                </a:solidFill>
                <a:latin typeface="Montserrat" panose="00000500000000000000" pitchFamily="2" charset="0"/>
                <a:cs typeface="Century Gothic"/>
              </a:rPr>
              <a:t> </a:t>
            </a:r>
            <a:r>
              <a:rPr sz="1800" spc="-65" dirty="0">
                <a:solidFill>
                  <a:srgbClr val="FFFFFF"/>
                </a:solidFill>
                <a:latin typeface="Montserrat" panose="00000500000000000000" pitchFamily="2" charset="0"/>
                <a:cs typeface="Century Gothic"/>
              </a:rPr>
              <a:t>can</a:t>
            </a:r>
            <a:r>
              <a:rPr sz="1800" spc="75"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follow</a:t>
            </a:r>
            <a:r>
              <a:rPr sz="1800" spc="70" dirty="0">
                <a:solidFill>
                  <a:srgbClr val="FFFFFF"/>
                </a:solidFill>
                <a:latin typeface="Montserrat" panose="00000500000000000000" pitchFamily="2" charset="0"/>
                <a:cs typeface="Century Gothic"/>
              </a:rPr>
              <a:t> </a:t>
            </a:r>
            <a:r>
              <a:rPr sz="1800" spc="75" dirty="0">
                <a:solidFill>
                  <a:srgbClr val="FFFFFF"/>
                </a:solidFill>
                <a:latin typeface="Montserrat" panose="00000500000000000000" pitchFamily="2" charset="0"/>
                <a:cs typeface="Century Gothic"/>
              </a:rPr>
              <a:t>our</a:t>
            </a:r>
            <a:r>
              <a:rPr sz="1800" spc="70" dirty="0">
                <a:solidFill>
                  <a:srgbClr val="FFFFFF"/>
                </a:solidFill>
                <a:latin typeface="Montserrat" panose="00000500000000000000" pitchFamily="2" charset="0"/>
                <a:cs typeface="Century Gothic"/>
              </a:rPr>
              <a:t> </a:t>
            </a:r>
            <a:r>
              <a:rPr sz="1800" spc="-10" dirty="0">
                <a:solidFill>
                  <a:srgbClr val="FFFFFF"/>
                </a:solidFill>
                <a:latin typeface="Montserrat" panose="00000500000000000000" pitchFamily="2" charset="0"/>
                <a:cs typeface="Century Gothic"/>
              </a:rPr>
              <a:t>podcast</a:t>
            </a:r>
            <a:r>
              <a:rPr sz="1800" spc="60"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on</a:t>
            </a:r>
            <a:r>
              <a:rPr sz="1800" spc="50"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Apple</a:t>
            </a:r>
            <a:r>
              <a:rPr sz="1800" spc="80"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Podcasts,</a:t>
            </a:r>
            <a:r>
              <a:rPr sz="1800" spc="50"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Spotify,</a:t>
            </a:r>
            <a:r>
              <a:rPr sz="1800" spc="85"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Amazon</a:t>
            </a:r>
            <a:r>
              <a:rPr sz="1800" spc="35" dirty="0">
                <a:solidFill>
                  <a:srgbClr val="FFFFFF"/>
                </a:solidFill>
                <a:latin typeface="Montserrat" panose="00000500000000000000" pitchFamily="2" charset="0"/>
                <a:cs typeface="Century Gothic"/>
              </a:rPr>
              <a:t> </a:t>
            </a:r>
            <a:r>
              <a:rPr sz="1800" spc="60" dirty="0">
                <a:solidFill>
                  <a:srgbClr val="FFFFFF"/>
                </a:solidFill>
                <a:latin typeface="Montserrat" panose="00000500000000000000" pitchFamily="2" charset="0"/>
                <a:cs typeface="Century Gothic"/>
              </a:rPr>
              <a:t>Music</a:t>
            </a:r>
            <a:r>
              <a:rPr sz="1800" spc="75" dirty="0">
                <a:solidFill>
                  <a:srgbClr val="FFFFFF"/>
                </a:solidFill>
                <a:latin typeface="Montserrat" panose="00000500000000000000" pitchFamily="2" charset="0"/>
                <a:cs typeface="Century Gothic"/>
              </a:rPr>
              <a:t> </a:t>
            </a:r>
            <a:r>
              <a:rPr sz="1800" spc="-25" dirty="0">
                <a:solidFill>
                  <a:srgbClr val="FFFFFF"/>
                </a:solidFill>
                <a:latin typeface="Montserrat" panose="00000500000000000000" pitchFamily="2" charset="0"/>
                <a:cs typeface="Century Gothic"/>
              </a:rPr>
              <a:t>and </a:t>
            </a:r>
            <a:r>
              <a:rPr sz="1800" dirty="0">
                <a:solidFill>
                  <a:srgbClr val="FFFFFF"/>
                </a:solidFill>
                <a:latin typeface="Montserrat" panose="00000500000000000000" pitchFamily="2" charset="0"/>
                <a:cs typeface="Century Gothic"/>
              </a:rPr>
              <a:t>wherever</a:t>
            </a:r>
            <a:r>
              <a:rPr sz="1800" spc="30"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else</a:t>
            </a:r>
            <a:r>
              <a:rPr sz="1800" spc="35"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you</a:t>
            </a:r>
            <a:r>
              <a:rPr sz="1800" spc="45"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get</a:t>
            </a:r>
            <a:r>
              <a:rPr sz="1800" spc="30" dirty="0">
                <a:solidFill>
                  <a:srgbClr val="FFFFFF"/>
                </a:solidFill>
                <a:latin typeface="Montserrat" panose="00000500000000000000" pitchFamily="2" charset="0"/>
                <a:cs typeface="Century Gothic"/>
              </a:rPr>
              <a:t> </a:t>
            </a:r>
            <a:r>
              <a:rPr sz="1800" spc="55" dirty="0">
                <a:solidFill>
                  <a:srgbClr val="FFFFFF"/>
                </a:solidFill>
                <a:latin typeface="Montserrat" panose="00000500000000000000" pitchFamily="2" charset="0"/>
                <a:cs typeface="Century Gothic"/>
              </a:rPr>
              <a:t>your</a:t>
            </a:r>
            <a:r>
              <a:rPr sz="1800" spc="45"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podcasts</a:t>
            </a:r>
            <a:r>
              <a:rPr sz="1800" spc="25"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a:t>
            </a:r>
            <a:r>
              <a:rPr sz="1800" spc="50" dirty="0">
                <a:solidFill>
                  <a:srgbClr val="FFFFFF"/>
                </a:solidFill>
                <a:latin typeface="Montserrat" panose="00000500000000000000" pitchFamily="2" charset="0"/>
                <a:cs typeface="Century Gothic"/>
              </a:rPr>
              <a:t> </a:t>
            </a:r>
            <a:r>
              <a:rPr sz="1800" spc="130" dirty="0">
                <a:solidFill>
                  <a:srgbClr val="FFFFFF"/>
                </a:solidFill>
                <a:latin typeface="Montserrat" panose="00000500000000000000" pitchFamily="2" charset="0"/>
                <a:cs typeface="Century Gothic"/>
              </a:rPr>
              <a:t>just</a:t>
            </a:r>
            <a:r>
              <a:rPr sz="1800" spc="25"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search</a:t>
            </a:r>
            <a:r>
              <a:rPr sz="1800" spc="25" dirty="0">
                <a:solidFill>
                  <a:srgbClr val="FFFFFF"/>
                </a:solidFill>
                <a:latin typeface="Montserrat" panose="00000500000000000000" pitchFamily="2" charset="0"/>
                <a:cs typeface="Century Gothic"/>
              </a:rPr>
              <a:t> </a:t>
            </a:r>
            <a:r>
              <a:rPr sz="1800" spc="55" dirty="0">
                <a:solidFill>
                  <a:srgbClr val="FFFFFF"/>
                </a:solidFill>
                <a:latin typeface="Montserrat" panose="00000500000000000000" pitchFamily="2" charset="0"/>
                <a:cs typeface="Century Gothic"/>
              </a:rPr>
              <a:t>“WUN4ALL”.</a:t>
            </a:r>
            <a:endParaRPr sz="1800" dirty="0">
              <a:latin typeface="Montserrat" panose="00000500000000000000" pitchFamily="2" charset="0"/>
              <a:cs typeface="Century Gothic"/>
            </a:endParaRPr>
          </a:p>
          <a:p>
            <a:pPr marL="12700" algn="ctr">
              <a:lnSpc>
                <a:spcPct val="100000"/>
              </a:lnSpc>
            </a:pPr>
            <a:r>
              <a:rPr sz="1800" spc="50" dirty="0">
                <a:solidFill>
                  <a:srgbClr val="FFFFFF"/>
                </a:solidFill>
                <a:latin typeface="Montserrat" panose="00000500000000000000" pitchFamily="2" charset="0"/>
                <a:cs typeface="Century Gothic"/>
              </a:rPr>
              <a:t>Or</a:t>
            </a:r>
            <a:r>
              <a:rPr sz="1800" spc="25" dirty="0">
                <a:solidFill>
                  <a:srgbClr val="FFFFFF"/>
                </a:solidFill>
                <a:latin typeface="Montserrat" panose="00000500000000000000" pitchFamily="2" charset="0"/>
                <a:cs typeface="Century Gothic"/>
              </a:rPr>
              <a:t> </a:t>
            </a:r>
            <a:r>
              <a:rPr sz="1800" spc="130" dirty="0">
                <a:solidFill>
                  <a:srgbClr val="FFFFFF"/>
                </a:solidFill>
                <a:latin typeface="Montserrat" panose="00000500000000000000" pitchFamily="2" charset="0"/>
                <a:cs typeface="Century Gothic"/>
              </a:rPr>
              <a:t>just</a:t>
            </a:r>
            <a:r>
              <a:rPr sz="1800" spc="10"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click</a:t>
            </a:r>
            <a:r>
              <a:rPr sz="1800" spc="50" dirty="0">
                <a:solidFill>
                  <a:srgbClr val="FFFFFF"/>
                </a:solidFill>
                <a:latin typeface="Montserrat" panose="00000500000000000000" pitchFamily="2" charset="0"/>
                <a:cs typeface="Century Gothic"/>
              </a:rPr>
              <a:t> </a:t>
            </a:r>
            <a:r>
              <a:rPr sz="1800" spc="85" dirty="0">
                <a:solidFill>
                  <a:srgbClr val="FFFFFF"/>
                </a:solidFill>
                <a:latin typeface="Montserrat" panose="00000500000000000000" pitchFamily="2" charset="0"/>
                <a:cs typeface="Century Gothic"/>
              </a:rPr>
              <a:t>through</a:t>
            </a:r>
            <a:r>
              <a:rPr sz="1800" spc="-15" dirty="0">
                <a:solidFill>
                  <a:srgbClr val="FFFFFF"/>
                </a:solidFill>
                <a:latin typeface="Montserrat" panose="00000500000000000000" pitchFamily="2" charset="0"/>
                <a:cs typeface="Century Gothic"/>
              </a:rPr>
              <a:t> </a:t>
            </a:r>
            <a:r>
              <a:rPr sz="1800" spc="85" dirty="0">
                <a:solidFill>
                  <a:srgbClr val="FFFFFF"/>
                </a:solidFill>
                <a:latin typeface="Montserrat" panose="00000500000000000000" pitchFamily="2" charset="0"/>
                <a:cs typeface="Century Gothic"/>
              </a:rPr>
              <a:t>from</a:t>
            </a:r>
            <a:r>
              <a:rPr sz="1800" spc="20" dirty="0">
                <a:solidFill>
                  <a:srgbClr val="FFFFFF"/>
                </a:solidFill>
                <a:latin typeface="Montserrat" panose="00000500000000000000" pitchFamily="2" charset="0"/>
                <a:cs typeface="Century Gothic"/>
              </a:rPr>
              <a:t> </a:t>
            </a:r>
            <a:r>
              <a:rPr sz="1800" spc="50" dirty="0">
                <a:solidFill>
                  <a:srgbClr val="FFFFFF"/>
                </a:solidFill>
                <a:latin typeface="Montserrat" panose="00000500000000000000" pitchFamily="2" charset="0"/>
                <a:cs typeface="Century Gothic"/>
              </a:rPr>
              <a:t>the</a:t>
            </a:r>
            <a:r>
              <a:rPr sz="1800" spc="5" dirty="0">
                <a:solidFill>
                  <a:srgbClr val="FFFFFF"/>
                </a:solidFill>
                <a:latin typeface="Montserrat" panose="00000500000000000000" pitchFamily="2" charset="0"/>
                <a:cs typeface="Century Gothic"/>
              </a:rPr>
              <a:t> </a:t>
            </a:r>
            <a:r>
              <a:rPr sz="1800" dirty="0">
                <a:solidFill>
                  <a:srgbClr val="FFFFFF"/>
                </a:solidFill>
                <a:latin typeface="Montserrat" panose="00000500000000000000" pitchFamily="2" charset="0"/>
                <a:cs typeface="Century Gothic"/>
              </a:rPr>
              <a:t>website:</a:t>
            </a:r>
            <a:r>
              <a:rPr sz="1800" spc="45" dirty="0">
                <a:solidFill>
                  <a:srgbClr val="FFFFFF"/>
                </a:solidFill>
                <a:latin typeface="Montserrat" panose="00000500000000000000" pitchFamily="2" charset="0"/>
                <a:cs typeface="Century Gothic"/>
              </a:rPr>
              <a:t> </a:t>
            </a:r>
            <a:r>
              <a:rPr sz="1800" b="1" u="heavy" spc="180" dirty="0">
                <a:solidFill>
                  <a:schemeClr val="bg1">
                    <a:lumMod val="50000"/>
                  </a:schemeClr>
                </a:solidFill>
                <a:uFill>
                  <a:solidFill>
                    <a:srgbClr val="FFFFFF"/>
                  </a:solidFill>
                </a:uFill>
                <a:latin typeface="Montserrat" panose="00000500000000000000" pitchFamily="2" charset="0"/>
                <a:cs typeface="Calibri"/>
                <a:hlinkClick r:id="rId6">
                  <a:extLst>
                    <a:ext uri="{A12FA001-AC4F-418D-AE19-62706E023703}">
                      <ahyp:hlinkClr xmlns:ahyp="http://schemas.microsoft.com/office/drawing/2018/hyperlinkcolor" val="tx"/>
                    </a:ext>
                  </a:extLst>
                </a:hlinkClick>
              </a:rPr>
              <a:t>https://thewun.co.uk/news-blogs</a:t>
            </a:r>
            <a:r>
              <a:rPr sz="1800" b="1" u="heavy" spc="180" dirty="0">
                <a:solidFill>
                  <a:srgbClr val="FA2B5C"/>
                </a:solidFill>
                <a:uFill>
                  <a:solidFill>
                    <a:srgbClr val="FFFFFF"/>
                  </a:solidFill>
                </a:uFill>
                <a:latin typeface="Calibri"/>
                <a:cs typeface="Calibri"/>
                <a:hlinkClick r:id="rId6">
                  <a:extLst>
                    <a:ext uri="{A12FA001-AC4F-418D-AE19-62706E023703}">
                      <ahyp:hlinkClr xmlns:ahyp="http://schemas.microsoft.com/office/drawing/2018/hyperlinkcolor" val="tx"/>
                    </a:ext>
                  </a:extLst>
                </a:hlinkClick>
              </a:rPr>
              <a:t>/</a:t>
            </a:r>
            <a:endParaRPr sz="1800" dirty="0">
              <a:latin typeface="Calibri"/>
              <a:cs typeface="Calibri"/>
            </a:endParaRPr>
          </a:p>
        </p:txBody>
      </p:sp>
      <p:sp>
        <p:nvSpPr>
          <p:cNvPr id="10" name="object 10"/>
          <p:cNvSpPr txBox="1">
            <a:spLocks noGrp="1"/>
          </p:cNvSpPr>
          <p:nvPr>
            <p:ph type="title"/>
          </p:nvPr>
        </p:nvSpPr>
        <p:spPr>
          <a:xfrm>
            <a:off x="3935348" y="333477"/>
            <a:ext cx="4321810" cy="1656864"/>
          </a:xfrm>
          <a:prstGeom prst="rect">
            <a:avLst/>
          </a:prstGeom>
        </p:spPr>
        <p:txBody>
          <a:bodyPr vert="horz" wrap="square" lIns="0" tIns="114300" rIns="0" bIns="0" rtlCol="0">
            <a:spAutoFit/>
          </a:bodyPr>
          <a:lstStyle/>
          <a:p>
            <a:pPr algn="ctr">
              <a:lnSpc>
                <a:spcPct val="100000"/>
              </a:lnSpc>
              <a:spcBef>
                <a:spcPts val="900"/>
              </a:spcBef>
            </a:pPr>
            <a:r>
              <a:rPr lang="en-GB" sz="2400" b="1" spc="705" dirty="0">
                <a:solidFill>
                  <a:schemeClr val="bg1"/>
                </a:solidFill>
                <a:latin typeface="Montserrat" panose="00000500000000000000" pitchFamily="2" charset="0"/>
              </a:rPr>
              <a:t>WUN</a:t>
            </a:r>
            <a:r>
              <a:rPr lang="en-GB" sz="2400" b="1" spc="254" dirty="0">
                <a:solidFill>
                  <a:schemeClr val="bg1"/>
                </a:solidFill>
                <a:latin typeface="Montserrat" panose="00000500000000000000" pitchFamily="2" charset="0"/>
              </a:rPr>
              <a:t> </a:t>
            </a:r>
            <a:r>
              <a:rPr lang="en-GB" sz="2400" b="1" spc="535" dirty="0">
                <a:solidFill>
                  <a:schemeClr val="bg1"/>
                </a:solidFill>
                <a:latin typeface="Montserrat" panose="00000500000000000000" pitchFamily="2" charset="0"/>
              </a:rPr>
              <a:t>Podcasts</a:t>
            </a:r>
            <a:endParaRPr sz="2400" b="1" dirty="0">
              <a:solidFill>
                <a:schemeClr val="bg1"/>
              </a:solidFill>
              <a:latin typeface="Montserrat" panose="00000500000000000000" pitchFamily="2" charset="0"/>
            </a:endParaRPr>
          </a:p>
          <a:p>
            <a:pPr marL="12700" marR="5080" algn="ctr">
              <a:lnSpc>
                <a:spcPct val="100000"/>
              </a:lnSpc>
              <a:spcBef>
                <a:spcPts val="484"/>
              </a:spcBef>
            </a:pPr>
            <a:r>
              <a:rPr sz="2400" b="1" spc="145" dirty="0">
                <a:solidFill>
                  <a:schemeClr val="bg1"/>
                </a:solidFill>
                <a:latin typeface="Montserrat" panose="00000500000000000000" pitchFamily="2" charset="0"/>
                <a:cs typeface="Century Gothic"/>
              </a:rPr>
              <a:t>Listen</a:t>
            </a:r>
            <a:r>
              <a:rPr sz="2400" b="1" spc="-20" dirty="0">
                <a:solidFill>
                  <a:schemeClr val="bg1"/>
                </a:solidFill>
                <a:latin typeface="Montserrat" panose="00000500000000000000" pitchFamily="2" charset="0"/>
                <a:cs typeface="Century Gothic"/>
              </a:rPr>
              <a:t> </a:t>
            </a:r>
            <a:r>
              <a:rPr sz="2400" b="1" dirty="0">
                <a:solidFill>
                  <a:schemeClr val="bg1"/>
                </a:solidFill>
                <a:latin typeface="Montserrat" panose="00000500000000000000" pitchFamily="2" charset="0"/>
                <a:cs typeface="Century Gothic"/>
              </a:rPr>
              <a:t>to</a:t>
            </a:r>
            <a:r>
              <a:rPr sz="2400" b="1" spc="-15" dirty="0">
                <a:solidFill>
                  <a:schemeClr val="bg1"/>
                </a:solidFill>
                <a:latin typeface="Montserrat" panose="00000500000000000000" pitchFamily="2" charset="0"/>
                <a:cs typeface="Century Gothic"/>
              </a:rPr>
              <a:t> </a:t>
            </a:r>
            <a:r>
              <a:rPr sz="2400" b="1" spc="95" dirty="0">
                <a:solidFill>
                  <a:schemeClr val="bg1"/>
                </a:solidFill>
                <a:latin typeface="Montserrat" panose="00000500000000000000" pitchFamily="2" charset="0"/>
                <a:cs typeface="Century Gothic"/>
              </a:rPr>
              <a:t>our</a:t>
            </a:r>
            <a:r>
              <a:rPr sz="2400" b="1" spc="-25" dirty="0">
                <a:solidFill>
                  <a:schemeClr val="bg1"/>
                </a:solidFill>
                <a:latin typeface="Montserrat" panose="00000500000000000000" pitchFamily="2" charset="0"/>
                <a:cs typeface="Century Gothic"/>
              </a:rPr>
              <a:t> </a:t>
            </a:r>
            <a:r>
              <a:rPr sz="2400" b="1" spc="60" dirty="0">
                <a:solidFill>
                  <a:schemeClr val="bg1"/>
                </a:solidFill>
                <a:latin typeface="Montserrat" panose="00000500000000000000" pitchFamily="2" charset="0"/>
                <a:cs typeface="Century Gothic"/>
              </a:rPr>
              <a:t>latest</a:t>
            </a:r>
            <a:r>
              <a:rPr sz="2400" b="1" spc="5" dirty="0">
                <a:solidFill>
                  <a:schemeClr val="bg1"/>
                </a:solidFill>
                <a:latin typeface="Montserrat" panose="00000500000000000000" pitchFamily="2" charset="0"/>
                <a:cs typeface="Century Gothic"/>
              </a:rPr>
              <a:t> </a:t>
            </a:r>
            <a:r>
              <a:rPr sz="2400" b="1" spc="-10" dirty="0">
                <a:solidFill>
                  <a:schemeClr val="bg1"/>
                </a:solidFill>
                <a:latin typeface="Montserrat" panose="00000500000000000000" pitchFamily="2" charset="0"/>
                <a:cs typeface="Century Gothic"/>
              </a:rPr>
              <a:t>podcasts </a:t>
            </a:r>
            <a:r>
              <a:rPr lang="en-US" sz="2400" b="1" spc="-10" dirty="0">
                <a:solidFill>
                  <a:schemeClr val="bg1"/>
                </a:solidFill>
                <a:latin typeface="Montserrat" panose="00000500000000000000" pitchFamily="2" charset="0"/>
                <a:cs typeface="Century Gothic"/>
              </a:rPr>
              <a:t>- </a:t>
            </a:r>
            <a:r>
              <a:rPr sz="2400" b="1" dirty="0">
                <a:solidFill>
                  <a:schemeClr val="bg1"/>
                </a:solidFill>
                <a:latin typeface="Montserrat" panose="00000500000000000000" pitchFamily="2" charset="0"/>
                <a:cs typeface="Century Gothic"/>
              </a:rPr>
              <a:t>More </a:t>
            </a:r>
            <a:r>
              <a:rPr sz="2400" b="1" spc="55" dirty="0">
                <a:solidFill>
                  <a:schemeClr val="bg1"/>
                </a:solidFill>
                <a:latin typeface="Montserrat" panose="00000500000000000000" pitchFamily="2" charset="0"/>
                <a:cs typeface="Century Gothic"/>
              </a:rPr>
              <a:t>coming</a:t>
            </a:r>
            <a:r>
              <a:rPr sz="2400" b="1" spc="-5" dirty="0">
                <a:solidFill>
                  <a:schemeClr val="bg1"/>
                </a:solidFill>
                <a:latin typeface="Montserrat" panose="00000500000000000000" pitchFamily="2" charset="0"/>
                <a:cs typeface="Century Gothic"/>
              </a:rPr>
              <a:t> </a:t>
            </a:r>
            <a:r>
              <a:rPr sz="2400" b="1" spc="55" dirty="0">
                <a:solidFill>
                  <a:schemeClr val="bg1"/>
                </a:solidFill>
                <a:latin typeface="Montserrat" panose="00000500000000000000" pitchFamily="2" charset="0"/>
                <a:cs typeface="Century Gothic"/>
              </a:rPr>
              <a:t>soon</a:t>
            </a:r>
            <a:r>
              <a:rPr sz="2400" b="1" spc="-10" dirty="0">
                <a:solidFill>
                  <a:schemeClr val="bg1"/>
                </a:solidFill>
                <a:latin typeface="Montserrat" panose="00000500000000000000" pitchFamily="2" charset="0"/>
                <a:cs typeface="Century Gothic"/>
              </a:rPr>
              <a:t> </a:t>
            </a:r>
            <a:r>
              <a:rPr sz="2400" b="1" spc="-50" dirty="0">
                <a:solidFill>
                  <a:schemeClr val="bg1"/>
                </a:solidFill>
                <a:latin typeface="Montserrat" panose="00000500000000000000" pitchFamily="2" charset="0"/>
                <a:cs typeface="Century Gothic"/>
              </a:rPr>
              <a:t>!</a:t>
            </a:r>
            <a:endParaRPr sz="2400" b="1" dirty="0">
              <a:solidFill>
                <a:schemeClr val="bg1"/>
              </a:solidFill>
              <a:latin typeface="Montserrat" panose="00000500000000000000" pitchFamily="2" charset="0"/>
              <a:cs typeface="Century Gothic"/>
            </a:endParaRPr>
          </a:p>
        </p:txBody>
      </p:sp>
      <p:pic>
        <p:nvPicPr>
          <p:cNvPr id="15" name="Picture 14" descr="A person smiling in front of a sign&#10;&#10;Description automatically generated">
            <a:extLst>
              <a:ext uri="{FF2B5EF4-FFF2-40B4-BE49-F238E27FC236}">
                <a16:creationId xmlns:a16="http://schemas.microsoft.com/office/drawing/2014/main" id="{E12A4FC1-104B-FFB3-9D07-1E7DC89E50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9987" y="701207"/>
            <a:ext cx="2040988" cy="2057931"/>
          </a:xfrm>
          <a:prstGeom prst="rect">
            <a:avLst/>
          </a:prstGeom>
          <a:ln>
            <a:noFill/>
          </a:ln>
          <a:effectLst>
            <a:softEdge rad="112500"/>
          </a:effectLst>
        </p:spPr>
      </p:pic>
      <p:sp>
        <p:nvSpPr>
          <p:cNvPr id="16" name="TextBox 15">
            <a:extLst>
              <a:ext uri="{FF2B5EF4-FFF2-40B4-BE49-F238E27FC236}">
                <a16:creationId xmlns:a16="http://schemas.microsoft.com/office/drawing/2014/main" id="{45F14557-150D-F999-B960-63EC0C8C12B1}"/>
              </a:ext>
            </a:extLst>
          </p:cNvPr>
          <p:cNvSpPr txBox="1"/>
          <p:nvPr/>
        </p:nvSpPr>
        <p:spPr>
          <a:xfrm>
            <a:off x="6470780" y="2624058"/>
            <a:ext cx="4951130" cy="2492990"/>
          </a:xfrm>
          <a:prstGeom prst="rect">
            <a:avLst/>
          </a:prstGeom>
          <a:noFill/>
        </p:spPr>
        <p:txBody>
          <a:bodyPr wrap="square">
            <a:spAutoFit/>
          </a:bodyPr>
          <a:lstStyle/>
          <a:p>
            <a:pPr algn="l" fontAlgn="base"/>
            <a:r>
              <a:rPr lang="en-US" sz="1600" b="1" dirty="0">
                <a:solidFill>
                  <a:schemeClr val="bg1"/>
                </a:solidFill>
                <a:latin typeface="Montserrat "/>
                <a:ea typeface="Open Sans" panose="020B0606030504020204" pitchFamily="34" charset="0"/>
                <a:cs typeface="Open Sans" panose="020B0606030504020204" pitchFamily="34" charset="0"/>
              </a:rPr>
              <a:t>Charlie Page at WaterAid reflects on her #IAmRemarkable experience with WUN Advocate, Kara Sadler</a:t>
            </a:r>
          </a:p>
          <a:p>
            <a:pPr algn="l" fontAlgn="base"/>
            <a:endParaRPr lang="en-US" sz="1600" dirty="0">
              <a:solidFill>
                <a:schemeClr val="bg1"/>
              </a:solidFill>
              <a:latin typeface="Montserrat "/>
              <a:ea typeface="Open Sans" panose="020B0606030504020204" pitchFamily="34" charset="0"/>
              <a:cs typeface="Open Sans" panose="020B0606030504020204" pitchFamily="34" charset="0"/>
            </a:endParaRPr>
          </a:p>
          <a:p>
            <a:pPr algn="l" fontAlgn="base"/>
            <a:r>
              <a:rPr lang="en-US" sz="1600" b="0" i="0" dirty="0">
                <a:solidFill>
                  <a:schemeClr val="bg1"/>
                </a:solidFill>
                <a:effectLst/>
                <a:latin typeface="Montserrat "/>
              </a:rPr>
              <a:t>In this episode WUN Advocate Kara Sadler talks with Charlie Page, Engagement Manager within WaterAid’s Water Industry Partnership team, to discuss her experiences with the WUN #IAmRemarkable workshop.</a:t>
            </a:r>
          </a:p>
          <a:p>
            <a:pPr algn="l" fontAlgn="base"/>
            <a:endParaRPr lang="en-US" sz="1200" b="0" i="0" dirty="0">
              <a:solidFill>
                <a:srgbClr val="333333"/>
              </a:solidFill>
              <a:effectLst/>
              <a:latin typeface="Open Sans" panose="020B0606030504020204" pitchFamily="34" charset="0"/>
            </a:endParaRPr>
          </a:p>
        </p:txBody>
      </p:sp>
      <p:pic>
        <p:nvPicPr>
          <p:cNvPr id="13" name="Picture 12">
            <a:extLst>
              <a:ext uri="{FF2B5EF4-FFF2-40B4-BE49-F238E27FC236}">
                <a16:creationId xmlns:a16="http://schemas.microsoft.com/office/drawing/2014/main" id="{F8A73F3B-9251-67DE-D766-6C3901CC07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719" y="752530"/>
            <a:ext cx="2467616" cy="1645077"/>
          </a:xfrm>
          <a:prstGeom prst="rect">
            <a:avLst/>
          </a:prstGeom>
          <a:ln>
            <a:noFill/>
          </a:ln>
          <a:effectLst>
            <a:softEdge rad="112500"/>
          </a:effectLst>
        </p:spPr>
      </p:pic>
      <p:sp>
        <p:nvSpPr>
          <p:cNvPr id="14" name="TextBox 13">
            <a:extLst>
              <a:ext uri="{FF2B5EF4-FFF2-40B4-BE49-F238E27FC236}">
                <a16:creationId xmlns:a16="http://schemas.microsoft.com/office/drawing/2014/main" id="{B27E7C9C-14FF-C158-6CFD-EA491765485E}"/>
              </a:ext>
            </a:extLst>
          </p:cNvPr>
          <p:cNvSpPr txBox="1"/>
          <p:nvPr/>
        </p:nvSpPr>
        <p:spPr>
          <a:xfrm>
            <a:off x="791716" y="2510409"/>
            <a:ext cx="5209908" cy="2893100"/>
          </a:xfrm>
          <a:prstGeom prst="rect">
            <a:avLst/>
          </a:prstGeom>
          <a:noFill/>
        </p:spPr>
        <p:txBody>
          <a:bodyPr wrap="square" rtlCol="0">
            <a:spAutoFit/>
          </a:bodyPr>
          <a:lstStyle/>
          <a:p>
            <a:pPr algn="l" fontAlgn="base"/>
            <a:r>
              <a:rPr lang="en-US" sz="1400" b="1" i="0" dirty="0">
                <a:solidFill>
                  <a:schemeClr val="bg1"/>
                </a:solidFill>
                <a:effectLst/>
                <a:latin typeface="Montserrat "/>
              </a:rPr>
              <a:t>Hayley Monks, WUN Board Member talks openly with Jo Dow from Business Stream on her recent win at the Women in Utilities Awards 2024.</a:t>
            </a:r>
          </a:p>
          <a:p>
            <a:pPr algn="l" fontAlgn="base"/>
            <a:endParaRPr lang="en-US" sz="1400" b="1" i="0" dirty="0">
              <a:solidFill>
                <a:schemeClr val="bg1"/>
              </a:solidFill>
              <a:effectLst/>
              <a:latin typeface="Montserrat "/>
            </a:endParaRPr>
          </a:p>
          <a:p>
            <a:pPr algn="l" fontAlgn="base"/>
            <a:r>
              <a:rPr lang="en-US" sz="1400" b="0" i="0" dirty="0">
                <a:solidFill>
                  <a:schemeClr val="bg1"/>
                </a:solidFill>
                <a:effectLst/>
                <a:latin typeface="Montserrat "/>
              </a:rPr>
              <a:t>Jo talks about her pride that Business Stream won three awards &amp;  “ how unexpected it was,  hugely proud &amp; very humbled by it “her career -time as CEO, as she has led the successful delivery of the company’s ambitious growth strategy.</a:t>
            </a:r>
          </a:p>
          <a:p>
            <a:pPr algn="l" fontAlgn="base"/>
            <a:r>
              <a:rPr lang="en-US" sz="1400" b="0" i="0" dirty="0">
                <a:solidFill>
                  <a:schemeClr val="bg1"/>
                </a:solidFill>
                <a:effectLst/>
                <a:latin typeface="Montserrat "/>
              </a:rPr>
              <a:t>Jo talks about creating an inclusive environment &amp; is passionate about driving positive change for the environment and society as a whole. This belief led her to introduce the business’ purpose-led vision.</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23886DD6-2D69-7151-52F4-82EE3EF8EC8D}"/>
              </a:ext>
            </a:extLst>
          </p:cNvPr>
          <p:cNvPicPr>
            <a:picLocks noChangeAspect="1"/>
          </p:cNvPicPr>
          <p:nvPr/>
        </p:nvPicPr>
        <p:blipFill>
          <a:blip r:embed="rId3"/>
          <a:srcRect b="19"/>
          <a:stretch/>
        </p:blipFill>
        <p:spPr>
          <a:xfrm>
            <a:off x="20" y="0"/>
            <a:ext cx="12191980" cy="6856718"/>
          </a:xfrm>
          <a:prstGeom prst="rect">
            <a:avLst/>
          </a:prstGeom>
        </p:spPr>
      </p:pic>
      <p:sp>
        <p:nvSpPr>
          <p:cNvPr id="18" name="TextBox 17">
            <a:extLst>
              <a:ext uri="{FF2B5EF4-FFF2-40B4-BE49-F238E27FC236}">
                <a16:creationId xmlns:a16="http://schemas.microsoft.com/office/drawing/2014/main" id="{23A0982B-D5E7-4577-8B82-39A574D653B7}"/>
              </a:ext>
            </a:extLst>
          </p:cNvPr>
          <p:cNvSpPr txBox="1"/>
          <p:nvPr/>
        </p:nvSpPr>
        <p:spPr>
          <a:xfrm>
            <a:off x="1380802" y="1419855"/>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595661" y="2130991"/>
            <a:ext cx="6753102"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rPr>
              <a:t>We are hugely privileged to have over 120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2133813" y="6168887"/>
            <a:ext cx="79243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50000"/>
                  </a:schemeClr>
                </a:solidFill>
                <a:effectLst/>
                <a:uLnTx/>
                <a:uFillTx/>
                <a:latin typeface="Montserrat "/>
                <a:ea typeface="+mn-ea"/>
                <a:cs typeface="Calibri"/>
              </a:rPr>
              <a:t>If you are interested in becoming a Mentor or Mentee, please visit our website: </a:t>
            </a:r>
            <a:r>
              <a:rPr kumimoji="0" lang="en-GB" sz="1600" b="1" i="0" u="none" strike="noStrike" kern="1200" cap="none" spc="0" normalizeH="0" baseline="0" noProof="0" dirty="0">
                <a:ln>
                  <a:noFill/>
                </a:ln>
                <a:solidFill>
                  <a:schemeClr val="bg1">
                    <a:lumMod val="50000"/>
                  </a:schemeClr>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1795632" y="505167"/>
            <a:ext cx="82625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
                <a:ea typeface="+mn-ea"/>
                <a:cs typeface="+mn-cs"/>
              </a:rPr>
              <a:t>Join the free WUN Mentoring Programme</a:t>
            </a:r>
            <a:endPar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15" y="1974553"/>
            <a:ext cx="3688397" cy="3688397"/>
          </a:xfrm>
          <a:prstGeom prst="rect">
            <a:avLst/>
          </a:prstGeom>
        </p:spPr>
      </p:pic>
    </p:spTree>
    <p:extLst>
      <p:ext uri="{BB962C8B-B14F-4D97-AF65-F5344CB8AC3E}">
        <p14:creationId xmlns:p14="http://schemas.microsoft.com/office/powerpoint/2010/main" val="39611615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1D7BA18E-9F91-083C-6E5E-046107A390DA}"/>
              </a:ext>
            </a:extLst>
          </p:cNvPr>
          <p:cNvPicPr>
            <a:picLocks noChangeAspect="1"/>
          </p:cNvPicPr>
          <p:nvPr/>
        </p:nvPicPr>
        <p:blipFill>
          <a:blip r:embed="rId3"/>
          <a:srcRect b="19"/>
          <a:stretch/>
        </p:blipFill>
        <p:spPr>
          <a:xfrm>
            <a:off x="20" y="-38476"/>
            <a:ext cx="12191980" cy="6896476"/>
          </a:xfrm>
          <a:prstGeom prst="rect">
            <a:avLst/>
          </a:prstGeom>
        </p:spPr>
      </p:pic>
      <p:pic>
        <p:nvPicPr>
          <p:cNvPr id="3" name="Content Placeholder 4">
            <a:extLst>
              <a:ext uri="{FF2B5EF4-FFF2-40B4-BE49-F238E27FC236}">
                <a16:creationId xmlns:a16="http://schemas.microsoft.com/office/drawing/2014/main" id="{AFC4C8F3-3404-0636-EBDD-D868363C8FC1}"/>
              </a:ext>
            </a:extLst>
          </p:cNvPr>
          <p:cNvPicPr>
            <a:picLocks noChangeAspect="1"/>
          </p:cNvPicPr>
          <p:nvPr/>
        </p:nvPicPr>
        <p:blipFill>
          <a:blip r:embed="rId4"/>
          <a:stretch>
            <a:fillRect/>
          </a:stretch>
        </p:blipFill>
        <p:spPr>
          <a:xfrm>
            <a:off x="20" y="3578251"/>
            <a:ext cx="6362813" cy="3279749"/>
          </a:xfrm>
          <a:prstGeom prst="rect">
            <a:avLst/>
          </a:prstGeom>
        </p:spPr>
      </p:pic>
      <p:sp>
        <p:nvSpPr>
          <p:cNvPr id="6" name="TextBox 5">
            <a:extLst>
              <a:ext uri="{FF2B5EF4-FFF2-40B4-BE49-F238E27FC236}">
                <a16:creationId xmlns:a16="http://schemas.microsoft.com/office/drawing/2014/main" id="{05B660E9-DE2D-B870-2DD9-6982A0875476}"/>
              </a:ext>
            </a:extLst>
          </p:cNvPr>
          <p:cNvSpPr txBox="1"/>
          <p:nvPr/>
        </p:nvSpPr>
        <p:spPr>
          <a:xfrm>
            <a:off x="244238" y="848314"/>
            <a:ext cx="11538734" cy="2431435"/>
          </a:xfrm>
          <a:prstGeom prst="rect">
            <a:avLst/>
          </a:prstGeom>
          <a:noFill/>
        </p:spPr>
        <p:txBody>
          <a:bodyPr wrap="square" rtlCol="0">
            <a:spAutoFit/>
          </a:bodyPr>
          <a:lstStyle/>
          <a:p>
            <a:pPr>
              <a:defRPr/>
            </a:pPr>
            <a:r>
              <a:rPr lang="en-GB" sz="32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The Womens Utilities Network – Development Framework:</a:t>
            </a:r>
          </a:p>
          <a:p>
            <a:pPr marL="285750" indent="-285750">
              <a:buFont typeface="Arial" panose="020B0604020202020204" pitchFamily="34" charset="0"/>
              <a:buChar char="•"/>
              <a:defRPr/>
            </a:pPr>
            <a:r>
              <a:rPr lang="en-US" altLang="en-US" sz="2000" dirty="0">
                <a:solidFill>
                  <a:schemeClr val="bg1">
                    <a:lumMod val="50000"/>
                  </a:schemeClr>
                </a:solidFill>
                <a:latin typeface="Open Sans" panose="020B0606030504020204" pitchFamily="34" charset="0"/>
                <a:cs typeface="Open Sans" panose="020B0606030504020204" pitchFamily="34" charset="0"/>
              </a:rPr>
              <a:t>A suite of targeted and bespoke </a:t>
            </a: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development journeys designed to empower women working in utilities</a:t>
            </a:r>
            <a:endParaRPr lang="en-US" altLang="en-US" sz="2000" dirty="0">
              <a:solidFill>
                <a:schemeClr val="bg1">
                  <a:lumMod val="50000"/>
                </a:schemeClr>
              </a:solidFill>
              <a:latin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Created by women in utilities, for women in utilities A safe space to really discuss challenges honestly and create solutions together</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Building a supportive network of peers across the sector</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Sector relevant with insight and examples that are rooted in the reality for women in </a:t>
            </a:r>
            <a:r>
              <a:rPr lang="en-US" altLang="en-US" sz="2000" dirty="0">
                <a:solidFill>
                  <a:schemeClr val="bg1">
                    <a:lumMod val="50000"/>
                  </a:schemeClr>
                </a:solidFill>
                <a:latin typeface="Open Sans" panose="020B0606030504020204" pitchFamily="34" charset="0"/>
                <a:cs typeface="Open Sans" panose="020B0606030504020204" pitchFamily="34" charset="0"/>
              </a:rPr>
              <a:t>utilities</a:t>
            </a:r>
            <a:endPar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71988D2-1D58-CE8A-9C50-D4DA7CE2985F}"/>
              </a:ext>
            </a:extLst>
          </p:cNvPr>
          <p:cNvSpPr txBox="1"/>
          <p:nvPr/>
        </p:nvSpPr>
        <p:spPr>
          <a:xfrm>
            <a:off x="6362833" y="3535017"/>
            <a:ext cx="5420139" cy="3170099"/>
          </a:xfrm>
          <a:prstGeom prst="rect">
            <a:avLst/>
          </a:prstGeom>
          <a:noFill/>
        </p:spPr>
        <p:txBody>
          <a:bodyPr wrap="square" rtlCol="0">
            <a:spAutoFit/>
          </a:bodyPr>
          <a:lstStyle/>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Second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cohort starting in March 25.  </a:t>
            </a:r>
          </a:p>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skills development programme for women seeking or in initial management roles. Available to sign up on the WUN website now</a:t>
            </a:r>
          </a:p>
          <a:p>
            <a:endPar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available now for registration – start  March 25. A development programme for women already in or seeking senior leadership roles</a:t>
            </a:r>
            <a:endParaRPr lang="en-GB"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3696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7E90C5AB-ECA8-EECC-1250-FC592ED7CA8A}"/>
              </a:ext>
            </a:extLst>
          </p:cNvPr>
          <p:cNvPicPr>
            <a:picLocks noChangeAspect="1"/>
          </p:cNvPicPr>
          <p:nvPr/>
        </p:nvPicPr>
        <p:blipFill>
          <a:blip r:embed="rId3"/>
          <a:srcRect b="19"/>
          <a:stretch/>
        </p:blipFill>
        <p:spPr>
          <a:xfrm>
            <a:off x="0" y="1282"/>
            <a:ext cx="12191980" cy="6856718"/>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886836" y="595907"/>
            <a:ext cx="9451562"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to receive the December WUN newsletter </a:t>
            </a:r>
          </a:p>
        </p:txBody>
      </p:sp>
      <p:sp>
        <p:nvSpPr>
          <p:cNvPr id="7" name="TextBox 6">
            <a:extLst>
              <a:ext uri="{FF2B5EF4-FFF2-40B4-BE49-F238E27FC236}">
                <a16:creationId xmlns:a16="http://schemas.microsoft.com/office/drawing/2014/main" id="{D1293841-DE3F-4A7A-8FD4-EDF069A54AB2}"/>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9ACC32B8-DF8B-86F1-E299-F31E5ACD92DA}"/>
              </a:ext>
            </a:extLst>
          </p:cNvPr>
          <p:cNvPicPr>
            <a:picLocks noChangeAspect="1"/>
          </p:cNvPicPr>
          <p:nvPr/>
        </p:nvPicPr>
        <p:blipFill>
          <a:blip r:embed="rId4"/>
          <a:stretch>
            <a:fillRect/>
          </a:stretch>
        </p:blipFill>
        <p:spPr>
          <a:xfrm>
            <a:off x="8241239" y="4250605"/>
            <a:ext cx="3950741" cy="2607395"/>
          </a:xfrm>
          <a:prstGeom prst="rect">
            <a:avLst/>
          </a:prstGeom>
        </p:spPr>
      </p:pic>
    </p:spTree>
    <p:extLst>
      <p:ext uri="{BB962C8B-B14F-4D97-AF65-F5344CB8AC3E}">
        <p14:creationId xmlns:p14="http://schemas.microsoft.com/office/powerpoint/2010/main" val="1832958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0.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1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1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14.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15.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16.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17.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18.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9.xml><?xml version="1.0" encoding="utf-8"?>
<p:tagLst xmlns:a="http://schemas.openxmlformats.org/drawingml/2006/main" xmlns:r="http://schemas.openxmlformats.org/officeDocument/2006/relationships" xmlns:p="http://schemas.openxmlformats.org/presentationml/2006/main">
  <p:tag name="OUTLINEID" val="3476FF2C766E4C84A6C85ECBE52C025D"/>
</p:tagLst>
</file>

<file path=ppt/tags/tag2.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0.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21.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22.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23.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24.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25.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6.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27.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28.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29.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0.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3.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4.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5.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6.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7.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8.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9.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4.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40.xml><?xml version="1.0" encoding="utf-8"?>
<p:tagLst xmlns:a="http://schemas.openxmlformats.org/drawingml/2006/main" xmlns:r="http://schemas.openxmlformats.org/officeDocument/2006/relationships" xmlns:p="http://schemas.openxmlformats.org/presentationml/2006/main">
  <p:tag name="OUTLINEID" val="76A117133798466E8FEFED4D3B6BDDA0"/>
</p:tagLst>
</file>

<file path=ppt/tags/tag4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4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3.xml><?xml version="1.0" encoding="utf-8"?>
<p:tagLst xmlns:a="http://schemas.openxmlformats.org/drawingml/2006/main" xmlns:r="http://schemas.openxmlformats.org/officeDocument/2006/relationships" xmlns:p="http://schemas.openxmlformats.org/presentationml/2006/main">
  <p:tag name="OUTLINEID" val="D36C7643617A4B5392557236E9DC5EDE"/>
</p:tagLst>
</file>

<file path=ppt/tags/tag44.xml><?xml version="1.0" encoding="utf-8"?>
<p:tagLst xmlns:a="http://schemas.openxmlformats.org/drawingml/2006/main" xmlns:r="http://schemas.openxmlformats.org/officeDocument/2006/relationships" xmlns:p="http://schemas.openxmlformats.org/presentationml/2006/main">
  <p:tag name="OUTLINEID" val="7698480F16D342D28C1DF0CEF58F637D"/>
</p:tagLst>
</file>

<file path=ppt/tags/tag45.xml><?xml version="1.0" encoding="utf-8"?>
<p:tagLst xmlns:a="http://schemas.openxmlformats.org/drawingml/2006/main" xmlns:r="http://schemas.openxmlformats.org/officeDocument/2006/relationships" xmlns:p="http://schemas.openxmlformats.org/presentationml/2006/main">
  <p:tag name="OUTLINEID" val="10434FC9850E4AA4A8197D7C715105C4"/>
</p:tagLst>
</file>

<file path=ppt/tags/tag46.xml><?xml version="1.0" encoding="utf-8"?>
<p:tagLst xmlns:a="http://schemas.openxmlformats.org/drawingml/2006/main" xmlns:r="http://schemas.openxmlformats.org/officeDocument/2006/relationships" xmlns:p="http://schemas.openxmlformats.org/presentationml/2006/main">
  <p:tag name="OUTLINEID" val="DF8EF966E9C04D47BDEB461F408FF8E2"/>
</p:tagLst>
</file>

<file path=ppt/tags/tag47.xml><?xml version="1.0" encoding="utf-8"?>
<p:tagLst xmlns:a="http://schemas.openxmlformats.org/drawingml/2006/main" xmlns:r="http://schemas.openxmlformats.org/officeDocument/2006/relationships" xmlns:p="http://schemas.openxmlformats.org/presentationml/2006/main">
  <p:tag name="OUTLINEID" val="355AABB1E8E048A7A5F15C1A15F099A5"/>
</p:tagLst>
</file>

<file path=ppt/tags/tag48.xml><?xml version="1.0" encoding="utf-8"?>
<p:tagLst xmlns:a="http://schemas.openxmlformats.org/drawingml/2006/main" xmlns:r="http://schemas.openxmlformats.org/officeDocument/2006/relationships" xmlns:p="http://schemas.openxmlformats.org/presentationml/2006/main">
  <p:tag name="OUTLINEID" val="793F0E41E5E54AA4B83972E3064FBBBD"/>
</p:tagLst>
</file>

<file path=ppt/tags/tag49.xml><?xml version="1.0" encoding="utf-8"?>
<p:tagLst xmlns:a="http://schemas.openxmlformats.org/drawingml/2006/main" xmlns:r="http://schemas.openxmlformats.org/officeDocument/2006/relationships" xmlns:p="http://schemas.openxmlformats.org/presentationml/2006/main">
  <p:tag name="OUTLINEID" val="CBCF0240FE1F4F6BA9156E32E75A96C1"/>
</p:tagLst>
</file>

<file path=ppt/tags/tag5.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50.xml><?xml version="1.0" encoding="utf-8"?>
<p:tagLst xmlns:a="http://schemas.openxmlformats.org/drawingml/2006/main" xmlns:r="http://schemas.openxmlformats.org/officeDocument/2006/relationships" xmlns:p="http://schemas.openxmlformats.org/presentationml/2006/main">
  <p:tag name="OUTLINEID" val="E38204F563AA43C5A8DE0A41098EC267"/>
</p:tagLst>
</file>

<file path=ppt/tags/tag51.xml><?xml version="1.0" encoding="utf-8"?>
<p:tagLst xmlns:a="http://schemas.openxmlformats.org/drawingml/2006/main" xmlns:r="http://schemas.openxmlformats.org/officeDocument/2006/relationships" xmlns:p="http://schemas.openxmlformats.org/presentationml/2006/main">
  <p:tag name="OUTLINEID" val="73256DCBE46D413A94F9667353ADF57E"/>
</p:tagLst>
</file>

<file path=ppt/tags/tag52.xml><?xml version="1.0" encoding="utf-8"?>
<p:tagLst xmlns:a="http://schemas.openxmlformats.org/drawingml/2006/main" xmlns:r="http://schemas.openxmlformats.org/officeDocument/2006/relationships" xmlns:p="http://schemas.openxmlformats.org/presentationml/2006/main">
  <p:tag name="OUTLINEFRAGMENTID" val="75427B51E3574D2EA1FF0B52AE018281"/>
</p:tagLst>
</file>

<file path=ppt/tags/tag53.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54.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55.xml><?xml version="1.0" encoding="utf-8"?>
<p:tagLst xmlns:a="http://schemas.openxmlformats.org/drawingml/2006/main" xmlns:r="http://schemas.openxmlformats.org/officeDocument/2006/relationships" xmlns:p="http://schemas.openxmlformats.org/presentationml/2006/main">
  <p:tag name="OUTLINEFRAGMENTID" val="135A71BD0711430B86DF77B9E682DA83"/>
</p:tagLst>
</file>

<file path=ppt/tags/tag6.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7.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8.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9.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cover">
  <a:themeElements>
    <a:clrScheme name="CMS_Colour_Combo_9">
      <a:dk1>
        <a:srgbClr val="000000"/>
      </a:dk1>
      <a:lt1>
        <a:srgbClr val="FFFFFF"/>
      </a:lt1>
      <a:dk2>
        <a:srgbClr val="00768F"/>
      </a:dk2>
      <a:lt2>
        <a:srgbClr val="FFFFFF"/>
      </a:lt2>
      <a:accent1>
        <a:srgbClr val="00768F"/>
      </a:accent1>
      <a:accent2>
        <a:srgbClr val="80BBC7"/>
      </a:accent2>
      <a:accent3>
        <a:srgbClr val="E40039"/>
      </a:accent3>
      <a:accent4>
        <a:srgbClr val="F2809C"/>
      </a:accent4>
      <a:accent5>
        <a:srgbClr val="11B1E8"/>
      </a:accent5>
      <a:accent6>
        <a:srgbClr val="88D8F4"/>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6CMS PowerPoint 16_9 - Supergraphic - Copy.potx" id="{C8B5D915-26E8-40B7-A417-6A069A3A9E0C}" vid="{88BF30F6-1568-40F5-A69C-2389C264422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BD003B94BA464D99A65029F7039ECA" ma:contentTypeVersion="18" ma:contentTypeDescription="Create a new document." ma:contentTypeScope="" ma:versionID="974e06a54f609691226891fa780ccd77">
  <xsd:schema xmlns:xsd="http://www.w3.org/2001/XMLSchema" xmlns:xs="http://www.w3.org/2001/XMLSchema" xmlns:p="http://schemas.microsoft.com/office/2006/metadata/properties" xmlns:ns2="17271c86-fe1a-4d75-b5b1-1535866525e7" xmlns:ns3="fd8d9d27-85a8-444d-a99e-a8098df970a1" targetNamespace="http://schemas.microsoft.com/office/2006/metadata/properties" ma:root="true" ma:fieldsID="9c4a2bd3eeb98eeec0c2b08eb1589dd2" ns2:_="" ns3:_="">
    <xsd:import namespace="17271c86-fe1a-4d75-b5b1-1535866525e7"/>
    <xsd:import namespace="fd8d9d27-85a8-444d-a99e-a8098df970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271c86-fe1a-4d75-b5b1-153586652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8d9d27-85a8-444d-a99e-a8098df970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fcab096-666f-4dec-94f6-08da0b35d490}" ma:internalName="TaxCatchAll" ma:showField="CatchAllData" ma:web="fd8d9d27-85a8-444d-a99e-a8098df970a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d8d9d27-85a8-444d-a99e-a8098df970a1" xsi:nil="true"/>
    <lcf76f155ced4ddcb4097134ff3c332f xmlns="17271c86-fe1a-4d75-b5b1-1535866525e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DBAE95-8631-425A-A0D6-89B9DDA553A0}"/>
</file>

<file path=customXml/itemProps2.xml><?xml version="1.0" encoding="utf-8"?>
<ds:datastoreItem xmlns:ds="http://schemas.openxmlformats.org/officeDocument/2006/customXml" ds:itemID="{46742D6A-5405-4027-A588-A470DB8C8FF8}">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2bd1f061-722f-45f3-ba4e-535a9b2ca3f9"/>
    <ds:schemaRef ds:uri="e2215168-83d6-4acb-9ca9-51d9063d84b7"/>
    <ds:schemaRef ds:uri="http://schemas.microsoft.com/office/2006/metadata/properties"/>
  </ds:schemaRefs>
</ds:datastoreItem>
</file>

<file path=customXml/itemProps3.xml><?xml version="1.0" encoding="utf-8"?>
<ds:datastoreItem xmlns:ds="http://schemas.openxmlformats.org/officeDocument/2006/customXml" ds:itemID="{A5FB40F3-7108-49AE-AFA0-67558ACB76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0</TotalTime>
  <Words>1553</Words>
  <Application>Microsoft Office PowerPoint</Application>
  <PresentationFormat>Widescreen</PresentationFormat>
  <Paragraphs>158</Paragraphs>
  <Slides>26</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Abadi Extra Light</vt:lpstr>
      <vt:lpstr>Arial</vt:lpstr>
      <vt:lpstr>Calibri</vt:lpstr>
      <vt:lpstr>Calibri Light</vt:lpstr>
      <vt:lpstr>Gill Sans MT</vt:lpstr>
      <vt:lpstr>Monserrat</vt:lpstr>
      <vt:lpstr>Montserrat</vt:lpstr>
      <vt:lpstr>Montserrat </vt:lpstr>
      <vt:lpstr>Open Sans</vt:lpstr>
      <vt:lpstr>Symbol</vt:lpstr>
      <vt:lpstr>Office Theme</vt:lpstr>
      <vt:lpstr>Gallery</vt:lpstr>
      <vt:lpstr>cover</vt:lpstr>
      <vt:lpstr>PowerPoint Presentation</vt:lpstr>
      <vt:lpstr>PowerPoint Presentation</vt:lpstr>
      <vt:lpstr>WUN</vt:lpstr>
      <vt:lpstr>PowerPoint Presentation</vt:lpstr>
      <vt:lpstr>PowerPoint Presentation</vt:lpstr>
      <vt:lpstr>WUN Podcasts Listen to our latest podcasts - More coming soon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Bishop</dc:creator>
  <cp:lastModifiedBy>Karen Anderson</cp:lastModifiedBy>
  <cp:revision>287</cp:revision>
  <dcterms:created xsi:type="dcterms:W3CDTF">2021-02-07T17:39:36Z</dcterms:created>
  <dcterms:modified xsi:type="dcterms:W3CDTF">2024-11-25T21:04:09Z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0x010100E8BD003B94BA464D99A65029F7039ECA</vt:lpwstr>
  </property>
  <property fmtid="{D5CDD505-2E9C-101B-9397-08002B2CF9AE}" pid="3" name="MediaServiceImageTags">
    <vt:lpwstr/>
  </property>
</Properties>
</file>