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79" r:id="rId6"/>
  </p:sldMasterIdLst>
  <p:notesMasterIdLst>
    <p:notesMasterId r:id="rId42"/>
  </p:notesMasterIdLst>
  <p:sldIdLst>
    <p:sldId id="370" r:id="rId7"/>
    <p:sldId id="2146847833" r:id="rId8"/>
    <p:sldId id="2146847823" r:id="rId9"/>
    <p:sldId id="2128751522" r:id="rId10"/>
    <p:sldId id="271" r:id="rId11"/>
    <p:sldId id="357" r:id="rId12"/>
    <p:sldId id="256" r:id="rId13"/>
    <p:sldId id="355" r:id="rId14"/>
    <p:sldId id="2146847828" r:id="rId15"/>
    <p:sldId id="2146847829" r:id="rId16"/>
    <p:sldId id="2146847830" r:id="rId17"/>
    <p:sldId id="257" r:id="rId18"/>
    <p:sldId id="258" r:id="rId19"/>
    <p:sldId id="259" r:id="rId20"/>
    <p:sldId id="261" r:id="rId21"/>
    <p:sldId id="260" r:id="rId22"/>
    <p:sldId id="277" r:id="rId23"/>
    <p:sldId id="262" r:id="rId24"/>
    <p:sldId id="263" r:id="rId25"/>
    <p:sldId id="264" r:id="rId26"/>
    <p:sldId id="265" r:id="rId27"/>
    <p:sldId id="266" r:id="rId28"/>
    <p:sldId id="267" r:id="rId29"/>
    <p:sldId id="279" r:id="rId30"/>
    <p:sldId id="276" r:id="rId31"/>
    <p:sldId id="268" r:id="rId32"/>
    <p:sldId id="280" r:id="rId33"/>
    <p:sldId id="269" r:id="rId34"/>
    <p:sldId id="270" r:id="rId35"/>
    <p:sldId id="2146847832" r:id="rId36"/>
    <p:sldId id="272" r:id="rId37"/>
    <p:sldId id="2146847831" r:id="rId38"/>
    <p:sldId id="2146847835" r:id="rId39"/>
    <p:sldId id="2146847834" r:id="rId40"/>
    <p:sldId id="28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58DA5D-81D1-4077-9171-8E12C6D7835C}" v="23" dt="2024-09-09T06:59:28.067"/>
    <p1510:client id="{3D06B201-F8C8-8F3E-FE6E-56E2A75EF963}" v="42" dt="2024-09-09T17:09:43.664"/>
    <p1510:client id="{8D97B12D-075E-7E26-6E8A-777313A8BDAC}" v="15" dt="2024-09-10T09:43:56.771"/>
    <p1510:client id="{FFFA233D-1F2D-41B1-BF43-36466BA9838B}" v="5" dt="2024-09-09T10:59:41.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10/09/2024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Open with question: What does backing yourself mean to you? Ask individuals to add to the chat and pick a few 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42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Proof it’s possible -  Karen</a:t>
            </a:r>
            <a:endParaRPr lang="en-GB">
              <a:ea typeface="Calibri"/>
              <a:cs typeface="Calibri"/>
            </a:endParaRPr>
          </a:p>
          <a:p>
            <a:r>
              <a:rPr lang="en-GB"/>
              <a:t>Accuracy check - Lisa</a:t>
            </a:r>
            <a:endParaRPr lang="en-US"/>
          </a:p>
          <a:p>
            <a:r>
              <a:rPr lang="en-GB"/>
              <a:t>Minimising language - </a:t>
            </a:r>
            <a:r>
              <a:rPr lang="en-GB" err="1"/>
              <a:t>Joolz</a:t>
            </a:r>
            <a:endParaRPr lang="en-US" err="1"/>
          </a:p>
          <a:p>
            <a:r>
              <a:rPr lang="en-GB"/>
              <a:t>Limiting beliefs + breakout to get started - Kate</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sz="1800">
                <a:solidFill>
                  <a:srgbClr val="202124"/>
                </a:solidFill>
                <a:highlight>
                  <a:srgbClr val="FFFFFF"/>
                </a:highlight>
                <a:latin typeface="Calibri"/>
                <a:ea typeface="Calibri"/>
                <a:cs typeface="Calibri"/>
              </a:rPr>
              <a:t>PIP - Karen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858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This slide is animated so we can introduce limiting beliefs before clicking to bring up the examples of empowering beliefs.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28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897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Cheerleaders &amp; Allies – identify and nurture key relationships to support you and aid your learning and growth, mapping</a:t>
            </a:r>
          </a:p>
          <a:p>
            <a:r>
              <a:rPr lang="en-US"/>
              <a:t>Wants &amp; Needs – clear in what you want to achieve and our priorities; use to define and establish boundaries </a:t>
            </a:r>
            <a:endParaRPr lang="en-US">
              <a:ea typeface="Calibri"/>
              <a:cs typeface="Calibri"/>
            </a:endParaRPr>
          </a:p>
          <a:p>
            <a:r>
              <a:rPr lang="en-US"/>
              <a:t>Celebrate wins – </a:t>
            </a:r>
            <a:r>
              <a:rPr lang="en-US" err="1"/>
              <a:t>recognise</a:t>
            </a:r>
            <a:r>
              <a:rPr lang="en-US"/>
              <a:t> your achievements; build a record; use it to advocate for yourself -  Karen  Exercise – build a evidence wall</a:t>
            </a:r>
            <a:endParaRPr lang="en-US">
              <a:ea typeface="Calibri"/>
              <a:cs typeface="Calibri"/>
            </a:endParaRPr>
          </a:p>
          <a:p>
            <a:r>
              <a:rPr lang="en-US"/>
              <a:t>11</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Cheerleaders &amp; Allies – identify and nurture key relationships to support you and aid your learning and growth, mapping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419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a:t>Celebrate wins</a:t>
            </a:r>
            <a:r>
              <a:rPr lang="en-GB"/>
              <a:t> (K) – recognise your achievements; build a record; use it to advocate for yourself</a:t>
            </a:r>
            <a:endParaRPr lang="en-US"/>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90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a:r>
              <a:rPr lang="en-GB" sz="1800" b="1" i="0">
                <a:solidFill>
                  <a:srgbClr val="000000"/>
                </a:solidFill>
                <a:effectLst/>
                <a:highlight>
                  <a:srgbClr val="FFFFFF"/>
                </a:highlight>
                <a:latin typeface="Calibri"/>
                <a:ea typeface="Calibri"/>
                <a:cs typeface="Calibri"/>
              </a:rPr>
              <a:t>Belief Wall breakout intro (Karen):</a:t>
            </a:r>
            <a:r>
              <a:rPr lang="en-GB" sz="1800" b="0" i="0">
                <a:solidFill>
                  <a:srgbClr val="000000"/>
                </a:solidFill>
                <a:effectLst/>
                <a:highlight>
                  <a:srgbClr val="FFFFFF"/>
                </a:highlight>
                <a:latin typeface="Calibri"/>
                <a:ea typeface="Calibri"/>
                <a:cs typeface="Calibri"/>
              </a:rPr>
              <a:t> </a:t>
            </a:r>
            <a:endParaRPr lang="en-GB" b="0" i="0">
              <a:solidFill>
                <a:srgbClr val="000000"/>
              </a:solidFill>
              <a:effectLst/>
              <a:highlight>
                <a:srgbClr val="FFFFFF"/>
              </a:highlight>
              <a:latin typeface="Calibri"/>
              <a:ea typeface="Calibri"/>
              <a:cs typeface="Calibri"/>
            </a:endParaRPr>
          </a:p>
          <a:p>
            <a:r>
              <a:rPr lang="en-GB" b="1">
                <a:solidFill>
                  <a:srgbClr val="000000"/>
                </a:solidFill>
                <a:highlight>
                  <a:srgbClr val="FFFFFF"/>
                </a:highlight>
              </a:rPr>
              <a:t>Breakout 9 mins – small groups of 3-4</a:t>
            </a:r>
            <a:r>
              <a:rPr lang="en-GB">
                <a:solidFill>
                  <a:srgbClr val="000000"/>
                </a:solidFill>
                <a:highlight>
                  <a:srgbClr val="FFFFFF"/>
                </a:highlight>
              </a:rPr>
              <a:t> – build your own evidence/belief wall.  Bring back to main room – invite reflections from a couple of people </a:t>
            </a:r>
            <a:r>
              <a:rPr lang="en-GB" b="1">
                <a:solidFill>
                  <a:srgbClr val="000000"/>
                </a:solidFill>
                <a:highlight>
                  <a:srgbClr val="FFFFFF"/>
                </a:highlight>
              </a:rPr>
              <a:t>(5 mins)</a:t>
            </a:r>
            <a:endParaRPr lang="en-GB">
              <a:solidFill>
                <a:srgbClr val="000000"/>
              </a:solidFill>
              <a:highlight>
                <a:srgbClr val="FFFFFF"/>
              </a:highlight>
            </a:endParaRPr>
          </a:p>
          <a:p>
            <a:endParaRPr lang="en-GB" sz="1800">
              <a:solidFill>
                <a:srgbClr val="000000"/>
              </a:solidFill>
              <a:highlight>
                <a:srgbClr val="FFFFFF"/>
              </a:highlight>
              <a:latin typeface="Calibri"/>
              <a:ea typeface="Calibri"/>
              <a:cs typeface="Calibri"/>
            </a:endParaRPr>
          </a:p>
          <a:p>
            <a:pPr algn="l" rtl="0" fontAlgn="base"/>
            <a:r>
              <a:rPr lang="en-GB" sz="1800" b="0" i="0">
                <a:solidFill>
                  <a:srgbClr val="000000"/>
                </a:solidFill>
                <a:effectLst/>
                <a:highlight>
                  <a:srgbClr val="FFFFFF"/>
                </a:highlight>
                <a:latin typeface="Calibri"/>
                <a:ea typeface="Calibri"/>
                <a:cs typeface="Calibri"/>
              </a:rPr>
              <a:t>This Belief Wall exercise helps you shift perspective - away from what we can't do or what went wrong to what went well.</a:t>
            </a:r>
            <a:r>
              <a:rPr lang="en-GB" sz="1800" b="0" i="0">
                <a:solidFill>
                  <a:srgbClr val="000000"/>
                </a:solidFill>
                <a:effectLst/>
                <a:highlight>
                  <a:srgbClr val="FFFFFF"/>
                </a:highlight>
                <a:latin typeface="WordVisiCarriageReturn_MSFontService"/>
              </a:rPr>
              <a:t> </a:t>
            </a:r>
            <a:br>
              <a:rPr lang="en-GB" sz="1800" b="0" i="0">
                <a:effectLst/>
                <a:highlight>
                  <a:srgbClr val="FFFFFF"/>
                </a:highlight>
                <a:latin typeface="WordVisiCarriageReturn_MSFontService"/>
              </a:rPr>
            </a:br>
            <a:r>
              <a:rPr lang="en-GB" sz="1800" b="0" i="0">
                <a:solidFill>
                  <a:srgbClr val="000000"/>
                </a:solidFill>
                <a:effectLst/>
                <a:highlight>
                  <a:srgbClr val="FFFFFF"/>
                </a:highlight>
                <a:latin typeface="WordVisiCarriageReturn_MSFontService"/>
              </a:rPr>
              <a:t> </a:t>
            </a:r>
            <a:endParaRPr lang="en-GB" sz="1800">
              <a:highlight>
                <a:srgbClr val="FFFFFF"/>
              </a:highligh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020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a:t>Karen:</a:t>
            </a:r>
            <a:r>
              <a:rPr lang="en-GB"/>
              <a:t> </a:t>
            </a:r>
          </a:p>
          <a:p>
            <a:r>
              <a:rPr lang="en-GB" b="1"/>
              <a:t>Breakout 9 mins – small groups of 3-4</a:t>
            </a:r>
            <a:r>
              <a:rPr lang="en-GB"/>
              <a:t> – build your own evidence/belief wall. Bring back to main room – invite reflections </a:t>
            </a:r>
            <a:r>
              <a:rPr lang="en-GB" b="1"/>
              <a:t>(5 mins)</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857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152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422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9041B4-61B9-4F33-8B0E-10CC14E30273}" type="slidenum">
              <a:rPr lang="en-GB" smtClean="0"/>
              <a:t>35</a:t>
            </a:fld>
            <a:endParaRPr lang="en-GB"/>
          </a:p>
        </p:txBody>
      </p:sp>
    </p:spTree>
    <p:extLst>
      <p:ext uri="{BB962C8B-B14F-4D97-AF65-F5344CB8AC3E}">
        <p14:creationId xmlns:p14="http://schemas.microsoft.com/office/powerpoint/2010/main" val="2645735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E54272B-1A14-4FDC-ACFE-1DC3268A0A66}"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804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9041B4-61B9-4F33-8B0E-10CC14E30273}" type="slidenum">
              <a:rPr lang="en-GB" smtClean="0"/>
              <a:t>6</a:t>
            </a:fld>
            <a:endParaRPr lang="en-GB"/>
          </a:p>
        </p:txBody>
      </p:sp>
    </p:spTree>
    <p:extLst>
      <p:ext uri="{BB962C8B-B14F-4D97-AF65-F5344CB8AC3E}">
        <p14:creationId xmlns:p14="http://schemas.microsoft.com/office/powerpoint/2010/main" val="2543357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9041B4-61B9-4F33-8B0E-10CC14E30273}" type="slidenum">
              <a:rPr lang="en-GB" smtClean="0"/>
              <a:t>8</a:t>
            </a:fld>
            <a:endParaRPr lang="en-GB"/>
          </a:p>
        </p:txBody>
      </p:sp>
    </p:spTree>
    <p:extLst>
      <p:ext uri="{BB962C8B-B14F-4D97-AF65-F5344CB8AC3E}">
        <p14:creationId xmlns:p14="http://schemas.microsoft.com/office/powerpoint/2010/main" val="356202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9041B4-61B9-4F33-8B0E-10CC14E30273}" type="slidenum">
              <a:rPr lang="en-GB" smtClean="0"/>
              <a:t>9</a:t>
            </a:fld>
            <a:endParaRPr lang="en-GB"/>
          </a:p>
        </p:txBody>
      </p:sp>
    </p:spTree>
    <p:extLst>
      <p:ext uri="{BB962C8B-B14F-4D97-AF65-F5344CB8AC3E}">
        <p14:creationId xmlns:p14="http://schemas.microsoft.com/office/powerpoint/2010/main" val="1111618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9041B4-61B9-4F33-8B0E-10CC14E30273}" type="slidenum">
              <a:rPr lang="en-GB" smtClean="0"/>
              <a:t>10</a:t>
            </a:fld>
            <a:endParaRPr lang="en-GB"/>
          </a:p>
        </p:txBody>
      </p:sp>
    </p:spTree>
    <p:extLst>
      <p:ext uri="{BB962C8B-B14F-4D97-AF65-F5344CB8AC3E}">
        <p14:creationId xmlns:p14="http://schemas.microsoft.com/office/powerpoint/2010/main" val="2970992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9041B4-61B9-4F33-8B0E-10CC14E30273}" type="slidenum">
              <a:rPr lang="en-GB" smtClean="0"/>
              <a:t>11</a:t>
            </a:fld>
            <a:endParaRPr lang="en-GB"/>
          </a:p>
        </p:txBody>
      </p:sp>
    </p:spTree>
    <p:extLst>
      <p:ext uri="{BB962C8B-B14F-4D97-AF65-F5344CB8AC3E}">
        <p14:creationId xmlns:p14="http://schemas.microsoft.com/office/powerpoint/2010/main" val="348275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2943017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78574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7983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930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55357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4388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171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5803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92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2222831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0783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375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371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705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2472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8705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3512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299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347449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11326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10/09/2024</a:t>
            </a:fld>
            <a:endParaRPr lang="en-GB"/>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10/09/2024</a:t>
            </a:fld>
            <a:endParaRPr lang="en-GB"/>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59039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2070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81.sv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3" Type="http://schemas.openxmlformats.org/officeDocument/2006/relationships/image" Target="../media/image18.jpeg"/><Relationship Id="rId18" Type="http://schemas.openxmlformats.org/officeDocument/2006/relationships/image" Target="../media/image23.jpeg"/><Relationship Id="rId26" Type="http://schemas.openxmlformats.org/officeDocument/2006/relationships/image" Target="../media/image31.png"/><Relationship Id="rId39" Type="http://schemas.openxmlformats.org/officeDocument/2006/relationships/image" Target="../media/image44.png"/><Relationship Id="rId21" Type="http://schemas.openxmlformats.org/officeDocument/2006/relationships/image" Target="../media/image26.png"/><Relationship Id="rId34" Type="http://schemas.openxmlformats.org/officeDocument/2006/relationships/image" Target="../media/image39.jpe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55" Type="http://schemas.openxmlformats.org/officeDocument/2006/relationships/image" Target="../media/image60.png"/><Relationship Id="rId7" Type="http://schemas.openxmlformats.org/officeDocument/2006/relationships/image" Target="../media/image12.jpeg"/><Relationship Id="rId2" Type="http://schemas.openxmlformats.org/officeDocument/2006/relationships/image" Target="../media/image7.png"/><Relationship Id="rId16" Type="http://schemas.openxmlformats.org/officeDocument/2006/relationships/image" Target="../media/image21.jpeg"/><Relationship Id="rId29" Type="http://schemas.openxmlformats.org/officeDocument/2006/relationships/image" Target="../media/image34.png"/><Relationship Id="rId11" Type="http://schemas.openxmlformats.org/officeDocument/2006/relationships/image" Target="../media/image16.png"/><Relationship Id="rId24" Type="http://schemas.openxmlformats.org/officeDocument/2006/relationships/image" Target="../media/image29.jpe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3" Type="http://schemas.openxmlformats.org/officeDocument/2006/relationships/image" Target="../media/image58.png"/><Relationship Id="rId5" Type="http://schemas.openxmlformats.org/officeDocument/2006/relationships/image" Target="../media/image10.png"/><Relationship Id="rId10" Type="http://schemas.openxmlformats.org/officeDocument/2006/relationships/image" Target="../media/image15.jpeg"/><Relationship Id="rId19" Type="http://schemas.openxmlformats.org/officeDocument/2006/relationships/image" Target="../media/image24.jpeg"/><Relationship Id="rId31" Type="http://schemas.openxmlformats.org/officeDocument/2006/relationships/image" Target="../media/image36.png"/><Relationship Id="rId44" Type="http://schemas.openxmlformats.org/officeDocument/2006/relationships/image" Target="../media/image49.png"/><Relationship Id="rId52" Type="http://schemas.openxmlformats.org/officeDocument/2006/relationships/image" Target="../media/image57.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image" Target="../media/image13.jpeg"/><Relationship Id="rId51" Type="http://schemas.openxmlformats.org/officeDocument/2006/relationships/image" Target="../media/image56.jpeg"/><Relationship Id="rId3" Type="http://schemas.openxmlformats.org/officeDocument/2006/relationships/image" Target="../media/image8.png"/><Relationship Id="rId12" Type="http://schemas.openxmlformats.org/officeDocument/2006/relationships/image" Target="../media/image17.jpeg"/><Relationship Id="rId17" Type="http://schemas.openxmlformats.org/officeDocument/2006/relationships/image" Target="../media/image22.jpeg"/><Relationship Id="rId25" Type="http://schemas.openxmlformats.org/officeDocument/2006/relationships/image" Target="../media/image30.png"/><Relationship Id="rId33" Type="http://schemas.openxmlformats.org/officeDocument/2006/relationships/image" Target="../media/image38.jpeg"/><Relationship Id="rId38" Type="http://schemas.openxmlformats.org/officeDocument/2006/relationships/image" Target="../media/image43.png"/><Relationship Id="rId46" Type="http://schemas.openxmlformats.org/officeDocument/2006/relationships/image" Target="../media/image51.png"/><Relationship Id="rId20" Type="http://schemas.openxmlformats.org/officeDocument/2006/relationships/image" Target="../media/image25.png"/><Relationship Id="rId41" Type="http://schemas.openxmlformats.org/officeDocument/2006/relationships/image" Target="../media/image46.jpeg"/><Relationship Id="rId54"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1.jpe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87.svg"/></Relationships>
</file>

<file path=ppt/slides/_rels/slide2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90.sv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97.sv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3" Type="http://schemas.openxmlformats.org/officeDocument/2006/relationships/image" Target="../media/image18.jpeg"/><Relationship Id="rId18" Type="http://schemas.openxmlformats.org/officeDocument/2006/relationships/image" Target="../media/image23.jpeg"/><Relationship Id="rId26" Type="http://schemas.openxmlformats.org/officeDocument/2006/relationships/image" Target="../media/image31.png"/><Relationship Id="rId39" Type="http://schemas.openxmlformats.org/officeDocument/2006/relationships/image" Target="../media/image44.png"/><Relationship Id="rId21" Type="http://schemas.openxmlformats.org/officeDocument/2006/relationships/image" Target="../media/image26.png"/><Relationship Id="rId34" Type="http://schemas.openxmlformats.org/officeDocument/2006/relationships/image" Target="../media/image39.jpe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55" Type="http://schemas.openxmlformats.org/officeDocument/2006/relationships/image" Target="../media/image60.png"/><Relationship Id="rId7" Type="http://schemas.openxmlformats.org/officeDocument/2006/relationships/image" Target="../media/image12.jpeg"/><Relationship Id="rId2" Type="http://schemas.openxmlformats.org/officeDocument/2006/relationships/image" Target="../media/image7.png"/><Relationship Id="rId16" Type="http://schemas.openxmlformats.org/officeDocument/2006/relationships/image" Target="../media/image21.jpeg"/><Relationship Id="rId29" Type="http://schemas.openxmlformats.org/officeDocument/2006/relationships/image" Target="../media/image34.png"/><Relationship Id="rId11" Type="http://schemas.openxmlformats.org/officeDocument/2006/relationships/image" Target="../media/image16.png"/><Relationship Id="rId24" Type="http://schemas.openxmlformats.org/officeDocument/2006/relationships/image" Target="../media/image29.jpe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3" Type="http://schemas.openxmlformats.org/officeDocument/2006/relationships/image" Target="../media/image58.png"/><Relationship Id="rId5" Type="http://schemas.openxmlformats.org/officeDocument/2006/relationships/image" Target="../media/image10.png"/><Relationship Id="rId10" Type="http://schemas.openxmlformats.org/officeDocument/2006/relationships/image" Target="../media/image15.jpeg"/><Relationship Id="rId19" Type="http://schemas.openxmlformats.org/officeDocument/2006/relationships/image" Target="../media/image24.jpeg"/><Relationship Id="rId31" Type="http://schemas.openxmlformats.org/officeDocument/2006/relationships/image" Target="../media/image36.png"/><Relationship Id="rId44" Type="http://schemas.openxmlformats.org/officeDocument/2006/relationships/image" Target="../media/image49.png"/><Relationship Id="rId52" Type="http://schemas.openxmlformats.org/officeDocument/2006/relationships/image" Target="../media/image57.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image" Target="../media/image13.jpeg"/><Relationship Id="rId51" Type="http://schemas.openxmlformats.org/officeDocument/2006/relationships/image" Target="../media/image56.jpeg"/><Relationship Id="rId3" Type="http://schemas.openxmlformats.org/officeDocument/2006/relationships/image" Target="../media/image8.png"/><Relationship Id="rId12" Type="http://schemas.openxmlformats.org/officeDocument/2006/relationships/image" Target="../media/image17.jpeg"/><Relationship Id="rId17" Type="http://schemas.openxmlformats.org/officeDocument/2006/relationships/image" Target="../media/image22.jpeg"/><Relationship Id="rId25" Type="http://schemas.openxmlformats.org/officeDocument/2006/relationships/image" Target="../media/image30.png"/><Relationship Id="rId33" Type="http://schemas.openxmlformats.org/officeDocument/2006/relationships/image" Target="../media/image38.jpeg"/><Relationship Id="rId38" Type="http://schemas.openxmlformats.org/officeDocument/2006/relationships/image" Target="../media/image43.png"/><Relationship Id="rId46" Type="http://schemas.openxmlformats.org/officeDocument/2006/relationships/image" Target="../media/image51.png"/><Relationship Id="rId20" Type="http://schemas.openxmlformats.org/officeDocument/2006/relationships/image" Target="../media/image25.png"/><Relationship Id="rId41" Type="http://schemas.openxmlformats.org/officeDocument/2006/relationships/image" Target="../media/image46.jpeg"/><Relationship Id="rId54"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1.jpe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thewun.co.uk/news-blogs/"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algn="ctr"/>
            <a:r>
              <a:rPr lang="en-GB" i="1">
                <a:solidFill>
                  <a:schemeClr val="bg1"/>
                </a:solidFill>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1840240" y="1881168"/>
            <a:ext cx="8501751" cy="3785652"/>
          </a:xfrm>
          <a:prstGeom prst="rect">
            <a:avLst/>
          </a:prstGeom>
          <a:noFill/>
        </p:spPr>
        <p:txBody>
          <a:bodyPr wrap="square" rtlCol="0">
            <a:spAutoFit/>
          </a:bodyPr>
          <a:lstStyle/>
          <a:p>
            <a:pPr algn="ctr"/>
            <a:r>
              <a:rPr lang="en-GB" sz="4000" b="1">
                <a:solidFill>
                  <a:schemeClr val="bg1"/>
                </a:solidFill>
                <a:latin typeface="Calibri" panose="020F0502020204030204" pitchFamily="34" charset="0"/>
                <a:ea typeface="Calibri" panose="020F0502020204030204" pitchFamily="34" charset="0"/>
                <a:cs typeface="Calibri" panose="020F0502020204030204" pitchFamily="34" charset="0"/>
              </a:rPr>
              <a:t>Welcome</a:t>
            </a:r>
          </a:p>
          <a:p>
            <a:pPr algn="ctr"/>
            <a:r>
              <a:rPr lang="en-US" sz="4000" b="1">
                <a:solidFill>
                  <a:schemeClr val="bg1"/>
                </a:solidFill>
                <a:latin typeface="Monserrat"/>
              </a:rPr>
              <a:t>Self Advocacy – How to back yourself</a:t>
            </a:r>
          </a:p>
          <a:p>
            <a:pPr algn="ctr"/>
            <a:r>
              <a:rPr lang="en-US" sz="4000">
                <a:solidFill>
                  <a:schemeClr val="bg1"/>
                </a:solidFill>
                <a:latin typeface="Monserrat"/>
                <a:ea typeface="Calibri" panose="020F0502020204030204" pitchFamily="34" charset="0"/>
                <a:cs typeface="Calibri" panose="020F0502020204030204" pitchFamily="34" charset="0"/>
              </a:rPr>
              <a:t>The session will be starting shortly  </a:t>
            </a:r>
          </a:p>
          <a:p>
            <a:pPr algn="ctr"/>
            <a:r>
              <a:rPr lang="en-GB" sz="400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r>
              <a:rPr lang="en-US" sz="4000">
                <a:solidFill>
                  <a:schemeClr val="bg1"/>
                </a:solidFill>
                <a:latin typeface="Calibri" panose="020F0502020204030204" pitchFamily="34" charset="0"/>
                <a:ea typeface="Calibri" panose="020F0502020204030204" pitchFamily="34" charset="0"/>
                <a:cs typeface="Calibri" panose="020F0502020204030204" pitchFamily="34" charset="0"/>
              </a:rPr>
              <a:t>11</a:t>
            </a:r>
            <a:r>
              <a:rPr lang="en-US" sz="4000" baseline="30000">
                <a:solidFill>
                  <a:schemeClr val="bg1"/>
                </a:solidFill>
                <a:latin typeface="Calibri" panose="020F0502020204030204" pitchFamily="34" charset="0"/>
                <a:ea typeface="Calibri" panose="020F0502020204030204" pitchFamily="34" charset="0"/>
                <a:cs typeface="Calibri" panose="020F0502020204030204" pitchFamily="34" charset="0"/>
              </a:rPr>
              <a:t>th</a:t>
            </a:r>
            <a:r>
              <a:rPr lang="en-US" sz="4000">
                <a:solidFill>
                  <a:schemeClr val="bg1"/>
                </a:solidFill>
                <a:latin typeface="Calibri" panose="020F0502020204030204" pitchFamily="34" charset="0"/>
                <a:ea typeface="Calibri" panose="020F0502020204030204" pitchFamily="34" charset="0"/>
                <a:cs typeface="Calibri" panose="020F0502020204030204" pitchFamily="34" charset="0"/>
              </a:rPr>
              <a:t> September 2024</a:t>
            </a:r>
          </a:p>
          <a:p>
            <a:pPr algn="ctr"/>
            <a:endParaRPr lang="en-US" sz="40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green and white logo&#10;&#10;Description automatically generated">
            <a:extLst>
              <a:ext uri="{FF2B5EF4-FFF2-40B4-BE49-F238E27FC236}">
                <a16:creationId xmlns:a16="http://schemas.microsoft.com/office/drawing/2014/main" id="{9CF64929-CC4E-610E-11CC-BF5CF940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353"/>
            <a:ext cx="2827420" cy="1252520"/>
          </a:xfrm>
          <a:prstGeom prst="rect">
            <a:avLst/>
          </a:prstGeom>
        </p:spPr>
      </p:pic>
      <p:pic>
        <p:nvPicPr>
          <p:cNvPr id="9" name="Picture 8">
            <a:extLst>
              <a:ext uri="{FF2B5EF4-FFF2-40B4-BE49-F238E27FC236}">
                <a16:creationId xmlns:a16="http://schemas.microsoft.com/office/drawing/2014/main" id="{C1CF2929-30A3-D912-F205-3764F5BE6DE6}"/>
              </a:ext>
            </a:extLst>
          </p:cNvPr>
          <p:cNvPicPr>
            <a:picLocks noChangeAspect="1"/>
          </p:cNvPicPr>
          <p:nvPr/>
        </p:nvPicPr>
        <p:blipFill>
          <a:blip r:embed="rId4"/>
          <a:stretch>
            <a:fillRect/>
          </a:stretch>
        </p:blipFill>
        <p:spPr>
          <a:xfrm>
            <a:off x="9364579" y="5656338"/>
            <a:ext cx="2828789" cy="1249788"/>
          </a:xfrm>
          <a:prstGeom prst="rect">
            <a:avLst/>
          </a:prstGeom>
        </p:spPr>
      </p:pic>
      <p:pic>
        <p:nvPicPr>
          <p:cNvPr id="7" name="Picture 6">
            <a:extLst>
              <a:ext uri="{FF2B5EF4-FFF2-40B4-BE49-F238E27FC236}">
                <a16:creationId xmlns:a16="http://schemas.microsoft.com/office/drawing/2014/main" id="{C74810D9-965B-5DCB-26FA-9E8AA748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085840" cy="2085840"/>
          </a:xfrm>
          <a:prstGeom prst="rect">
            <a:avLst/>
          </a:prstGeom>
        </p:spPr>
      </p:pic>
      <p:pic>
        <p:nvPicPr>
          <p:cNvPr id="8" name="Picture 7">
            <a:extLst>
              <a:ext uri="{FF2B5EF4-FFF2-40B4-BE49-F238E27FC236}">
                <a16:creationId xmlns:a16="http://schemas.microsoft.com/office/drawing/2014/main" id="{0B5D8CC7-4962-5106-C1D1-B1A8D06B87EC}"/>
              </a:ext>
            </a:extLst>
          </p:cNvPr>
          <p:cNvPicPr>
            <a:picLocks noChangeAspect="1"/>
          </p:cNvPicPr>
          <p:nvPr/>
        </p:nvPicPr>
        <p:blipFill>
          <a:blip r:embed="rId6"/>
          <a:stretch>
            <a:fillRect/>
          </a:stretch>
        </p:blipFill>
        <p:spPr>
          <a:xfrm>
            <a:off x="10106984" y="38709"/>
            <a:ext cx="2085013" cy="2085013"/>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199394" y="193247"/>
            <a:ext cx="8474038" cy="1938992"/>
          </a:xfrm>
          <a:prstGeom prst="rect">
            <a:avLst/>
          </a:prstGeom>
          <a:noFill/>
        </p:spPr>
        <p:txBody>
          <a:bodyPr wrap="square" lIns="91440" tIns="45720" rIns="91440" bIns="45720" rtlCol="0" anchor="t">
            <a:spAutoFit/>
          </a:bodyPr>
          <a:lstStyle/>
          <a:p>
            <a:pPr algn="l" fontAlgn="base"/>
            <a:r>
              <a:rPr lang="en-GB" sz="4000" b="1" i="0">
                <a:solidFill>
                  <a:schemeClr val="bg1"/>
                </a:solidFill>
                <a:effectLst/>
              </a:rPr>
              <a:t>Karen Boyd</a:t>
            </a:r>
            <a:br>
              <a:rPr lang="en-GB" sz="4000" b="1" i="0">
                <a:solidFill>
                  <a:schemeClr val="bg1"/>
                </a:solidFill>
                <a:effectLst/>
              </a:rPr>
            </a:br>
            <a:endParaRPr lang="en-GB" sz="2000" b="1" i="0">
              <a:solidFill>
                <a:schemeClr val="bg1"/>
              </a:solidFill>
              <a:effectLst/>
            </a:endParaRPr>
          </a:p>
          <a:p>
            <a:pPr algn="l" fontAlgn="base"/>
            <a:r>
              <a:rPr lang="en-GB" sz="2000" b="1" i="0">
                <a:solidFill>
                  <a:schemeClr val="bg1"/>
                </a:solidFill>
                <a:effectLst/>
              </a:rPr>
              <a:t>Partner Coach, Inner Talent.</a:t>
            </a:r>
            <a:endParaRPr lang="en-GB" sz="2000" b="0" i="0">
              <a:solidFill>
                <a:schemeClr val="bg1"/>
              </a:solidFill>
              <a:effectLst/>
            </a:endParaRPr>
          </a:p>
          <a:p>
            <a:r>
              <a:rPr lang="en-GB" sz="4000" b="1">
                <a:solidFill>
                  <a:schemeClr val="bg1"/>
                </a:solidFill>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a:solidFill>
                  <a:schemeClr val="bg1"/>
                </a:solidFill>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5827557"/>
            <a:ext cx="2326105" cy="1030443"/>
          </a:xfrm>
          <a:prstGeom prst="rect">
            <a:avLst/>
          </a:prstGeom>
        </p:spPr>
      </p:pic>
      <p:pic>
        <p:nvPicPr>
          <p:cNvPr id="4" name="Picture 3">
            <a:extLst>
              <a:ext uri="{FF2B5EF4-FFF2-40B4-BE49-F238E27FC236}">
                <a16:creationId xmlns:a16="http://schemas.microsoft.com/office/drawing/2014/main" id="{BB85366A-5448-978E-7BAF-1548D9290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7007" y="-75554"/>
            <a:ext cx="1844993" cy="1844993"/>
          </a:xfrm>
          <a:prstGeom prst="rect">
            <a:avLst/>
          </a:prstGeom>
        </p:spPr>
      </p:pic>
      <p:sp>
        <p:nvSpPr>
          <p:cNvPr id="7" name="TextBox 6">
            <a:extLst>
              <a:ext uri="{FF2B5EF4-FFF2-40B4-BE49-F238E27FC236}">
                <a16:creationId xmlns:a16="http://schemas.microsoft.com/office/drawing/2014/main" id="{265524CC-278D-D80C-A91B-71E50905D98D}"/>
              </a:ext>
            </a:extLst>
          </p:cNvPr>
          <p:cNvSpPr txBox="1"/>
          <p:nvPr/>
        </p:nvSpPr>
        <p:spPr>
          <a:xfrm>
            <a:off x="199394" y="1829824"/>
            <a:ext cx="10926011" cy="4247317"/>
          </a:xfrm>
          <a:prstGeom prst="rect">
            <a:avLst/>
          </a:prstGeom>
          <a:noFill/>
        </p:spPr>
        <p:txBody>
          <a:bodyPr wrap="square" lIns="91440" tIns="45720" rIns="91440" bIns="45720" rtlCol="0" anchor="t">
            <a:spAutoFit/>
          </a:bodyPr>
          <a:lstStyle/>
          <a:p>
            <a:pPr algn="l" fontAlgn="base"/>
            <a:r>
              <a:rPr lang="en-US" b="0" i="0">
                <a:solidFill>
                  <a:schemeClr val="bg1"/>
                </a:solidFill>
                <a:effectLst/>
                <a:latin typeface="Open Sans"/>
                <a:ea typeface="Open Sans"/>
                <a:cs typeface="Open Sans"/>
              </a:rPr>
              <a:t>Karen is an accredited career and mental fitness coach on a mission to make work happiness the norm, not the exception. She has an extensive corporate background and is experienced in coaching leaders from a range of companies and sectors including many of the UK FTSE </a:t>
            </a:r>
            <a:r>
              <a:rPr lang="en-US">
                <a:solidFill>
                  <a:schemeClr val="bg1"/>
                </a:solidFill>
                <a:latin typeface="Open Sans"/>
                <a:ea typeface="Open Sans"/>
                <a:cs typeface="Open Sans"/>
              </a:rPr>
              <a:t>100</a:t>
            </a:r>
            <a:r>
              <a:rPr lang="en-US" b="0" i="0">
                <a:solidFill>
                  <a:schemeClr val="bg1"/>
                </a:solidFill>
                <a:effectLst/>
                <a:latin typeface="Open Sans"/>
                <a:ea typeface="Open Sans"/>
                <a:cs typeface="Open Sans"/>
              </a:rPr>
              <a:t>.</a:t>
            </a:r>
            <a:endParaRPr lang="en-US">
              <a:solidFill>
                <a:schemeClr val="bg1"/>
              </a:solidFill>
              <a:latin typeface="Open Sans"/>
              <a:ea typeface="Open Sans"/>
              <a:cs typeface="Open Sans"/>
            </a:endParaRPr>
          </a:p>
          <a:p>
            <a:pPr algn="l" fontAlgn="base"/>
            <a:endParaRPr lang="en-US" b="0" i="0">
              <a:solidFill>
                <a:schemeClr val="bg1"/>
              </a:solidFill>
              <a:effectLst/>
              <a:latin typeface="Open Sans" panose="020B0606030504020204" pitchFamily="34" charset="0"/>
            </a:endParaRPr>
          </a:p>
          <a:p>
            <a:pPr fontAlgn="base"/>
            <a:r>
              <a:rPr lang="en-US" b="0" i="0">
                <a:solidFill>
                  <a:schemeClr val="bg1"/>
                </a:solidFill>
                <a:effectLst/>
                <a:latin typeface="Open Sans"/>
                <a:ea typeface="Open Sans"/>
                <a:cs typeface="Open Sans"/>
              </a:rPr>
              <a:t>Karen </a:t>
            </a:r>
            <a:r>
              <a:rPr lang="en-US">
                <a:solidFill>
                  <a:schemeClr val="bg1"/>
                </a:solidFill>
                <a:latin typeface="Open Sans"/>
                <a:ea typeface="Open Sans"/>
                <a:cs typeface="Open Sans"/>
              </a:rPr>
              <a:t>helps</a:t>
            </a:r>
            <a:r>
              <a:rPr lang="en-US" b="0" i="0">
                <a:solidFill>
                  <a:schemeClr val="bg1"/>
                </a:solidFill>
                <a:effectLst/>
                <a:latin typeface="Open Sans"/>
                <a:ea typeface="Open Sans"/>
                <a:cs typeface="Open Sans"/>
              </a:rPr>
              <a:t> clients boost confidence and overcome their challenges so they can thrive at work, whether this means making a tweak or a significant change. Through coaching</a:t>
            </a:r>
            <a:r>
              <a:rPr lang="en-US">
                <a:solidFill>
                  <a:schemeClr val="bg1"/>
                </a:solidFill>
                <a:latin typeface="Open Sans"/>
                <a:ea typeface="Open Sans"/>
                <a:cs typeface="Open Sans"/>
              </a:rPr>
              <a:t> and training</a:t>
            </a:r>
            <a:r>
              <a:rPr lang="en-US" b="0" i="0">
                <a:solidFill>
                  <a:schemeClr val="bg1"/>
                </a:solidFill>
                <a:effectLst/>
                <a:latin typeface="Open Sans"/>
                <a:ea typeface="Open Sans"/>
                <a:cs typeface="Open Sans"/>
              </a:rPr>
              <a:t>, she empowers leaders and teams to unlock their potential and create careers with more impact, meaning and joy.</a:t>
            </a:r>
            <a:br>
              <a:rPr lang="en-US" b="0" i="0">
                <a:effectLst/>
                <a:latin typeface="Open Sans" panose="020B0606030504020204" pitchFamily="34" charset="0"/>
              </a:rPr>
            </a:br>
            <a:endParaRPr lang="en-US" b="0" i="0">
              <a:solidFill>
                <a:schemeClr val="bg1"/>
              </a:solidFill>
              <a:effectLst/>
              <a:latin typeface="Open Sans" panose="020B0606030504020204" pitchFamily="34" charset="0"/>
            </a:endParaRPr>
          </a:p>
          <a:p>
            <a:pPr algn="l" fontAlgn="base"/>
            <a:r>
              <a:rPr lang="en-US" b="0" i="0">
                <a:solidFill>
                  <a:schemeClr val="bg1"/>
                </a:solidFill>
                <a:effectLst/>
                <a:latin typeface="Open Sans" panose="020B0606030504020204" pitchFamily="34" charset="0"/>
              </a:rPr>
              <a:t>She holds Executive Coach accreditation by the Association for Coaching (AC), an Advanced Coaching Diploma and is certified in Positive Psychology.</a:t>
            </a:r>
          </a:p>
          <a:p>
            <a:pPr algn="l" fontAlgn="base"/>
            <a:endParaRPr lang="en-US" b="0" i="0">
              <a:solidFill>
                <a:schemeClr val="bg1"/>
              </a:solidFill>
              <a:effectLst/>
              <a:latin typeface="Open Sans" panose="020B0606030504020204" pitchFamily="34" charset="0"/>
            </a:endParaRPr>
          </a:p>
          <a:p>
            <a:pPr algn="l" fontAlgn="base"/>
            <a:r>
              <a:rPr lang="en-US" b="0" i="0">
                <a:solidFill>
                  <a:schemeClr val="bg1"/>
                </a:solidFill>
                <a:effectLst/>
                <a:latin typeface="Open Sans" panose="020B0606030504020204" pitchFamily="34" charset="0"/>
              </a:rPr>
              <a:t>​Aside from coaching, Karen’s </a:t>
            </a:r>
            <a:r>
              <a:rPr lang="en-US" b="0" i="0" err="1">
                <a:solidFill>
                  <a:schemeClr val="bg1"/>
                </a:solidFill>
                <a:effectLst/>
                <a:latin typeface="Open Sans" panose="020B0606030504020204" pitchFamily="34" charset="0"/>
              </a:rPr>
              <a:t>favourite</a:t>
            </a:r>
            <a:r>
              <a:rPr lang="en-US" b="0" i="0">
                <a:solidFill>
                  <a:schemeClr val="bg1"/>
                </a:solidFill>
                <a:effectLst/>
                <a:latin typeface="Open Sans" panose="020B0606030504020204" pitchFamily="34" charset="0"/>
              </a:rPr>
              <a:t> ways to spend time are great food with friends, travelling the world with her husband and kids, and cold-water sea swims.</a:t>
            </a:r>
          </a:p>
          <a:p>
            <a:endParaRPr lang="en-GB"/>
          </a:p>
        </p:txBody>
      </p:sp>
    </p:spTree>
    <p:extLst>
      <p:ext uri="{BB962C8B-B14F-4D97-AF65-F5344CB8AC3E}">
        <p14:creationId xmlns:p14="http://schemas.microsoft.com/office/powerpoint/2010/main" val="1267505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24794" y="287246"/>
            <a:ext cx="8474038" cy="707886"/>
          </a:xfrm>
          <a:prstGeom prst="rect">
            <a:avLst/>
          </a:prstGeom>
          <a:noFill/>
        </p:spPr>
        <p:txBody>
          <a:bodyPr wrap="square" lIns="91440" tIns="45720" rIns="91440" bIns="45720" rtlCol="0" anchor="t">
            <a:spAutoFit/>
          </a:bodyPr>
          <a:lstStyle/>
          <a:p>
            <a:r>
              <a:rPr lang="en-US" sz="4000" b="1">
                <a:solidFill>
                  <a:schemeClr val="bg1"/>
                </a:solidFill>
                <a:ea typeface="Open Sans" panose="020B0606030504020204" pitchFamily="34" charset="0"/>
                <a:cs typeface="Open Sans" panose="020B0606030504020204" pitchFamily="34" charset="0"/>
              </a:rPr>
              <a:t>Kate Hughes</a:t>
            </a:r>
            <a:endParaRPr lang="en-GB" sz="4000" b="1">
              <a:solidFill>
                <a:schemeClr val="bg1"/>
              </a:solidFill>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E12F0D3-BC71-48CC-95B4-2FBE7F62A245}"/>
              </a:ext>
            </a:extLst>
          </p:cNvPr>
          <p:cNvSpPr txBox="1"/>
          <p:nvPr/>
        </p:nvSpPr>
        <p:spPr>
          <a:xfrm>
            <a:off x="224794" y="1202909"/>
            <a:ext cx="12094830" cy="5447645"/>
          </a:xfrm>
          <a:prstGeom prst="rect">
            <a:avLst/>
          </a:prstGeom>
          <a:noFill/>
        </p:spPr>
        <p:txBody>
          <a:bodyPr wrap="square" lIns="91440" tIns="45720" rIns="91440" bIns="45720" rtlCol="0" anchor="t">
            <a:spAutoFit/>
          </a:bodyPr>
          <a:lstStyle/>
          <a:p>
            <a:pPr>
              <a:defRPr/>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Partner Coach, Inner Talent.</a:t>
            </a:r>
          </a:p>
          <a:p>
            <a:pPr>
              <a:defRPr/>
            </a:pPr>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sz="2000" b="1">
              <a:solidFill>
                <a:schemeClr val="bg1"/>
              </a:solidFill>
              <a:latin typeface="Calibri" panose="020F0502020204030204" pitchFamily="34" charset="0"/>
              <a:ea typeface="Calibri" panose="020F0502020204030204" pitchFamily="34" charset="0"/>
              <a:cs typeface="Calibri" panose="020F0502020204030204" pitchFamily="34" charset="0"/>
            </a:endParaRPr>
          </a:p>
          <a:p>
            <a:pPr>
              <a:defRPr/>
            </a:pP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Kate is a coach, mentor and facilitator who thrives in helping people make the transition from individual contributor to inspirational leader. Following her own skills gap challenge during her move to her first leadership position and finding huge success with her own coach and mentor, Kate continued as a leader of high-performing communication teams for a further 15 years before joining a leading management consultancy </a:t>
            </a:r>
            <a:r>
              <a:rPr lang="en-US" sz="2000" err="1">
                <a:solidFill>
                  <a:schemeClr val="bg1"/>
                </a:solidFill>
                <a:latin typeface="Calibri" panose="020F0502020204030204" pitchFamily="34" charset="0"/>
                <a:ea typeface="Calibri" panose="020F0502020204030204" pitchFamily="34" charset="0"/>
                <a:cs typeface="Calibri" panose="020F0502020204030204" pitchFamily="34" charset="0"/>
              </a:rPr>
              <a:t>specialising</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in people performance and development.</a:t>
            </a:r>
          </a:p>
          <a:p>
            <a:pPr>
              <a:defRPr/>
            </a:pPr>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defRPr/>
            </a:pP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Kate qualified as a coach with Animas Centre for Coaching and holds practitioner status with the EMCC.</a:t>
            </a:r>
          </a:p>
          <a:p>
            <a:pPr>
              <a:defRPr/>
            </a:pPr>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defRPr/>
            </a:pP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Her style is described by clients as engaging, compassionate, safe and provocative. When not working Kate can be found facing the (sometimes) fun challenges of raising her 12-year-old daughter, while attempting to train two unruly Labradors.</a:t>
            </a:r>
          </a:p>
          <a:p>
            <a:pPr>
              <a:defRPr/>
            </a:pPr>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defRPr/>
            </a:pP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defRPr/>
            </a:pPr>
            <a:endParaRPr lang="en-US" sz="2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a:solidFill>
                  <a:schemeClr val="bg1"/>
                </a:solidFill>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5827557"/>
            <a:ext cx="2326105" cy="1030443"/>
          </a:xfrm>
          <a:prstGeom prst="rect">
            <a:avLst/>
          </a:prstGeom>
        </p:spPr>
      </p:pic>
      <p:pic>
        <p:nvPicPr>
          <p:cNvPr id="4" name="Picture 3">
            <a:extLst>
              <a:ext uri="{FF2B5EF4-FFF2-40B4-BE49-F238E27FC236}">
                <a16:creationId xmlns:a16="http://schemas.microsoft.com/office/drawing/2014/main" id="{89B056E0-BBD8-857A-B8FC-F1A5DACA2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684" y="0"/>
            <a:ext cx="2025316" cy="2025316"/>
          </a:xfrm>
          <a:prstGeom prst="rect">
            <a:avLst/>
          </a:prstGeom>
        </p:spPr>
      </p:pic>
    </p:spTree>
    <p:extLst>
      <p:ext uri="{BB962C8B-B14F-4D97-AF65-F5344CB8AC3E}">
        <p14:creationId xmlns:p14="http://schemas.microsoft.com/office/powerpoint/2010/main" val="1355466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037" b="-6037"/>
            </a:stretch>
          </a:blipFill>
        </p:spPr>
        <p:txBody>
          <a:bodyPr/>
          <a:lstStyle/>
          <a:p>
            <a:pPr defTabSz="609630"/>
            <a:endParaRPr lang="en-GB" sz="1200">
              <a:solidFill>
                <a:prstClr val="black"/>
              </a:solidFill>
              <a:latin typeface="Calibri"/>
            </a:endParaRPr>
          </a:p>
        </p:txBody>
      </p:sp>
      <p:sp>
        <p:nvSpPr>
          <p:cNvPr id="3" name="TextBox 3"/>
          <p:cNvSpPr txBox="1"/>
          <p:nvPr/>
        </p:nvSpPr>
        <p:spPr>
          <a:xfrm>
            <a:off x="387531" y="743554"/>
            <a:ext cx="11456126" cy="615553"/>
          </a:xfrm>
          <a:prstGeom prst="rect">
            <a:avLst/>
          </a:prstGeom>
        </p:spPr>
        <p:txBody>
          <a:bodyPr lIns="0" tIns="0" rIns="0" bIns="0" rtlCol="0" anchor="t">
            <a:spAutoFit/>
          </a:bodyPr>
          <a:lstStyle/>
          <a:p>
            <a:pPr defTabSz="609630">
              <a:lnSpc>
                <a:spcPts val="4752"/>
              </a:lnSpc>
            </a:pPr>
            <a:r>
              <a:rPr lang="en-US" sz="4400">
                <a:solidFill>
                  <a:srgbClr val="F5F5F5"/>
                </a:solidFill>
                <a:latin typeface="Nunito"/>
                <a:ea typeface="Nunito"/>
                <a:cs typeface="Nunito"/>
                <a:sym typeface="Nunito"/>
              </a:rPr>
              <a:t>WUN Self Advocacy – How to Back Yourself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sp>
        <p:nvSpPr>
          <p:cNvPr id="2" name="Freeform 2"/>
          <p:cNvSpPr/>
          <p:nvPr/>
        </p:nvSpPr>
        <p:spPr>
          <a:xfrm>
            <a:off x="9747924" y="5800586"/>
            <a:ext cx="2458453" cy="1086170"/>
          </a:xfrm>
          <a:custGeom>
            <a:avLst/>
            <a:gdLst/>
            <a:ahLst/>
            <a:cxnLst/>
            <a:rect l="l" t="t" r="r" b="b"/>
            <a:pathLst>
              <a:path w="3687679" h="1629255">
                <a:moveTo>
                  <a:pt x="0" y="0"/>
                </a:moveTo>
                <a:lnTo>
                  <a:pt x="3687680" y="0"/>
                </a:lnTo>
                <a:lnTo>
                  <a:pt x="3687680" y="1629254"/>
                </a:lnTo>
                <a:lnTo>
                  <a:pt x="0" y="1629254"/>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 name="TextBox 3"/>
          <p:cNvSpPr txBox="1"/>
          <p:nvPr/>
        </p:nvSpPr>
        <p:spPr>
          <a:xfrm>
            <a:off x="575520" y="542526"/>
            <a:ext cx="1782614" cy="577081"/>
          </a:xfrm>
          <a:prstGeom prst="rect">
            <a:avLst/>
          </a:prstGeom>
        </p:spPr>
        <p:txBody>
          <a:bodyPr wrap="square" lIns="0" tIns="0" rIns="0" bIns="0" rtlCol="0" anchor="t">
            <a:spAutoFit/>
          </a:bodyPr>
          <a:lstStyle/>
          <a:p>
            <a:pPr defTabSz="609630">
              <a:lnSpc>
                <a:spcPts val="4464"/>
              </a:lnSpc>
            </a:pPr>
            <a:r>
              <a:rPr lang="en-US" sz="4100" b="1" spc="-25">
                <a:solidFill>
                  <a:srgbClr val="F29100"/>
                </a:solidFill>
                <a:latin typeface="Nunito Bold"/>
                <a:ea typeface="Nunito Bold"/>
                <a:cs typeface="Nunito Bold"/>
                <a:sym typeface="Nunito Bold"/>
              </a:rPr>
              <a:t>Today</a:t>
            </a:r>
            <a:endParaRPr lang="en-US" sz="4133" b="1" spc="-25">
              <a:solidFill>
                <a:srgbClr val="F29100"/>
              </a:solidFill>
              <a:latin typeface="Nunito Bold"/>
              <a:ea typeface="Nunito Bold"/>
              <a:cs typeface="Nunito Bold"/>
              <a:sym typeface="Nunito Bold"/>
            </a:endParaRPr>
          </a:p>
        </p:txBody>
      </p:sp>
      <p:sp>
        <p:nvSpPr>
          <p:cNvPr id="4" name="Freeform 4" descr="A diagram of text and words  Description automatically generated"/>
          <p:cNvSpPr/>
          <p:nvPr/>
        </p:nvSpPr>
        <p:spPr>
          <a:xfrm>
            <a:off x="3244101" y="812147"/>
            <a:ext cx="5367355" cy="5604775"/>
          </a:xfrm>
          <a:custGeom>
            <a:avLst/>
            <a:gdLst/>
            <a:ahLst/>
            <a:cxnLst/>
            <a:rect l="l" t="t" r="r" b="b"/>
            <a:pathLst>
              <a:path w="8051033" h="8407163">
                <a:moveTo>
                  <a:pt x="0" y="0"/>
                </a:moveTo>
                <a:lnTo>
                  <a:pt x="8051033" y="0"/>
                </a:lnTo>
                <a:lnTo>
                  <a:pt x="8051033" y="8407163"/>
                </a:lnTo>
                <a:lnTo>
                  <a:pt x="0" y="8407163"/>
                </a:lnTo>
                <a:lnTo>
                  <a:pt x="0" y="0"/>
                </a:lnTo>
                <a:close/>
              </a:path>
            </a:pathLst>
          </a:custGeom>
          <a:blipFill>
            <a:blip r:embed="rId4"/>
            <a:stretch>
              <a:fillRect l="-41046" r="-44595"/>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2B34"/>
        </a:solidFill>
        <a:effectLst/>
      </p:bgPr>
    </p:bg>
    <p:spTree>
      <p:nvGrpSpPr>
        <p:cNvPr id="1" name=""/>
        <p:cNvGrpSpPr/>
        <p:nvPr/>
      </p:nvGrpSpPr>
      <p:grpSpPr>
        <a:xfrm>
          <a:off x="0" y="0"/>
          <a:ext cx="0" cy="0"/>
          <a:chOff x="0" y="0"/>
          <a:chExt cx="0" cy="0"/>
        </a:xfrm>
      </p:grpSpPr>
      <p:sp>
        <p:nvSpPr>
          <p:cNvPr id="2" name="Freeform 2"/>
          <p:cNvSpPr/>
          <p:nvPr/>
        </p:nvSpPr>
        <p:spPr>
          <a:xfrm>
            <a:off x="9733548" y="5811470"/>
            <a:ext cx="2458453" cy="1086170"/>
          </a:xfrm>
          <a:custGeom>
            <a:avLst/>
            <a:gdLst/>
            <a:ahLst/>
            <a:cxnLst/>
            <a:rect l="l" t="t" r="r" b="b"/>
            <a:pathLst>
              <a:path w="3687679" h="1629255">
                <a:moveTo>
                  <a:pt x="0" y="0"/>
                </a:moveTo>
                <a:lnTo>
                  <a:pt x="3687680" y="0"/>
                </a:lnTo>
                <a:lnTo>
                  <a:pt x="3687680" y="1629254"/>
                </a:lnTo>
                <a:lnTo>
                  <a:pt x="0" y="1629254"/>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 name="TextBox 3"/>
          <p:cNvSpPr txBox="1"/>
          <p:nvPr/>
        </p:nvSpPr>
        <p:spPr>
          <a:xfrm>
            <a:off x="899160" y="629774"/>
            <a:ext cx="10393680" cy="1102866"/>
          </a:xfrm>
          <a:prstGeom prst="rect">
            <a:avLst/>
          </a:prstGeom>
        </p:spPr>
        <p:txBody>
          <a:bodyPr lIns="0" tIns="0" rIns="0" bIns="0" rtlCol="0" anchor="t">
            <a:spAutoFit/>
          </a:bodyPr>
          <a:lstStyle/>
          <a:p>
            <a:pPr defTabSz="609630">
              <a:lnSpc>
                <a:spcPts val="4320"/>
              </a:lnSpc>
            </a:pPr>
            <a:r>
              <a:rPr lang="en-US" sz="4000" spc="-24">
                <a:solidFill>
                  <a:srgbClr val="F29100"/>
                </a:solidFill>
                <a:latin typeface="Nunito Bold"/>
                <a:ea typeface="Nunito Bold"/>
                <a:cs typeface="Nunito Bold"/>
                <a:sym typeface="Nunito Bold"/>
              </a:rPr>
              <a:t>Poll: How well are you currently backing yourself? </a:t>
            </a:r>
          </a:p>
          <a:p>
            <a:pPr defTabSz="609630">
              <a:lnSpc>
                <a:spcPts val="4320"/>
              </a:lnSpc>
            </a:pPr>
            <a:endParaRPr lang="en-US" sz="4000" spc="-24">
              <a:solidFill>
                <a:srgbClr val="F29100"/>
              </a:solidFill>
              <a:latin typeface="Nunito Bold"/>
              <a:ea typeface="Nunito Bold"/>
              <a:cs typeface="Nunito Bold"/>
              <a:sym typeface="Nunito Bold"/>
            </a:endParaRPr>
          </a:p>
        </p:txBody>
      </p:sp>
      <p:sp>
        <p:nvSpPr>
          <p:cNvPr id="4" name="TextBox 4"/>
          <p:cNvSpPr txBox="1"/>
          <p:nvPr/>
        </p:nvSpPr>
        <p:spPr>
          <a:xfrm>
            <a:off x="899160" y="2741835"/>
            <a:ext cx="10393680" cy="1795363"/>
          </a:xfrm>
          <a:prstGeom prst="rect">
            <a:avLst/>
          </a:prstGeom>
        </p:spPr>
        <p:txBody>
          <a:bodyPr lIns="0" tIns="0" rIns="0" bIns="0" rtlCol="0" anchor="t">
            <a:spAutoFit/>
          </a:bodyPr>
          <a:lstStyle/>
          <a:p>
            <a:pPr marL="579149" lvl="1" indent="-289574" defTabSz="609630">
              <a:lnSpc>
                <a:spcPts val="3456"/>
              </a:lnSpc>
              <a:buFont typeface="Arial"/>
              <a:buChar char="•"/>
            </a:pPr>
            <a:r>
              <a:rPr lang="en-US" sz="3200">
                <a:solidFill>
                  <a:srgbClr val="F5F5F5"/>
                </a:solidFill>
                <a:latin typeface="Nunito"/>
                <a:ea typeface="Nunito"/>
                <a:cs typeface="Nunito"/>
                <a:sym typeface="Nunito"/>
              </a:rPr>
              <a:t>I am in some situations </a:t>
            </a:r>
          </a:p>
          <a:p>
            <a:pPr marL="579149" lvl="1" indent="-289574" defTabSz="609630">
              <a:lnSpc>
                <a:spcPts val="3456"/>
              </a:lnSpc>
              <a:buFont typeface="Arial"/>
              <a:buChar char="•"/>
            </a:pPr>
            <a:r>
              <a:rPr lang="en-US" sz="3200">
                <a:solidFill>
                  <a:srgbClr val="F5F5F5"/>
                </a:solidFill>
                <a:latin typeface="Nunito"/>
                <a:ea typeface="Nunito"/>
                <a:cs typeface="Nunito"/>
                <a:sym typeface="Nunito"/>
              </a:rPr>
              <a:t>I’m bossing it</a:t>
            </a:r>
          </a:p>
          <a:p>
            <a:pPr marL="579149" lvl="1" indent="-289574" defTabSz="609630">
              <a:lnSpc>
                <a:spcPts val="3456"/>
              </a:lnSpc>
              <a:buFont typeface="Arial"/>
              <a:buChar char="•"/>
            </a:pPr>
            <a:r>
              <a:rPr lang="en-US" sz="3200">
                <a:solidFill>
                  <a:srgbClr val="F5F5F5"/>
                </a:solidFill>
                <a:latin typeface="Nunito"/>
                <a:ea typeface="Nunito"/>
                <a:cs typeface="Nunito"/>
                <a:sym typeface="Nunito"/>
              </a:rPr>
              <a:t>I’m not really sure where to start </a:t>
            </a:r>
          </a:p>
          <a:p>
            <a:pPr marL="579149" lvl="1" indent="-289574" defTabSz="609630">
              <a:lnSpc>
                <a:spcPts val="3456"/>
              </a:lnSpc>
              <a:buFont typeface="Arial"/>
              <a:buChar char="•"/>
            </a:pPr>
            <a:r>
              <a:rPr lang="en-US" sz="3200">
                <a:solidFill>
                  <a:srgbClr val="F5F5F5"/>
                </a:solidFill>
                <a:latin typeface="Nunito"/>
                <a:ea typeface="Nunito"/>
                <a:cs typeface="Nunito"/>
                <a:sym typeface="Nunito"/>
              </a:rPr>
              <a:t>I’m making excuses - not right moment, who am 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9100"/>
        </a:solidFill>
        <a:effectLst/>
      </p:bgPr>
    </p:bg>
    <p:spTree>
      <p:nvGrpSpPr>
        <p:cNvPr id="1" name=""/>
        <p:cNvGrpSpPr/>
        <p:nvPr/>
      </p:nvGrpSpPr>
      <p:grpSpPr>
        <a:xfrm>
          <a:off x="0" y="0"/>
          <a:ext cx="0" cy="0"/>
          <a:chOff x="0" y="0"/>
          <a:chExt cx="0" cy="0"/>
        </a:xfrm>
      </p:grpSpPr>
      <p:sp>
        <p:nvSpPr>
          <p:cNvPr id="2" name="TextBox 2"/>
          <p:cNvSpPr txBox="1"/>
          <p:nvPr/>
        </p:nvSpPr>
        <p:spPr>
          <a:xfrm>
            <a:off x="391793" y="411106"/>
            <a:ext cx="10948492" cy="1231106"/>
          </a:xfrm>
          <a:prstGeom prst="rect">
            <a:avLst/>
          </a:prstGeom>
        </p:spPr>
        <p:txBody>
          <a:bodyPr lIns="0" tIns="0" rIns="0" bIns="0" rtlCol="0" anchor="t">
            <a:spAutoFit/>
          </a:bodyPr>
          <a:lstStyle/>
          <a:p>
            <a:pPr defTabSz="609630">
              <a:lnSpc>
                <a:spcPts val="4752"/>
              </a:lnSpc>
            </a:pPr>
            <a:r>
              <a:rPr lang="en-US" sz="4400">
                <a:solidFill>
                  <a:srgbClr val="FFFFFF"/>
                </a:solidFill>
                <a:latin typeface="Nunito"/>
                <a:ea typeface="Nunito"/>
                <a:cs typeface="Nunito"/>
                <a:sym typeface="Nunito"/>
              </a:rPr>
              <a:t>Our internal world</a:t>
            </a:r>
          </a:p>
          <a:p>
            <a:pPr defTabSz="609630">
              <a:lnSpc>
                <a:spcPts val="4752"/>
              </a:lnSpc>
            </a:pPr>
            <a:r>
              <a:rPr lang="en-US" sz="4400">
                <a:solidFill>
                  <a:srgbClr val="FFFFFF"/>
                </a:solidFill>
                <a:latin typeface="Nunito Italics"/>
                <a:ea typeface="Nunito Italics"/>
                <a:cs typeface="Nunito Italics"/>
                <a:sym typeface="Nunito Italics"/>
              </a:rPr>
              <a:t>How we hold ourselves back</a:t>
            </a:r>
          </a:p>
        </p:txBody>
      </p:sp>
      <p:sp>
        <p:nvSpPr>
          <p:cNvPr id="7" name="Freeform 7"/>
          <p:cNvSpPr/>
          <p:nvPr/>
        </p:nvSpPr>
        <p:spPr>
          <a:xfrm>
            <a:off x="4455871" y="1718247"/>
            <a:ext cx="2825952" cy="4148187"/>
          </a:xfrm>
          <a:custGeom>
            <a:avLst/>
            <a:gdLst/>
            <a:ahLst/>
            <a:cxnLst/>
            <a:rect l="l" t="t" r="r" b="b"/>
            <a:pathLst>
              <a:path w="4238928" h="6222280">
                <a:moveTo>
                  <a:pt x="0" y="0"/>
                </a:moveTo>
                <a:lnTo>
                  <a:pt x="4238929" y="0"/>
                </a:lnTo>
                <a:lnTo>
                  <a:pt x="4238929" y="6222280"/>
                </a:lnTo>
                <a:lnTo>
                  <a:pt x="0" y="6222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grpSp>
        <p:nvGrpSpPr>
          <p:cNvPr id="3" name="Group 3"/>
          <p:cNvGrpSpPr/>
          <p:nvPr/>
        </p:nvGrpSpPr>
        <p:grpSpPr>
          <a:xfrm>
            <a:off x="3372782" y="4190367"/>
            <a:ext cx="2337707" cy="2283333"/>
            <a:chOff x="0" y="0"/>
            <a:chExt cx="4675414" cy="4566666"/>
          </a:xfrm>
        </p:grpSpPr>
        <p:sp>
          <p:nvSpPr>
            <p:cNvPr id="4" name="Freeform 4"/>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6" name="TextBox 6"/>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800">
                  <a:solidFill>
                    <a:srgbClr val="012B34"/>
                  </a:solidFill>
                  <a:latin typeface="Nunito"/>
                  <a:ea typeface="Nunito"/>
                  <a:cs typeface="Nunito"/>
                  <a:sym typeface="Nunito"/>
                </a:rPr>
                <a:t>Is it true?</a:t>
              </a:r>
            </a:p>
          </p:txBody>
        </p:sp>
        <p:sp>
          <p:nvSpPr>
            <p:cNvPr id="5" name="Freeform 5"/>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grpSp>
      <p:grpSp>
        <p:nvGrpSpPr>
          <p:cNvPr id="8" name="Group 8"/>
          <p:cNvGrpSpPr/>
          <p:nvPr/>
        </p:nvGrpSpPr>
        <p:grpSpPr>
          <a:xfrm>
            <a:off x="595351" y="4190367"/>
            <a:ext cx="2337707" cy="2283279"/>
            <a:chOff x="0" y="0"/>
            <a:chExt cx="4675414" cy="4566558"/>
          </a:xfrm>
        </p:grpSpPr>
        <p:sp>
          <p:nvSpPr>
            <p:cNvPr id="9" name="Freeform 9"/>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0" name="Freeform 10"/>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1" name="TextBox 11"/>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800">
                  <a:solidFill>
                    <a:srgbClr val="012B34"/>
                  </a:solidFill>
                  <a:latin typeface="Nunito"/>
                  <a:ea typeface="Nunito"/>
                  <a:cs typeface="Nunito"/>
                  <a:sym typeface="Nunito"/>
                </a:rPr>
                <a:t>Proof it’s possible</a:t>
              </a:r>
            </a:p>
          </p:txBody>
        </p:sp>
      </p:grpSp>
      <p:grpSp>
        <p:nvGrpSpPr>
          <p:cNvPr id="12" name="Group 12"/>
          <p:cNvGrpSpPr/>
          <p:nvPr/>
        </p:nvGrpSpPr>
        <p:grpSpPr>
          <a:xfrm>
            <a:off x="6150214" y="4196670"/>
            <a:ext cx="2337707" cy="2283279"/>
            <a:chOff x="0" y="0"/>
            <a:chExt cx="4675414" cy="4566558"/>
          </a:xfrm>
        </p:grpSpPr>
        <p:sp>
          <p:nvSpPr>
            <p:cNvPr id="13" name="Freeform 13"/>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4" name="Freeform 14"/>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5" name="TextBox 15"/>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800">
                  <a:solidFill>
                    <a:srgbClr val="012B34"/>
                  </a:solidFill>
                  <a:latin typeface="Nunito"/>
                  <a:ea typeface="Nunito"/>
                  <a:cs typeface="Nunito"/>
                  <a:sym typeface="Nunito"/>
                </a:rPr>
                <a:t>Watch your mouth!</a:t>
              </a:r>
            </a:p>
          </p:txBody>
        </p:sp>
      </p:grpSp>
      <p:grpSp>
        <p:nvGrpSpPr>
          <p:cNvPr id="16" name="Group 16"/>
          <p:cNvGrpSpPr/>
          <p:nvPr/>
        </p:nvGrpSpPr>
        <p:grpSpPr>
          <a:xfrm>
            <a:off x="8927646" y="4196670"/>
            <a:ext cx="2337707" cy="2283279"/>
            <a:chOff x="0" y="0"/>
            <a:chExt cx="4675414" cy="4566558"/>
          </a:xfrm>
        </p:grpSpPr>
        <p:sp>
          <p:nvSpPr>
            <p:cNvPr id="17" name="Freeform 17"/>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8" name="Freeform 18"/>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9" name="TextBox 19"/>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800">
                  <a:solidFill>
                    <a:srgbClr val="012B34"/>
                  </a:solidFill>
                  <a:latin typeface="Nunito"/>
                  <a:ea typeface="Nunito"/>
                  <a:cs typeface="Nunito"/>
                  <a:sym typeface="Nunito"/>
                </a:rPr>
                <a:t>What do you believe?</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9100"/>
        </a:solidFill>
        <a:effectLst/>
      </p:bgPr>
    </p:bg>
    <p:spTree>
      <p:nvGrpSpPr>
        <p:cNvPr id="1" name=""/>
        <p:cNvGrpSpPr/>
        <p:nvPr/>
      </p:nvGrpSpPr>
      <p:grpSpPr>
        <a:xfrm>
          <a:off x="0" y="0"/>
          <a:ext cx="0" cy="0"/>
          <a:chOff x="0" y="0"/>
          <a:chExt cx="0" cy="0"/>
        </a:xfrm>
      </p:grpSpPr>
      <p:sp>
        <p:nvSpPr>
          <p:cNvPr id="2" name="Freeform 2" descr="A child on a ladder drawing a rocket on a wall  Description automatically generated"/>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 name="Freeform 3" descr="A white circle with blue text  Description automatically generated"/>
          <p:cNvSpPr/>
          <p:nvPr/>
        </p:nvSpPr>
        <p:spPr>
          <a:xfrm>
            <a:off x="4925645" y="589471"/>
            <a:ext cx="5273692" cy="5147094"/>
          </a:xfrm>
          <a:custGeom>
            <a:avLst/>
            <a:gdLst/>
            <a:ahLst/>
            <a:cxnLst/>
            <a:rect l="l" t="t" r="r" b="b"/>
            <a:pathLst>
              <a:path w="7910538" h="7720641">
                <a:moveTo>
                  <a:pt x="0" y="0"/>
                </a:moveTo>
                <a:lnTo>
                  <a:pt x="7910537" y="0"/>
                </a:lnTo>
                <a:lnTo>
                  <a:pt x="7910537" y="7720642"/>
                </a:lnTo>
                <a:lnTo>
                  <a:pt x="0" y="7720642"/>
                </a:lnTo>
                <a:lnTo>
                  <a:pt x="0" y="0"/>
                </a:lnTo>
                <a:close/>
              </a:path>
            </a:pathLst>
          </a:custGeom>
          <a:blipFill>
            <a:blip r:embed="rId4"/>
            <a:stretch>
              <a:fillRect t="-197" b="-197"/>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pic>
        <p:nvPicPr>
          <p:cNvPr id="2" name="Picture 1" descr="Question mark against red wall">
            <a:extLst>
              <a:ext uri="{FF2B5EF4-FFF2-40B4-BE49-F238E27FC236}">
                <a16:creationId xmlns:a16="http://schemas.microsoft.com/office/drawing/2014/main" id="{BEBDBC28-9FD1-3BFE-6A94-6C4E5762D77F}"/>
              </a:ext>
            </a:extLst>
          </p:cNvPr>
          <p:cNvPicPr>
            <a:picLocks noChangeAspect="1"/>
          </p:cNvPicPr>
          <p:nvPr/>
        </p:nvPicPr>
        <p:blipFill>
          <a:blip r:embed="rId2"/>
          <a:srcRect b="7042"/>
          <a:stretch/>
        </p:blipFill>
        <p:spPr>
          <a:xfrm>
            <a:off x="13" y="1282"/>
            <a:ext cx="12191987" cy="6856718"/>
          </a:xfrm>
          <a:prstGeom prst="rect">
            <a:avLst/>
          </a:prstGeom>
        </p:spPr>
      </p:pic>
      <p:grpSp>
        <p:nvGrpSpPr>
          <p:cNvPr id="8" name="Group 3">
            <a:extLst>
              <a:ext uri="{FF2B5EF4-FFF2-40B4-BE49-F238E27FC236}">
                <a16:creationId xmlns:a16="http://schemas.microsoft.com/office/drawing/2014/main" id="{871C6304-3651-F0FB-E28B-AE79628D384C}"/>
              </a:ext>
            </a:extLst>
          </p:cNvPr>
          <p:cNvGrpSpPr/>
          <p:nvPr/>
        </p:nvGrpSpPr>
        <p:grpSpPr>
          <a:xfrm>
            <a:off x="985593" y="2138410"/>
            <a:ext cx="3480707" cy="3371904"/>
            <a:chOff x="0" y="0"/>
            <a:chExt cx="4675414" cy="4566666"/>
          </a:xfrm>
        </p:grpSpPr>
        <p:sp>
          <p:nvSpPr>
            <p:cNvPr id="4" name="Freeform 4">
              <a:extLst>
                <a:ext uri="{FF2B5EF4-FFF2-40B4-BE49-F238E27FC236}">
                  <a16:creationId xmlns:a16="http://schemas.microsoft.com/office/drawing/2014/main" id="{2D5999F4-F953-ABD0-152D-CE093B1E233E}"/>
                </a:ext>
              </a:extLst>
            </p:cNvPr>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5" name="TextBox 6">
              <a:extLst>
                <a:ext uri="{FF2B5EF4-FFF2-40B4-BE49-F238E27FC236}">
                  <a16:creationId xmlns:a16="http://schemas.microsoft.com/office/drawing/2014/main" id="{CB0B00F7-749B-C298-9038-18F04855401C}"/>
                </a:ext>
              </a:extLst>
            </p:cNvPr>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800">
                  <a:solidFill>
                    <a:srgbClr val="012B34"/>
                  </a:solidFill>
                  <a:latin typeface="Nunito"/>
                  <a:ea typeface="Nunito"/>
                  <a:cs typeface="Nunito"/>
                  <a:sym typeface="Nunito"/>
                </a:rPr>
                <a:t>Is it true?</a:t>
              </a:r>
            </a:p>
          </p:txBody>
        </p:sp>
        <p:sp>
          <p:nvSpPr>
            <p:cNvPr id="6" name="Freeform 5">
              <a:extLst>
                <a:ext uri="{FF2B5EF4-FFF2-40B4-BE49-F238E27FC236}">
                  <a16:creationId xmlns:a16="http://schemas.microsoft.com/office/drawing/2014/main" id="{C5A40521-DA1F-E360-2675-F3B4ED8EAAF4}"/>
                </a:ext>
              </a:extLst>
            </p:cNvPr>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grpSp>
    </p:spTree>
    <p:extLst>
      <p:ext uri="{BB962C8B-B14F-4D97-AF65-F5344CB8AC3E}">
        <p14:creationId xmlns:p14="http://schemas.microsoft.com/office/powerpoint/2010/main" val="2891115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B0A0"/>
        </a:solidFill>
        <a:effectLst/>
      </p:bgPr>
    </p:bg>
    <p:spTree>
      <p:nvGrpSpPr>
        <p:cNvPr id="1" name=""/>
        <p:cNvGrpSpPr/>
        <p:nvPr/>
      </p:nvGrpSpPr>
      <p:grpSpPr>
        <a:xfrm>
          <a:off x="0" y="0"/>
          <a:ext cx="0" cy="0"/>
          <a:chOff x="0" y="0"/>
          <a:chExt cx="0" cy="0"/>
        </a:xfrm>
      </p:grpSpPr>
      <p:sp>
        <p:nvSpPr>
          <p:cNvPr id="2" name="TextBox 2"/>
          <p:cNvSpPr txBox="1"/>
          <p:nvPr/>
        </p:nvSpPr>
        <p:spPr>
          <a:xfrm>
            <a:off x="2350129" y="1035050"/>
            <a:ext cx="7953642" cy="5653984"/>
          </a:xfrm>
          <a:prstGeom prst="rect">
            <a:avLst/>
          </a:prstGeom>
        </p:spPr>
        <p:txBody>
          <a:bodyPr lIns="0" tIns="0" rIns="0" bIns="0" rtlCol="0" anchor="t">
            <a:spAutoFit/>
          </a:bodyPr>
          <a:lstStyle/>
          <a:p>
            <a:pPr marL="506753" lvl="1" indent="-253376" defTabSz="609630">
              <a:lnSpc>
                <a:spcPts val="3360"/>
              </a:lnSpc>
              <a:buFont typeface="Arial"/>
              <a:buChar char="•"/>
            </a:pPr>
            <a:r>
              <a:rPr lang="en-US" sz="2799">
                <a:solidFill>
                  <a:srgbClr val="F5F5F5"/>
                </a:solidFill>
                <a:latin typeface="Nunito"/>
                <a:ea typeface="Nunito"/>
                <a:cs typeface="Nunito"/>
                <a:sym typeface="Nunito"/>
              </a:rPr>
              <a:t>‘I’m only part-time’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‘I just thought…’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‘I’m just checking in on progress’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‘It’s only me..’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'I may be wrong but…'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‘Am I being stupid but..’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'I'm not totally sure..'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'It might just be me..'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'sorry' - 'I'm sorry, we have this room booked', 'sorry, I thought you'd been copied in'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'um', well, maybe…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'possibly we could..’ </a:t>
            </a:r>
          </a:p>
          <a:p>
            <a:pPr marL="506753" lvl="1" indent="-253376" defTabSz="609630">
              <a:lnSpc>
                <a:spcPts val="3360"/>
              </a:lnSpc>
              <a:buFont typeface="Arial"/>
              <a:buChar char="•"/>
            </a:pPr>
            <a:r>
              <a:rPr lang="en-US" sz="2799">
                <a:solidFill>
                  <a:srgbClr val="F5F5F5"/>
                </a:solidFill>
                <a:latin typeface="Nunito"/>
                <a:ea typeface="Nunito"/>
                <a:cs typeface="Nunito"/>
                <a:sym typeface="Nunito"/>
              </a:rPr>
              <a:t>‘...I don’t know?’ </a:t>
            </a:r>
          </a:p>
        </p:txBody>
      </p:sp>
      <p:sp>
        <p:nvSpPr>
          <p:cNvPr id="3" name="Freeform 3" descr="A close-up of a logo  Description automatically generated"/>
          <p:cNvSpPr/>
          <p:nvPr/>
        </p:nvSpPr>
        <p:spPr>
          <a:xfrm>
            <a:off x="9733547" y="5771830"/>
            <a:ext cx="2458453" cy="1086170"/>
          </a:xfrm>
          <a:custGeom>
            <a:avLst/>
            <a:gdLst/>
            <a:ahLst/>
            <a:cxnLst/>
            <a:rect l="l" t="t" r="r" b="b"/>
            <a:pathLst>
              <a:path w="3687679" h="1629255">
                <a:moveTo>
                  <a:pt x="0" y="0"/>
                </a:moveTo>
                <a:lnTo>
                  <a:pt x="3687680" y="0"/>
                </a:lnTo>
                <a:lnTo>
                  <a:pt x="3687680" y="1629255"/>
                </a:lnTo>
                <a:lnTo>
                  <a:pt x="0" y="1629255"/>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sp>
        <p:nvSpPr>
          <p:cNvPr id="4" name="TextBox 4"/>
          <p:cNvSpPr txBox="1"/>
          <p:nvPr/>
        </p:nvSpPr>
        <p:spPr>
          <a:xfrm>
            <a:off x="530341" y="336550"/>
            <a:ext cx="6258383" cy="705321"/>
          </a:xfrm>
          <a:prstGeom prst="rect">
            <a:avLst/>
          </a:prstGeom>
        </p:spPr>
        <p:txBody>
          <a:bodyPr lIns="0" tIns="0" rIns="0" bIns="0" rtlCol="0" anchor="t">
            <a:spAutoFit/>
          </a:bodyPr>
          <a:lstStyle/>
          <a:p>
            <a:pPr defTabSz="609630">
              <a:lnSpc>
                <a:spcPts val="5520"/>
              </a:lnSpc>
            </a:pPr>
            <a:r>
              <a:rPr lang="en-US" sz="4600">
                <a:solidFill>
                  <a:srgbClr val="F5F5F5"/>
                </a:solidFill>
                <a:latin typeface="Nunito"/>
                <a:ea typeface="Nunito"/>
                <a:cs typeface="Nunito"/>
                <a:sym typeface="Nunito"/>
              </a:rPr>
              <a:t>Minimising Bingo!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9100"/>
        </a:solidFill>
        <a:effectLst/>
      </p:bgPr>
    </p:bg>
    <p:spTree>
      <p:nvGrpSpPr>
        <p:cNvPr id="1" name=""/>
        <p:cNvGrpSpPr/>
        <p:nvPr/>
      </p:nvGrpSpPr>
      <p:grpSpPr>
        <a:xfrm>
          <a:off x="0" y="0"/>
          <a:ext cx="0" cy="0"/>
          <a:chOff x="0" y="0"/>
          <a:chExt cx="0" cy="0"/>
        </a:xfrm>
      </p:grpSpPr>
      <p:sp>
        <p:nvSpPr>
          <p:cNvPr id="2" name="Freeform 2" descr="A close-up of a logo  Description automatically generated"/>
          <p:cNvSpPr/>
          <p:nvPr/>
        </p:nvSpPr>
        <p:spPr>
          <a:xfrm>
            <a:off x="9733547" y="5771830"/>
            <a:ext cx="2458453" cy="1086170"/>
          </a:xfrm>
          <a:custGeom>
            <a:avLst/>
            <a:gdLst/>
            <a:ahLst/>
            <a:cxnLst/>
            <a:rect l="l" t="t" r="r" b="b"/>
            <a:pathLst>
              <a:path w="3687679" h="1629255">
                <a:moveTo>
                  <a:pt x="0" y="0"/>
                </a:moveTo>
                <a:lnTo>
                  <a:pt x="3687680" y="0"/>
                </a:lnTo>
                <a:lnTo>
                  <a:pt x="3687680" y="1629255"/>
                </a:lnTo>
                <a:lnTo>
                  <a:pt x="0" y="1629255"/>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 name="TextBox 3"/>
          <p:cNvSpPr txBox="1"/>
          <p:nvPr/>
        </p:nvSpPr>
        <p:spPr>
          <a:xfrm>
            <a:off x="421405" y="1811751"/>
            <a:ext cx="5508250" cy="2821285"/>
          </a:xfrm>
          <a:prstGeom prst="rect">
            <a:avLst/>
          </a:prstGeom>
        </p:spPr>
        <p:txBody>
          <a:bodyPr lIns="0" tIns="0" rIns="0" bIns="0" rtlCol="0" anchor="t">
            <a:spAutoFit/>
          </a:bodyPr>
          <a:lstStyle/>
          <a:p>
            <a:pPr defTabSz="609630">
              <a:lnSpc>
                <a:spcPts val="5544"/>
              </a:lnSpc>
            </a:pPr>
            <a:r>
              <a:rPr lang="en-US" sz="5133">
                <a:solidFill>
                  <a:srgbClr val="095F71"/>
                </a:solidFill>
                <a:latin typeface="Nunito"/>
                <a:ea typeface="Nunito"/>
                <a:cs typeface="Nunito"/>
                <a:sym typeface="Nunito"/>
              </a:rPr>
              <a:t>What</a:t>
            </a:r>
          </a:p>
          <a:p>
            <a:pPr defTabSz="609630">
              <a:lnSpc>
                <a:spcPts val="5544"/>
              </a:lnSpc>
            </a:pPr>
            <a:r>
              <a:rPr lang="en-US" sz="5133">
                <a:solidFill>
                  <a:srgbClr val="095F71"/>
                </a:solidFill>
                <a:latin typeface="Nunito"/>
                <a:ea typeface="Nunito"/>
                <a:cs typeface="Nunito"/>
                <a:sym typeface="Nunito"/>
              </a:rPr>
              <a:t>do </a:t>
            </a:r>
          </a:p>
          <a:p>
            <a:pPr defTabSz="609630">
              <a:lnSpc>
                <a:spcPts val="5544"/>
              </a:lnSpc>
            </a:pPr>
            <a:r>
              <a:rPr lang="en-US" sz="5133">
                <a:solidFill>
                  <a:srgbClr val="095F71"/>
                </a:solidFill>
                <a:latin typeface="Nunito"/>
                <a:ea typeface="Nunito"/>
                <a:cs typeface="Nunito"/>
                <a:sym typeface="Nunito"/>
              </a:rPr>
              <a:t>you </a:t>
            </a:r>
          </a:p>
          <a:p>
            <a:pPr defTabSz="609630">
              <a:lnSpc>
                <a:spcPts val="5544"/>
              </a:lnSpc>
            </a:pPr>
            <a:r>
              <a:rPr lang="en-US" sz="5133">
                <a:solidFill>
                  <a:srgbClr val="095F71"/>
                </a:solidFill>
                <a:latin typeface="Nunito"/>
                <a:ea typeface="Nunito"/>
                <a:cs typeface="Nunito"/>
                <a:sym typeface="Nunito"/>
              </a:rPr>
              <a:t>believe?</a:t>
            </a:r>
          </a:p>
        </p:txBody>
      </p:sp>
      <p:graphicFrame>
        <p:nvGraphicFramePr>
          <p:cNvPr id="4" name="Table 4"/>
          <p:cNvGraphicFramePr>
            <a:graphicFrameLocks noGrp="1"/>
          </p:cNvGraphicFramePr>
          <p:nvPr/>
        </p:nvGraphicFramePr>
        <p:xfrm>
          <a:off x="6095999" y="0"/>
          <a:ext cx="6096000" cy="6858000"/>
        </p:xfrm>
        <a:graphic>
          <a:graphicData uri="http://schemas.openxmlformats.org/drawingml/2006/table">
            <a:tbl>
              <a:tblPr/>
              <a:tblGrid>
                <a:gridCol w="6096000">
                  <a:extLst>
                    <a:ext uri="{9D8B030D-6E8A-4147-A177-3AD203B41FA5}">
                      <a16:colId xmlns:a16="http://schemas.microsoft.com/office/drawing/2014/main" val="20000"/>
                    </a:ext>
                  </a:extLst>
                </a:gridCol>
              </a:tblGrid>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can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always land on my feet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always work something out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There’s no failure, only feedback and learning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No matter what happens, I can handle it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really want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I’m not going to learn any less so go for it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believe everything happens for a reason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If what I’m doing isn’t working, I’ll try something else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love to try new things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If it’s worth doing, it’s worth doing well (not to perfection!)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am good enough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like a challenge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celebrate success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am responsible for me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1644" y="128261"/>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06" b="20463"/>
          <a:stretch/>
        </p:blipFill>
        <p:spPr bwMode="auto">
          <a:xfrm>
            <a:off x="196146" y="1788943"/>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0600" y="243921"/>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61" y="2366033"/>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7791" y="1835085"/>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6116" y="2420278"/>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58505" y="3836424"/>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06759" y="155492"/>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52982" y="4275669"/>
            <a:ext cx="1598662" cy="126294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0553" y="1508156"/>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5674" t="28913" r="17196" b="29600"/>
          <a:stretch/>
        </p:blipFill>
        <p:spPr>
          <a:xfrm>
            <a:off x="4976224" y="2958475"/>
            <a:ext cx="1939305" cy="674149"/>
          </a:xfrm>
          <a:prstGeom prst="rect">
            <a:avLst/>
          </a:prstGeom>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25367" y="2922626"/>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412993" y="5538611"/>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87803" y="968153"/>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5493" y="719269"/>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8">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1444" b="15151"/>
          <a:stretch/>
        </p:blipFill>
        <p:spPr bwMode="auto">
          <a:xfrm>
            <a:off x="6772068" y="3775904"/>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827466" y="564106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763205" y="1294574"/>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408761" y="1395290"/>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7104" t="18681" r="4673" b="21327"/>
          <a:stretch/>
        </p:blipFill>
        <p:spPr>
          <a:xfrm>
            <a:off x="3223067" y="3529248"/>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16957" b="18068"/>
          <a:stretch/>
        </p:blipFill>
        <p:spPr bwMode="auto">
          <a:xfrm>
            <a:off x="5655484" y="1667053"/>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7"/>
          <a:srcRect t="15382" b="27562"/>
          <a:stretch/>
        </p:blipFill>
        <p:spPr>
          <a:xfrm>
            <a:off x="7070613" y="4527070"/>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t="14038" b="13535"/>
          <a:stretch/>
        </p:blipFill>
        <p:spPr>
          <a:xfrm>
            <a:off x="8980857" y="1092024"/>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399125" y="5821022"/>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817798" y="6014030"/>
            <a:ext cx="2512136" cy="826754"/>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803401" y="2841412"/>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639760" y="3549348"/>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210428" y="263414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363062" y="3657673"/>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775936" y="5402565"/>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059486" y="4789521"/>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0450825" y="4594726"/>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55807" y="3150641"/>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7737354" y="830291"/>
            <a:ext cx="1002293" cy="10022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5961348" y="41316"/>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spTree>
    <p:extLst>
      <p:ext uri="{BB962C8B-B14F-4D97-AF65-F5344CB8AC3E}">
        <p14:creationId xmlns:p14="http://schemas.microsoft.com/office/powerpoint/2010/main" val="3762450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9100"/>
        </a:solidFill>
        <a:effectLst/>
      </p:bgPr>
    </p:bg>
    <p:spTree>
      <p:nvGrpSpPr>
        <p:cNvPr id="1" name=""/>
        <p:cNvGrpSpPr/>
        <p:nvPr/>
      </p:nvGrpSpPr>
      <p:grpSpPr>
        <a:xfrm>
          <a:off x="0" y="0"/>
          <a:ext cx="0" cy="0"/>
          <a:chOff x="0" y="0"/>
          <a:chExt cx="0" cy="0"/>
        </a:xfrm>
      </p:grpSpPr>
      <p:sp>
        <p:nvSpPr>
          <p:cNvPr id="2" name="Freeform 2" descr="A close-up of a logo  Description automatically generated"/>
          <p:cNvSpPr/>
          <p:nvPr/>
        </p:nvSpPr>
        <p:spPr>
          <a:xfrm>
            <a:off x="9733547" y="5771830"/>
            <a:ext cx="2458453" cy="1086170"/>
          </a:xfrm>
          <a:custGeom>
            <a:avLst/>
            <a:gdLst/>
            <a:ahLst/>
            <a:cxnLst/>
            <a:rect l="l" t="t" r="r" b="b"/>
            <a:pathLst>
              <a:path w="3687679" h="1629255">
                <a:moveTo>
                  <a:pt x="0" y="0"/>
                </a:moveTo>
                <a:lnTo>
                  <a:pt x="3687680" y="0"/>
                </a:lnTo>
                <a:lnTo>
                  <a:pt x="3687680" y="1629255"/>
                </a:lnTo>
                <a:lnTo>
                  <a:pt x="0" y="1629255"/>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sp>
        <p:nvSpPr>
          <p:cNvPr id="3" name="TextBox 3"/>
          <p:cNvSpPr txBox="1"/>
          <p:nvPr/>
        </p:nvSpPr>
        <p:spPr>
          <a:xfrm>
            <a:off x="421405" y="1811751"/>
            <a:ext cx="5508250" cy="2821285"/>
          </a:xfrm>
          <a:prstGeom prst="rect">
            <a:avLst/>
          </a:prstGeom>
        </p:spPr>
        <p:txBody>
          <a:bodyPr lIns="0" tIns="0" rIns="0" bIns="0" rtlCol="0" anchor="t">
            <a:spAutoFit/>
          </a:bodyPr>
          <a:lstStyle/>
          <a:p>
            <a:pPr defTabSz="609630">
              <a:lnSpc>
                <a:spcPts val="5544"/>
              </a:lnSpc>
            </a:pPr>
            <a:r>
              <a:rPr lang="en-US" sz="5133">
                <a:solidFill>
                  <a:srgbClr val="095F71"/>
                </a:solidFill>
                <a:latin typeface="Nunito"/>
                <a:ea typeface="Nunito"/>
                <a:cs typeface="Nunito"/>
                <a:sym typeface="Nunito"/>
              </a:rPr>
              <a:t>What</a:t>
            </a:r>
          </a:p>
          <a:p>
            <a:pPr defTabSz="609630">
              <a:lnSpc>
                <a:spcPts val="5544"/>
              </a:lnSpc>
            </a:pPr>
            <a:r>
              <a:rPr lang="en-US" sz="5133">
                <a:solidFill>
                  <a:srgbClr val="095F71"/>
                </a:solidFill>
                <a:latin typeface="Nunito"/>
                <a:ea typeface="Nunito"/>
                <a:cs typeface="Nunito"/>
                <a:sym typeface="Nunito"/>
              </a:rPr>
              <a:t>do </a:t>
            </a:r>
          </a:p>
          <a:p>
            <a:pPr defTabSz="609630">
              <a:lnSpc>
                <a:spcPts val="5544"/>
              </a:lnSpc>
            </a:pPr>
            <a:r>
              <a:rPr lang="en-US" sz="5133">
                <a:solidFill>
                  <a:srgbClr val="095F71"/>
                </a:solidFill>
                <a:latin typeface="Nunito"/>
                <a:ea typeface="Nunito"/>
                <a:cs typeface="Nunito"/>
                <a:sym typeface="Nunito"/>
              </a:rPr>
              <a:t>you </a:t>
            </a:r>
          </a:p>
          <a:p>
            <a:pPr defTabSz="609630">
              <a:lnSpc>
                <a:spcPts val="5544"/>
              </a:lnSpc>
            </a:pPr>
            <a:r>
              <a:rPr lang="en-US" sz="5133">
                <a:solidFill>
                  <a:srgbClr val="095F71"/>
                </a:solidFill>
                <a:latin typeface="Nunito"/>
                <a:ea typeface="Nunito"/>
                <a:cs typeface="Nunito"/>
                <a:sym typeface="Nunito"/>
              </a:rPr>
              <a:t>believe?</a:t>
            </a:r>
          </a:p>
        </p:txBody>
      </p:sp>
      <p:graphicFrame>
        <p:nvGraphicFramePr>
          <p:cNvPr id="4" name="Table 4"/>
          <p:cNvGraphicFramePr>
            <a:graphicFrameLocks noGrp="1"/>
          </p:cNvGraphicFramePr>
          <p:nvPr/>
        </p:nvGraphicFramePr>
        <p:xfrm>
          <a:off x="6096000" y="0"/>
          <a:ext cx="6096000" cy="6858000"/>
        </p:xfrm>
        <a:graphic>
          <a:graphicData uri="http://schemas.openxmlformats.org/drawingml/2006/table">
            <a:tbl>
              <a:tblPr/>
              <a:tblGrid>
                <a:gridCol w="6096000">
                  <a:extLst>
                    <a:ext uri="{9D8B030D-6E8A-4147-A177-3AD203B41FA5}">
                      <a16:colId xmlns:a16="http://schemas.microsoft.com/office/drawing/2014/main" val="20000"/>
                    </a:ext>
                  </a:extLst>
                </a:gridCol>
              </a:tblGrid>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can’t or I can’t because…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I’m no good at presenting / sales /sport…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If you work part-time, you can’t be a leader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don’t have the time / money…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I’m not good enough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don’t need help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need to change….before I can…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I’ll be judged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I’ll fail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It’s too late…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It has to be perfect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They’re better than me / they’d be better than me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No one ever listens to me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shouldn’t…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57200">
                <a:tc>
                  <a:txBody>
                    <a:bodyPr/>
                    <a:lstStyle/>
                    <a:p>
                      <a:pPr algn="l">
                        <a:lnSpc>
                          <a:spcPts val="2939"/>
                        </a:lnSpc>
                        <a:defRPr/>
                      </a:pPr>
                      <a:r>
                        <a:rPr lang="en-US" sz="1600" spc="22">
                          <a:solidFill>
                            <a:srgbClr val="012B34"/>
                          </a:solidFill>
                          <a:latin typeface="TT Rounds Condensed Bold"/>
                          <a:ea typeface="TT Rounds Condensed Bold"/>
                          <a:cs typeface="TT Rounds Condensed Bold"/>
                          <a:sym typeface="TT Rounds Condensed Bold"/>
                        </a:rPr>
                        <a:t>I don’t have all the qualifications for that role </a:t>
                      </a:r>
                      <a:endParaRPr lang="en-US" sz="700"/>
                    </a:p>
                  </a:txBody>
                  <a:tcPr marL="44450" marR="44450" marT="44450" marB="44450" anchor="ctr">
                    <a:lnL w="9525" cap="flat" cmpd="sng" algn="ctr">
                      <a:solidFill>
                        <a:srgbClr val="F29100"/>
                      </a:solidFill>
                      <a:prstDash val="solid"/>
                      <a:round/>
                      <a:headEnd type="none" w="med" len="med"/>
                      <a:tailEnd type="none" w="med" len="med"/>
                    </a:lnL>
                    <a:lnR w="9525" cap="flat" cmpd="sng" algn="ctr">
                      <a:solidFill>
                        <a:srgbClr val="F29100"/>
                      </a:solidFill>
                      <a:prstDash val="solid"/>
                      <a:round/>
                      <a:headEnd type="none" w="med" len="med"/>
                      <a:tailEnd type="none" w="med" len="med"/>
                    </a:lnR>
                    <a:lnT w="9525" cap="flat" cmpd="sng" algn="ctr">
                      <a:solidFill>
                        <a:srgbClr val="F29100"/>
                      </a:solidFill>
                      <a:prstDash val="solid"/>
                      <a:round/>
                      <a:headEnd type="none" w="med" len="med"/>
                      <a:tailEnd type="none" w="med" len="med"/>
                    </a:lnT>
                    <a:lnB w="9525" cap="flat" cmpd="sng" algn="ctr">
                      <a:solidFill>
                        <a:srgbClr val="F291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B0A0"/>
        </a:solidFill>
        <a:effectLst/>
      </p:bgPr>
    </p:bg>
    <p:spTree>
      <p:nvGrpSpPr>
        <p:cNvPr id="1" name=""/>
        <p:cNvGrpSpPr/>
        <p:nvPr/>
      </p:nvGrpSpPr>
      <p:grpSpPr>
        <a:xfrm>
          <a:off x="0" y="0"/>
          <a:ext cx="0" cy="0"/>
          <a:chOff x="0" y="0"/>
          <a:chExt cx="0" cy="0"/>
        </a:xfrm>
      </p:grpSpPr>
      <p:sp>
        <p:nvSpPr>
          <p:cNvPr id="3" name="TextBox 3"/>
          <p:cNvSpPr txBox="1"/>
          <p:nvPr/>
        </p:nvSpPr>
        <p:spPr>
          <a:xfrm>
            <a:off x="685800" y="543205"/>
            <a:ext cx="10393680" cy="615553"/>
          </a:xfrm>
          <a:prstGeom prst="rect">
            <a:avLst/>
          </a:prstGeom>
        </p:spPr>
        <p:txBody>
          <a:bodyPr lIns="0" tIns="0" rIns="0" bIns="0" rtlCol="0" anchor="t">
            <a:spAutoFit/>
          </a:bodyPr>
          <a:lstStyle/>
          <a:p>
            <a:pPr defTabSz="609630">
              <a:lnSpc>
                <a:spcPts val="4752"/>
              </a:lnSpc>
            </a:pPr>
            <a:r>
              <a:rPr lang="en-US" sz="4400">
                <a:solidFill>
                  <a:srgbClr val="F5F5F5"/>
                </a:solidFill>
                <a:latin typeface="Nunito"/>
                <a:ea typeface="Nunito"/>
                <a:cs typeface="Nunito"/>
                <a:sym typeface="Nunito"/>
              </a:rPr>
              <a:t> Exercise: Reframing limiting beliefs</a:t>
            </a:r>
          </a:p>
        </p:txBody>
      </p:sp>
      <p:sp>
        <p:nvSpPr>
          <p:cNvPr id="4" name="TextBox 3">
            <a:extLst>
              <a:ext uri="{FF2B5EF4-FFF2-40B4-BE49-F238E27FC236}">
                <a16:creationId xmlns:a16="http://schemas.microsoft.com/office/drawing/2014/main" id="{1049AA07-9DFF-D815-3795-27E09923150D}"/>
              </a:ext>
            </a:extLst>
          </p:cNvPr>
          <p:cNvSpPr txBox="1"/>
          <p:nvPr/>
        </p:nvSpPr>
        <p:spPr>
          <a:xfrm>
            <a:off x="894944" y="2092796"/>
            <a:ext cx="7770085" cy="3267754"/>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495325" indent="-495325" defTabSz="609630">
              <a:lnSpc>
                <a:spcPct val="107000"/>
              </a:lnSpc>
              <a:buFontTx/>
              <a:buAutoNum type="arabicPeriod"/>
            </a:pPr>
            <a:r>
              <a:rPr lang="en-GB" sz="2800" b="1" kern="100">
                <a:solidFill>
                  <a:prstClr val="white"/>
                </a:solidFill>
                <a:latin typeface="Nunito" pitchFamily="2" charset="0"/>
                <a:ea typeface="Aptos" panose="020B0004020202020204" pitchFamily="34" charset="0"/>
              </a:rPr>
              <a:t>Individual reflection</a:t>
            </a:r>
          </a:p>
          <a:p>
            <a:pPr marL="800140" lvl="1" indent="-495325" defTabSz="609630">
              <a:lnSpc>
                <a:spcPct val="107000"/>
              </a:lnSpc>
              <a:buFont typeface="Arial" panose="020B0604020202020204" pitchFamily="34" charset="0"/>
              <a:buChar char="•"/>
            </a:pPr>
            <a:r>
              <a:rPr lang="en-GB" sz="2799">
                <a:solidFill>
                  <a:prstClr val="white"/>
                </a:solidFill>
                <a:latin typeface="Nunito"/>
              </a:rPr>
              <a:t>Write down a limiting belief starting with "I can't...", “I don’t…” or "I'm not..."</a:t>
            </a:r>
          </a:p>
          <a:p>
            <a:pPr defTabSz="609630">
              <a:lnSpc>
                <a:spcPct val="107000"/>
              </a:lnSpc>
            </a:pPr>
            <a:r>
              <a:rPr lang="en-GB" sz="2800" b="1" kern="100">
                <a:solidFill>
                  <a:prstClr val="white"/>
                </a:solidFill>
                <a:latin typeface="Nunito" pitchFamily="2" charset="0"/>
                <a:ea typeface="Aptos" panose="020B0004020202020204" pitchFamily="34" charset="0"/>
              </a:rPr>
              <a:t> </a:t>
            </a:r>
            <a:endParaRPr lang="en-GB" sz="2800" kern="100">
              <a:solidFill>
                <a:prstClr val="white"/>
              </a:solidFill>
              <a:latin typeface="Nunito" pitchFamily="2" charset="0"/>
              <a:ea typeface="Aptos" panose="020B0004020202020204" pitchFamily="34" charset="0"/>
            </a:endParaRPr>
          </a:p>
          <a:p>
            <a:pPr defTabSz="609630">
              <a:lnSpc>
                <a:spcPct val="107000"/>
              </a:lnSpc>
            </a:pPr>
            <a:r>
              <a:rPr lang="en-GB" sz="2800" b="1" kern="100">
                <a:solidFill>
                  <a:prstClr val="white"/>
                </a:solidFill>
                <a:latin typeface="Nunito" pitchFamily="2" charset="0"/>
                <a:ea typeface="Aptos" panose="020B0004020202020204" pitchFamily="34" charset="0"/>
              </a:rPr>
              <a:t>2. Reframe the belief</a:t>
            </a:r>
          </a:p>
          <a:p>
            <a:pPr marL="685834" lvl="1" indent="-381019" defTabSz="609630">
              <a:lnSpc>
                <a:spcPct val="107000"/>
              </a:lnSpc>
              <a:buFont typeface="Arial" panose="020B0604020202020204" pitchFamily="34" charset="0"/>
              <a:buChar char="•"/>
            </a:pPr>
            <a:r>
              <a:rPr lang="en-GB" sz="2799">
                <a:solidFill>
                  <a:srgbClr val="F5F5F5"/>
                </a:solidFill>
                <a:latin typeface="Nunito"/>
              </a:rPr>
              <a:t>Identify the positive opposite belief</a:t>
            </a:r>
          </a:p>
          <a:p>
            <a:pPr marL="685834" lvl="1" indent="-381019" defTabSz="609630">
              <a:lnSpc>
                <a:spcPct val="107000"/>
              </a:lnSpc>
              <a:buFont typeface="Arial" panose="020B0604020202020204" pitchFamily="34" charset="0"/>
              <a:buChar char="•"/>
            </a:pPr>
            <a:r>
              <a:rPr lang="en-GB" sz="2799">
                <a:solidFill>
                  <a:srgbClr val="F5F5F5"/>
                </a:solidFill>
                <a:latin typeface="Nunito"/>
              </a:rPr>
              <a:t>Gather evidence to support the new belief</a:t>
            </a:r>
          </a:p>
        </p:txBody>
      </p:sp>
      <p:pic>
        <p:nvPicPr>
          <p:cNvPr id="6" name="Picture 5" descr="A white line drawing of a head with a graph and check marks&#10;&#10;Description automatically generated">
            <a:extLst>
              <a:ext uri="{FF2B5EF4-FFF2-40B4-BE49-F238E27FC236}">
                <a16:creationId xmlns:a16="http://schemas.microsoft.com/office/drawing/2014/main" id="{5B7EDFD3-C2D7-DB52-4E55-860865308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7649" y="1959429"/>
            <a:ext cx="3414351" cy="341435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12B34"/>
        </a:solidFill>
        <a:effectLst/>
      </p:bgPr>
    </p:bg>
    <p:spTree>
      <p:nvGrpSpPr>
        <p:cNvPr id="1" name=""/>
        <p:cNvGrpSpPr/>
        <p:nvPr/>
      </p:nvGrpSpPr>
      <p:grpSpPr>
        <a:xfrm>
          <a:off x="0" y="0"/>
          <a:ext cx="0" cy="0"/>
          <a:chOff x="0" y="0"/>
          <a:chExt cx="0" cy="0"/>
        </a:xfrm>
      </p:grpSpPr>
      <p:sp>
        <p:nvSpPr>
          <p:cNvPr id="2" name="TextBox 2"/>
          <p:cNvSpPr txBox="1"/>
          <p:nvPr/>
        </p:nvSpPr>
        <p:spPr>
          <a:xfrm>
            <a:off x="899160" y="441929"/>
            <a:ext cx="10393680" cy="1231106"/>
          </a:xfrm>
          <a:prstGeom prst="rect">
            <a:avLst/>
          </a:prstGeom>
        </p:spPr>
        <p:txBody>
          <a:bodyPr lIns="0" tIns="0" rIns="0" bIns="0" rtlCol="0" anchor="t">
            <a:spAutoFit/>
          </a:bodyPr>
          <a:lstStyle/>
          <a:p>
            <a:pPr defTabSz="609630">
              <a:lnSpc>
                <a:spcPts val="4752"/>
              </a:lnSpc>
            </a:pPr>
            <a:r>
              <a:rPr lang="en-US" sz="4400">
                <a:solidFill>
                  <a:srgbClr val="F5F5F5"/>
                </a:solidFill>
                <a:latin typeface="Nunito"/>
                <a:ea typeface="Nunito"/>
                <a:cs typeface="Nunito"/>
                <a:sym typeface="Nunito"/>
              </a:rPr>
              <a:t>External Forces  </a:t>
            </a:r>
          </a:p>
          <a:p>
            <a:pPr defTabSz="609630">
              <a:lnSpc>
                <a:spcPts val="4752"/>
              </a:lnSpc>
            </a:pPr>
            <a:r>
              <a:rPr lang="en-US" sz="4400">
                <a:solidFill>
                  <a:srgbClr val="F5F5F5"/>
                </a:solidFill>
                <a:latin typeface="Nunito Italics"/>
                <a:ea typeface="Nunito Italics"/>
                <a:cs typeface="Nunito Italics"/>
                <a:sym typeface="Nunito Italics"/>
              </a:rPr>
              <a:t>How our environment holds us back</a:t>
            </a:r>
          </a:p>
        </p:txBody>
      </p:sp>
      <p:sp>
        <p:nvSpPr>
          <p:cNvPr id="3" name="TextBox 3"/>
          <p:cNvSpPr txBox="1"/>
          <p:nvPr/>
        </p:nvSpPr>
        <p:spPr>
          <a:xfrm>
            <a:off x="899160" y="1881506"/>
            <a:ext cx="10393680" cy="1699183"/>
          </a:xfrm>
          <a:prstGeom prst="rect">
            <a:avLst/>
          </a:prstGeom>
        </p:spPr>
        <p:txBody>
          <a:bodyPr lIns="0" tIns="0" rIns="0" bIns="0" rtlCol="0" anchor="t">
            <a:spAutoFit/>
          </a:bodyPr>
          <a:lstStyle/>
          <a:p>
            <a:pPr marL="361968" lvl="1" indent="-180984" defTabSz="609630">
              <a:lnSpc>
                <a:spcPts val="2160"/>
              </a:lnSpc>
              <a:buFont typeface="Arial"/>
              <a:buChar char="•"/>
            </a:pPr>
            <a:r>
              <a:rPr lang="en-US" sz="2000">
                <a:solidFill>
                  <a:srgbClr val="012B34"/>
                </a:solidFill>
                <a:latin typeface="Nunito"/>
                <a:ea typeface="Nunito"/>
                <a:cs typeface="Nunito"/>
                <a:sym typeface="Nunito"/>
              </a:rPr>
              <a:t>Workplace can be a tough and challenging place</a:t>
            </a:r>
          </a:p>
          <a:p>
            <a:pPr marL="361968" lvl="1" indent="-180984" defTabSz="609630">
              <a:lnSpc>
                <a:spcPts val="2160"/>
              </a:lnSpc>
              <a:buFont typeface="Arial"/>
              <a:buChar char="•"/>
            </a:pPr>
            <a:r>
              <a:rPr lang="en-US" sz="2000">
                <a:solidFill>
                  <a:srgbClr val="012B34"/>
                </a:solidFill>
                <a:latin typeface="Nunito"/>
                <a:ea typeface="Nunito"/>
                <a:cs typeface="Nunito"/>
                <a:sym typeface="Nunito"/>
              </a:rPr>
              <a:t>Multiple factors that can be obstacles – limited budgets, conflicting/misaligned priorities, relationships, policies, processes, systems; worse, sexism, racism </a:t>
            </a:r>
          </a:p>
          <a:p>
            <a:pPr marL="361968" lvl="1" indent="-180984" defTabSz="609630">
              <a:lnSpc>
                <a:spcPts val="2160"/>
              </a:lnSpc>
              <a:buFont typeface="Arial"/>
              <a:buChar char="•"/>
            </a:pPr>
            <a:r>
              <a:rPr lang="en-US" sz="2000">
                <a:solidFill>
                  <a:srgbClr val="012B34"/>
                </a:solidFill>
                <a:latin typeface="Nunito"/>
                <a:ea typeface="Nunito"/>
                <a:cs typeface="Nunito"/>
                <a:sym typeface="Nunito"/>
              </a:rPr>
              <a:t>Important to check our perceptions and understanding to identify true obstacles, and more effective solutions </a:t>
            </a:r>
          </a:p>
          <a:p>
            <a:pPr marL="361968" lvl="1" indent="-180984" defTabSz="609630">
              <a:lnSpc>
                <a:spcPts val="2160"/>
              </a:lnSpc>
              <a:buFont typeface="Arial"/>
              <a:buChar char="•"/>
            </a:pPr>
            <a:r>
              <a:rPr lang="en-US" sz="2000">
                <a:solidFill>
                  <a:srgbClr val="012B34"/>
                </a:solidFill>
                <a:latin typeface="Nunito Bold"/>
                <a:ea typeface="Nunito Bold"/>
                <a:cs typeface="Nunito Bold"/>
                <a:sym typeface="Nunito Bold"/>
              </a:rPr>
              <a:t>Techniques &amp; Tools:</a:t>
            </a:r>
          </a:p>
        </p:txBody>
      </p:sp>
      <p:grpSp>
        <p:nvGrpSpPr>
          <p:cNvPr id="4" name="Group 4"/>
          <p:cNvGrpSpPr/>
          <p:nvPr/>
        </p:nvGrpSpPr>
        <p:grpSpPr>
          <a:xfrm>
            <a:off x="828675" y="4219121"/>
            <a:ext cx="2337707" cy="2283279"/>
            <a:chOff x="0" y="0"/>
            <a:chExt cx="4675414" cy="4566558"/>
          </a:xfrm>
        </p:grpSpPr>
        <p:sp>
          <p:nvSpPr>
            <p:cNvPr id="5" name="Freeform 5"/>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6" name="Freeform 6"/>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7" name="TextBox 7"/>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767">
                  <a:solidFill>
                    <a:srgbClr val="095F71"/>
                  </a:solidFill>
                  <a:latin typeface="Nunito"/>
                  <a:ea typeface="Nunito"/>
                  <a:cs typeface="Nunito"/>
                  <a:sym typeface="Nunito"/>
                </a:rPr>
                <a:t>Network, cheerleaders </a:t>
              </a:r>
            </a:p>
            <a:p>
              <a:pPr algn="ctr" defTabSz="609630">
                <a:lnSpc>
                  <a:spcPts val="3360"/>
                </a:lnSpc>
              </a:pPr>
              <a:r>
                <a:rPr lang="en-US" sz="2767">
                  <a:solidFill>
                    <a:srgbClr val="095F71"/>
                  </a:solidFill>
                  <a:latin typeface="Nunito"/>
                  <a:ea typeface="Nunito"/>
                  <a:cs typeface="Nunito"/>
                  <a:sym typeface="Nunito"/>
                </a:rPr>
                <a:t>&amp; Allies</a:t>
              </a:r>
              <a:endParaRPr lang="en-US" sz="2767">
                <a:solidFill>
                  <a:srgbClr val="095F71"/>
                </a:solidFill>
                <a:latin typeface="Nunito"/>
                <a:ea typeface="Nunito"/>
                <a:cs typeface="Nunito"/>
              </a:endParaRPr>
            </a:p>
          </p:txBody>
        </p:sp>
      </p:grpSp>
      <p:grpSp>
        <p:nvGrpSpPr>
          <p:cNvPr id="8" name="Group 8"/>
          <p:cNvGrpSpPr/>
          <p:nvPr/>
        </p:nvGrpSpPr>
        <p:grpSpPr>
          <a:xfrm>
            <a:off x="3528332" y="4219121"/>
            <a:ext cx="2337707" cy="2283279"/>
            <a:chOff x="0" y="0"/>
            <a:chExt cx="4675414" cy="4566558"/>
          </a:xfrm>
        </p:grpSpPr>
        <p:sp>
          <p:nvSpPr>
            <p:cNvPr id="9" name="Freeform 9"/>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0" name="Freeform 10"/>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1" name="TextBox 11"/>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800">
                  <a:solidFill>
                    <a:srgbClr val="095F71"/>
                  </a:solidFill>
                  <a:latin typeface="Nunito"/>
                  <a:ea typeface="Nunito"/>
                  <a:cs typeface="Nunito"/>
                  <a:sym typeface="Nunito"/>
                </a:rPr>
                <a:t>Toxic workplace</a:t>
              </a:r>
            </a:p>
          </p:txBody>
        </p:sp>
      </p:grpSp>
      <p:grpSp>
        <p:nvGrpSpPr>
          <p:cNvPr id="12" name="Group 12"/>
          <p:cNvGrpSpPr/>
          <p:nvPr/>
        </p:nvGrpSpPr>
        <p:grpSpPr>
          <a:xfrm>
            <a:off x="6227989" y="4196670"/>
            <a:ext cx="2337707" cy="2283279"/>
            <a:chOff x="0" y="0"/>
            <a:chExt cx="4675414" cy="4566558"/>
          </a:xfrm>
        </p:grpSpPr>
        <p:sp>
          <p:nvSpPr>
            <p:cNvPr id="13" name="Freeform 13"/>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4" name="Freeform 14"/>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5" name="TextBox 15"/>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800">
                  <a:solidFill>
                    <a:srgbClr val="095F71"/>
                  </a:solidFill>
                  <a:latin typeface="Nunito"/>
                  <a:ea typeface="Nunito"/>
                  <a:cs typeface="Nunito"/>
                  <a:sym typeface="Nunito"/>
                </a:rPr>
                <a:t>Wants &amp; Needs</a:t>
              </a:r>
            </a:p>
          </p:txBody>
        </p:sp>
      </p:grpSp>
      <p:grpSp>
        <p:nvGrpSpPr>
          <p:cNvPr id="16" name="Group 16"/>
          <p:cNvGrpSpPr/>
          <p:nvPr/>
        </p:nvGrpSpPr>
        <p:grpSpPr>
          <a:xfrm>
            <a:off x="8927646" y="4196670"/>
            <a:ext cx="2337707" cy="2283279"/>
            <a:chOff x="0" y="0"/>
            <a:chExt cx="4675414" cy="4566558"/>
          </a:xfrm>
        </p:grpSpPr>
        <p:sp>
          <p:nvSpPr>
            <p:cNvPr id="17" name="Freeform 17"/>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8" name="Freeform 18"/>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9" name="TextBox 19"/>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799">
                  <a:solidFill>
                    <a:srgbClr val="095F71"/>
                  </a:solidFill>
                  <a:latin typeface="Nunito"/>
                  <a:ea typeface="Nunito"/>
                  <a:cs typeface="Nunito"/>
                  <a:sym typeface="Nunito"/>
                </a:rPr>
                <a:t>Celebrate Wins</a:t>
              </a:r>
            </a:p>
          </p:txBody>
        </p:sp>
      </p:grpSp>
      <p:sp>
        <p:nvSpPr>
          <p:cNvPr id="20" name="Freeform 20"/>
          <p:cNvSpPr/>
          <p:nvPr/>
        </p:nvSpPr>
        <p:spPr>
          <a:xfrm>
            <a:off x="4550462" y="1856105"/>
            <a:ext cx="2846381" cy="2743200"/>
          </a:xfrm>
          <a:custGeom>
            <a:avLst/>
            <a:gdLst/>
            <a:ahLst/>
            <a:cxnLst/>
            <a:rect l="l" t="t" r="r" b="b"/>
            <a:pathLst>
              <a:path w="4269572" h="4114800">
                <a:moveTo>
                  <a:pt x="0" y="0"/>
                </a:moveTo>
                <a:lnTo>
                  <a:pt x="4269572" y="0"/>
                </a:lnTo>
                <a:lnTo>
                  <a:pt x="42695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9100"/>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1210" r="-3117"/>
            </a:stretch>
          </a:blipFill>
        </p:spPr>
        <p:txBody>
          <a:bodyPr/>
          <a:lstStyle/>
          <a:p>
            <a:pPr defTabSz="609630"/>
            <a:endParaRPr lang="en-GB" sz="1200">
              <a:solidFill>
                <a:prstClr val="black"/>
              </a:solidFill>
              <a:latin typeface="Calibri"/>
            </a:endParaRPr>
          </a:p>
        </p:txBody>
      </p:sp>
      <p:grpSp>
        <p:nvGrpSpPr>
          <p:cNvPr id="3" name="Group 3"/>
          <p:cNvGrpSpPr/>
          <p:nvPr/>
        </p:nvGrpSpPr>
        <p:grpSpPr>
          <a:xfrm>
            <a:off x="148095" y="818776"/>
            <a:ext cx="5273692" cy="5220449"/>
            <a:chOff x="0" y="0"/>
            <a:chExt cx="871900" cy="863098"/>
          </a:xfrm>
        </p:grpSpPr>
        <p:sp>
          <p:nvSpPr>
            <p:cNvPr id="4" name="Freeform 4"/>
            <p:cNvSpPr/>
            <p:nvPr/>
          </p:nvSpPr>
          <p:spPr>
            <a:xfrm>
              <a:off x="0" y="0"/>
              <a:ext cx="871900" cy="863098"/>
            </a:xfrm>
            <a:custGeom>
              <a:avLst/>
              <a:gdLst/>
              <a:ahLst/>
              <a:cxnLst/>
              <a:rect l="l" t="t" r="r" b="b"/>
              <a:pathLst>
                <a:path w="871900" h="863098">
                  <a:moveTo>
                    <a:pt x="435950" y="0"/>
                  </a:moveTo>
                  <a:cubicBezTo>
                    <a:pt x="195182" y="0"/>
                    <a:pt x="0" y="193211"/>
                    <a:pt x="0" y="431549"/>
                  </a:cubicBezTo>
                  <a:cubicBezTo>
                    <a:pt x="0" y="669887"/>
                    <a:pt x="195182" y="863098"/>
                    <a:pt x="435950" y="863098"/>
                  </a:cubicBezTo>
                  <a:cubicBezTo>
                    <a:pt x="676719" y="863098"/>
                    <a:pt x="871900" y="669887"/>
                    <a:pt x="871900" y="431549"/>
                  </a:cubicBezTo>
                  <a:cubicBezTo>
                    <a:pt x="871900" y="193211"/>
                    <a:pt x="676719" y="0"/>
                    <a:pt x="435950" y="0"/>
                  </a:cubicBezTo>
                  <a:close/>
                </a:path>
              </a:pathLst>
            </a:custGeom>
            <a:solidFill>
              <a:srgbClr val="E7E8E4"/>
            </a:solidFill>
          </p:spPr>
          <p:txBody>
            <a:bodyPr/>
            <a:lstStyle/>
            <a:p>
              <a:pPr defTabSz="609630"/>
              <a:endParaRPr lang="en-GB" sz="1200">
                <a:solidFill>
                  <a:prstClr val="black"/>
                </a:solidFill>
                <a:latin typeface="Calibri"/>
              </a:endParaRPr>
            </a:p>
          </p:txBody>
        </p:sp>
        <p:sp>
          <p:nvSpPr>
            <p:cNvPr id="5" name="TextBox 5"/>
            <p:cNvSpPr txBox="1"/>
            <p:nvPr/>
          </p:nvSpPr>
          <p:spPr>
            <a:xfrm>
              <a:off x="81741" y="42815"/>
              <a:ext cx="708419" cy="7393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1247557" y="1915644"/>
            <a:ext cx="3585883" cy="2743200"/>
          </a:xfrm>
          <a:custGeom>
            <a:avLst/>
            <a:gdLst/>
            <a:ahLst/>
            <a:cxnLst/>
            <a:rect l="l" t="t" r="r" b="b"/>
            <a:pathLst>
              <a:path w="5378824" h="4114800">
                <a:moveTo>
                  <a:pt x="0" y="0"/>
                </a:moveTo>
                <a:lnTo>
                  <a:pt x="5378824" y="0"/>
                </a:lnTo>
                <a:lnTo>
                  <a:pt x="53788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arge and small hands holding red heart">
            <a:extLst>
              <a:ext uri="{FF2B5EF4-FFF2-40B4-BE49-F238E27FC236}">
                <a16:creationId xmlns:a16="http://schemas.microsoft.com/office/drawing/2014/main" id="{AF546F5E-BF7B-6D0B-5979-CC86D7D3918C}"/>
              </a:ext>
            </a:extLst>
          </p:cNvPr>
          <p:cNvPicPr>
            <a:picLocks noChangeAspect="1"/>
          </p:cNvPicPr>
          <p:nvPr/>
        </p:nvPicPr>
        <p:blipFill>
          <a:blip r:embed="rId2"/>
          <a:srcRect t="19"/>
          <a:stretch/>
        </p:blipFill>
        <p:spPr>
          <a:xfrm>
            <a:off x="13" y="1282"/>
            <a:ext cx="12191987" cy="6856718"/>
          </a:xfrm>
          <a:prstGeom prst="rect">
            <a:avLst/>
          </a:prstGeom>
        </p:spPr>
      </p:pic>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grpSp>
        <p:nvGrpSpPr>
          <p:cNvPr id="19" name="Group 12">
            <a:extLst>
              <a:ext uri="{FF2B5EF4-FFF2-40B4-BE49-F238E27FC236}">
                <a16:creationId xmlns:a16="http://schemas.microsoft.com/office/drawing/2014/main" id="{50BAF5C5-3301-6AAF-DCF0-7DFF736FD60D}"/>
              </a:ext>
            </a:extLst>
          </p:cNvPr>
          <p:cNvGrpSpPr/>
          <p:nvPr/>
        </p:nvGrpSpPr>
        <p:grpSpPr>
          <a:xfrm>
            <a:off x="7305675" y="1899783"/>
            <a:ext cx="3415393" cy="3513419"/>
            <a:chOff x="0" y="0"/>
            <a:chExt cx="4675414" cy="4566666"/>
          </a:xfrm>
        </p:grpSpPr>
        <p:sp>
          <p:nvSpPr>
            <p:cNvPr id="16" name="Freeform 13">
              <a:extLst>
                <a:ext uri="{FF2B5EF4-FFF2-40B4-BE49-F238E27FC236}">
                  <a16:creationId xmlns:a16="http://schemas.microsoft.com/office/drawing/2014/main" id="{17D3DE8C-8B2B-B0B0-2FBD-B3A73E34061C}"/>
                </a:ext>
              </a:extLst>
            </p:cNvPr>
            <p:cNvSpPr/>
            <p:nvPr/>
          </p:nvSpPr>
          <p:spPr>
            <a:xfrm>
              <a:off x="19050" y="19050"/>
              <a:ext cx="4637278" cy="4528439"/>
            </a:xfrm>
            <a:custGeom>
              <a:avLst/>
              <a:gdLst/>
              <a:ahLst/>
              <a:cxnLst/>
              <a:rect l="l" t="t" r="r" b="b"/>
              <a:pathLst>
                <a:path w="4637278" h="4528439">
                  <a:moveTo>
                    <a:pt x="0" y="2264283"/>
                  </a:moveTo>
                  <a:cubicBezTo>
                    <a:pt x="0" y="1013714"/>
                    <a:pt x="1038098" y="0"/>
                    <a:pt x="2318639" y="0"/>
                  </a:cubicBezTo>
                  <a:cubicBezTo>
                    <a:pt x="3599180" y="0"/>
                    <a:pt x="4637278" y="1013714"/>
                    <a:pt x="4637278" y="2264283"/>
                  </a:cubicBezTo>
                  <a:cubicBezTo>
                    <a:pt x="4637278" y="3514852"/>
                    <a:pt x="3599180" y="4528439"/>
                    <a:pt x="2318639" y="4528439"/>
                  </a:cubicBezTo>
                  <a:cubicBezTo>
                    <a:pt x="1038098" y="4528439"/>
                    <a:pt x="0" y="3514725"/>
                    <a:pt x="0" y="226428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7" name="Freeform 14">
              <a:extLst>
                <a:ext uri="{FF2B5EF4-FFF2-40B4-BE49-F238E27FC236}">
                  <a16:creationId xmlns:a16="http://schemas.microsoft.com/office/drawing/2014/main" id="{2156CC19-DA6E-D7CC-9B49-79844A9DC649}"/>
                </a:ext>
              </a:extLst>
            </p:cNvPr>
            <p:cNvSpPr/>
            <p:nvPr/>
          </p:nvSpPr>
          <p:spPr>
            <a:xfrm>
              <a:off x="0" y="0"/>
              <a:ext cx="4675378" cy="4566666"/>
            </a:xfrm>
            <a:custGeom>
              <a:avLst/>
              <a:gdLst/>
              <a:ahLst/>
              <a:cxnLst/>
              <a:rect l="l" t="t" r="r" b="b"/>
              <a:pathLst>
                <a:path w="4675378" h="4566666">
                  <a:moveTo>
                    <a:pt x="0" y="2283333"/>
                  </a:moveTo>
                  <a:cubicBezTo>
                    <a:pt x="0" y="1021842"/>
                    <a:pt x="1047115" y="0"/>
                    <a:pt x="2337689" y="0"/>
                  </a:cubicBezTo>
                  <a:lnTo>
                    <a:pt x="2337689" y="19050"/>
                  </a:lnTo>
                  <a:lnTo>
                    <a:pt x="2337689" y="0"/>
                  </a:lnTo>
                  <a:cubicBezTo>
                    <a:pt x="3628390" y="0"/>
                    <a:pt x="4675378" y="1021842"/>
                    <a:pt x="4675378" y="2283333"/>
                  </a:cubicBezTo>
                  <a:lnTo>
                    <a:pt x="4656328" y="2283333"/>
                  </a:lnTo>
                  <a:lnTo>
                    <a:pt x="4675378" y="2283333"/>
                  </a:lnTo>
                  <a:cubicBezTo>
                    <a:pt x="4675378" y="3544824"/>
                    <a:pt x="3628263" y="4566666"/>
                    <a:pt x="2337689" y="4566666"/>
                  </a:cubicBezTo>
                  <a:lnTo>
                    <a:pt x="2337689" y="4547616"/>
                  </a:lnTo>
                  <a:lnTo>
                    <a:pt x="2337689" y="4566666"/>
                  </a:lnTo>
                  <a:cubicBezTo>
                    <a:pt x="1047115" y="4566539"/>
                    <a:pt x="0" y="3544697"/>
                    <a:pt x="0" y="2283333"/>
                  </a:cubicBezTo>
                  <a:lnTo>
                    <a:pt x="19050" y="2283333"/>
                  </a:lnTo>
                  <a:lnTo>
                    <a:pt x="38100" y="2283333"/>
                  </a:lnTo>
                  <a:lnTo>
                    <a:pt x="19050" y="2283333"/>
                  </a:lnTo>
                  <a:lnTo>
                    <a:pt x="0" y="2283333"/>
                  </a:lnTo>
                  <a:moveTo>
                    <a:pt x="38100" y="2283333"/>
                  </a:moveTo>
                  <a:cubicBezTo>
                    <a:pt x="38100" y="2293874"/>
                    <a:pt x="29591" y="2302383"/>
                    <a:pt x="19050" y="2302383"/>
                  </a:cubicBezTo>
                  <a:cubicBezTo>
                    <a:pt x="8509" y="2302383"/>
                    <a:pt x="0" y="2293874"/>
                    <a:pt x="0" y="2283333"/>
                  </a:cubicBezTo>
                  <a:cubicBezTo>
                    <a:pt x="0" y="2272792"/>
                    <a:pt x="8509" y="2264283"/>
                    <a:pt x="19050" y="2264283"/>
                  </a:cubicBezTo>
                  <a:cubicBezTo>
                    <a:pt x="29591" y="2264283"/>
                    <a:pt x="38100" y="2272792"/>
                    <a:pt x="38100" y="2283333"/>
                  </a:cubicBezTo>
                  <a:cubicBezTo>
                    <a:pt x="38100" y="3522853"/>
                    <a:pt x="1067181" y="4528566"/>
                    <a:pt x="2337689" y="4528566"/>
                  </a:cubicBezTo>
                  <a:cubicBezTo>
                    <a:pt x="3608197" y="4528566"/>
                    <a:pt x="4637278" y="3522980"/>
                    <a:pt x="4637278" y="2283333"/>
                  </a:cubicBezTo>
                  <a:cubicBezTo>
                    <a:pt x="4637278" y="1043686"/>
                    <a:pt x="3608197" y="38100"/>
                    <a:pt x="2337689" y="38100"/>
                  </a:cubicBezTo>
                  <a:lnTo>
                    <a:pt x="2337689" y="19050"/>
                  </a:lnTo>
                  <a:lnTo>
                    <a:pt x="2337689" y="38100"/>
                  </a:lnTo>
                  <a:cubicBezTo>
                    <a:pt x="1067181" y="38100"/>
                    <a:pt x="38100" y="1043686"/>
                    <a:pt x="38100" y="2283333"/>
                  </a:cubicBezTo>
                  <a:close/>
                </a:path>
              </a:pathLst>
            </a:custGeom>
            <a:solidFill>
              <a:srgbClr val="F5F5F5"/>
            </a:solidFill>
          </p:spPr>
          <p:txBody>
            <a:bodyPr/>
            <a:lstStyle/>
            <a:p>
              <a:pPr defTabSz="609630"/>
              <a:endParaRPr lang="en-GB" sz="1200">
                <a:solidFill>
                  <a:prstClr val="black"/>
                </a:solidFill>
                <a:latin typeface="Calibri"/>
              </a:endParaRPr>
            </a:p>
          </p:txBody>
        </p:sp>
        <p:sp>
          <p:nvSpPr>
            <p:cNvPr id="18" name="TextBox 15">
              <a:extLst>
                <a:ext uri="{FF2B5EF4-FFF2-40B4-BE49-F238E27FC236}">
                  <a16:creationId xmlns:a16="http://schemas.microsoft.com/office/drawing/2014/main" id="{08BC9040-FF48-AADF-1FB9-2EA65C957C71}"/>
                </a:ext>
              </a:extLst>
            </p:cNvPr>
            <p:cNvSpPr txBox="1"/>
            <p:nvPr/>
          </p:nvSpPr>
          <p:spPr>
            <a:xfrm>
              <a:off x="0" y="0"/>
              <a:ext cx="4675414" cy="4566558"/>
            </a:xfrm>
            <a:prstGeom prst="rect">
              <a:avLst/>
            </a:prstGeom>
          </p:spPr>
          <p:txBody>
            <a:bodyPr lIns="33867" tIns="33867" rIns="33867" bIns="33867" rtlCol="0" anchor="ctr"/>
            <a:lstStyle/>
            <a:p>
              <a:pPr algn="ctr" defTabSz="609630">
                <a:lnSpc>
                  <a:spcPts val="3360"/>
                </a:lnSpc>
              </a:pPr>
              <a:r>
                <a:rPr lang="en-US" sz="2800">
                  <a:solidFill>
                    <a:srgbClr val="095F71"/>
                  </a:solidFill>
                  <a:latin typeface="Nunito"/>
                  <a:ea typeface="Nunito"/>
                  <a:cs typeface="Nunito"/>
                  <a:sym typeface="Nunito"/>
                </a:rPr>
                <a:t>Wants &amp; Needs</a:t>
              </a:r>
            </a:p>
          </p:txBody>
        </p:sp>
      </p:grpSp>
    </p:spTree>
    <p:extLst>
      <p:ext uri="{BB962C8B-B14F-4D97-AF65-F5344CB8AC3E}">
        <p14:creationId xmlns:p14="http://schemas.microsoft.com/office/powerpoint/2010/main" val="2086970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pic>
        <p:nvPicPr>
          <p:cNvPr id="2" name="Picture 1" descr="A person holding a piece of paper&#10;&#10;Description automatically generated">
            <a:extLst>
              <a:ext uri="{FF2B5EF4-FFF2-40B4-BE49-F238E27FC236}">
                <a16:creationId xmlns:a16="http://schemas.microsoft.com/office/drawing/2014/main" id="{24C10ACB-489E-A0AA-0C94-BE62F799CE79}"/>
              </a:ext>
            </a:extLst>
          </p:cNvPr>
          <p:cNvPicPr>
            <a:picLocks noChangeAspect="1"/>
          </p:cNvPicPr>
          <p:nvPr/>
        </p:nvPicPr>
        <p:blipFill>
          <a:blip r:embed="rId3"/>
          <a:srcRect l="1047" r="10047" b="-1"/>
          <a:stretch/>
        </p:blipFill>
        <p:spPr>
          <a:xfrm>
            <a:off x="13" y="1282"/>
            <a:ext cx="12191987" cy="6856718"/>
          </a:xfrm>
          <a:prstGeom prst="rect">
            <a:avLst/>
          </a:prstGeom>
        </p:spPr>
      </p:pic>
      <p:sp>
        <p:nvSpPr>
          <p:cNvPr id="6" name="TextBox 15">
            <a:extLst>
              <a:ext uri="{FF2B5EF4-FFF2-40B4-BE49-F238E27FC236}">
                <a16:creationId xmlns:a16="http://schemas.microsoft.com/office/drawing/2014/main" id="{27CF9CFC-78CF-78F4-CF27-46E566E990F8}"/>
              </a:ext>
            </a:extLst>
          </p:cNvPr>
          <p:cNvSpPr txBox="1"/>
          <p:nvPr/>
        </p:nvSpPr>
        <p:spPr>
          <a:xfrm>
            <a:off x="6097976" y="2992463"/>
            <a:ext cx="3415392" cy="3513335"/>
          </a:xfrm>
          <a:prstGeom prst="rect">
            <a:avLst/>
          </a:prstGeom>
        </p:spPr>
        <p:txBody>
          <a:bodyPr lIns="33867" tIns="33867" rIns="33867" bIns="33867" rtlCol="0" anchor="ctr"/>
          <a:lstStyle/>
          <a:p>
            <a:pPr algn="ctr" defTabSz="609630">
              <a:lnSpc>
                <a:spcPts val="3360"/>
              </a:lnSpc>
            </a:pPr>
            <a:r>
              <a:rPr lang="en-US" sz="2800">
                <a:solidFill>
                  <a:srgbClr val="095F71"/>
                </a:solidFill>
                <a:latin typeface="Nunito"/>
                <a:ea typeface="Nunito"/>
                <a:cs typeface="Nunito"/>
                <a:sym typeface="Nunito"/>
              </a:rPr>
              <a:t>Celebrate Wins</a:t>
            </a:r>
          </a:p>
        </p:txBody>
      </p:sp>
    </p:spTree>
    <p:extLst>
      <p:ext uri="{BB962C8B-B14F-4D97-AF65-F5344CB8AC3E}">
        <p14:creationId xmlns:p14="http://schemas.microsoft.com/office/powerpoint/2010/main" val="250660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BB0A0"/>
        </a:solidFill>
        <a:effectLst/>
      </p:bgPr>
    </p:bg>
    <p:spTree>
      <p:nvGrpSpPr>
        <p:cNvPr id="1" name=""/>
        <p:cNvGrpSpPr/>
        <p:nvPr/>
      </p:nvGrpSpPr>
      <p:grpSpPr>
        <a:xfrm>
          <a:off x="0" y="0"/>
          <a:ext cx="0" cy="0"/>
          <a:chOff x="0" y="0"/>
          <a:chExt cx="0" cy="0"/>
        </a:xfrm>
      </p:grpSpPr>
      <p:sp>
        <p:nvSpPr>
          <p:cNvPr id="3" name="TextBox 3"/>
          <p:cNvSpPr txBox="1"/>
          <p:nvPr/>
        </p:nvSpPr>
        <p:spPr>
          <a:xfrm>
            <a:off x="685800" y="543205"/>
            <a:ext cx="10393680" cy="630942"/>
          </a:xfrm>
          <a:prstGeom prst="rect">
            <a:avLst/>
          </a:prstGeom>
        </p:spPr>
        <p:txBody>
          <a:bodyPr lIns="0" tIns="0" rIns="0" bIns="0" rtlCol="0" anchor="t">
            <a:spAutoFit/>
          </a:bodyPr>
          <a:lstStyle/>
          <a:p>
            <a:pPr defTabSz="609630">
              <a:lnSpc>
                <a:spcPts val="4752"/>
              </a:lnSpc>
            </a:pPr>
            <a:r>
              <a:rPr lang="en-US" sz="4400">
                <a:solidFill>
                  <a:srgbClr val="F5F5F5"/>
                </a:solidFill>
                <a:latin typeface="Nunito"/>
                <a:ea typeface="Nunito"/>
                <a:cs typeface="Nunito"/>
                <a:sym typeface="Nunito"/>
              </a:rPr>
              <a:t> Exercise: Belief and confidence wall</a:t>
            </a:r>
          </a:p>
        </p:txBody>
      </p:sp>
      <p:sp>
        <p:nvSpPr>
          <p:cNvPr id="4" name="TextBox 3">
            <a:extLst>
              <a:ext uri="{FF2B5EF4-FFF2-40B4-BE49-F238E27FC236}">
                <a16:creationId xmlns:a16="http://schemas.microsoft.com/office/drawing/2014/main" id="{1049AA07-9DFF-D815-3795-27E09923150D}"/>
              </a:ext>
            </a:extLst>
          </p:cNvPr>
          <p:cNvSpPr txBox="1"/>
          <p:nvPr/>
        </p:nvSpPr>
        <p:spPr>
          <a:xfrm>
            <a:off x="779487" y="1421756"/>
            <a:ext cx="10633027" cy="5125314"/>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685834" lvl="1" indent="-381019" defTabSz="609630">
              <a:lnSpc>
                <a:spcPct val="107000"/>
              </a:lnSpc>
              <a:buFont typeface="Arial" panose="020B0604020202020204" pitchFamily="34" charset="0"/>
              <a:buChar char="•"/>
            </a:pPr>
            <a:r>
              <a:rPr lang="en-GB" sz="2800" kern="100">
                <a:solidFill>
                  <a:prstClr val="white"/>
                </a:solidFill>
                <a:latin typeface="Nunito"/>
                <a:ea typeface="Aptos" panose="020B0004020202020204" pitchFamily="34" charset="0"/>
              </a:rPr>
              <a:t>Write down </a:t>
            </a:r>
            <a:r>
              <a:rPr lang="en-GB" sz="2800" b="1" kern="100">
                <a:solidFill>
                  <a:prstClr val="white"/>
                </a:solidFill>
                <a:latin typeface="Nunito"/>
                <a:ea typeface="Aptos" panose="020B0004020202020204" pitchFamily="34" charset="0"/>
              </a:rPr>
              <a:t>tangible successes</a:t>
            </a:r>
            <a:r>
              <a:rPr lang="en-GB" sz="2800" kern="100">
                <a:solidFill>
                  <a:prstClr val="white"/>
                </a:solidFill>
                <a:latin typeface="Nunito"/>
                <a:ea typeface="Aptos" panose="020B0004020202020204" pitchFamily="34" charset="0"/>
              </a:rPr>
              <a:t> that make you proud. </a:t>
            </a:r>
          </a:p>
          <a:p>
            <a:pPr marL="304815" lvl="1" defTabSz="609630">
              <a:lnSpc>
                <a:spcPct val="107000"/>
              </a:lnSpc>
            </a:pPr>
            <a:r>
              <a:rPr lang="en-GB" sz="2800" kern="100">
                <a:solidFill>
                  <a:prstClr val="white"/>
                </a:solidFill>
                <a:latin typeface="Nunito" pitchFamily="2" charset="0"/>
                <a:ea typeface="Aptos" panose="020B0004020202020204" pitchFamily="34" charset="0"/>
              </a:rPr>
              <a:t>	(E.g. Wins, results, promotions) </a:t>
            </a:r>
          </a:p>
          <a:p>
            <a:pPr marL="685834" lvl="1" indent="-381019" defTabSz="609630">
              <a:lnSpc>
                <a:spcPct val="107000"/>
              </a:lnSpc>
              <a:buFont typeface="Arial" panose="020B0604020202020204" pitchFamily="34" charset="0"/>
              <a:buChar char="•"/>
            </a:pPr>
            <a:endParaRPr lang="en-GB" sz="2800" kern="100">
              <a:solidFill>
                <a:prstClr val="white"/>
              </a:solidFill>
              <a:latin typeface="Nunito" pitchFamily="2" charset="0"/>
              <a:ea typeface="Aptos" panose="020B0004020202020204" pitchFamily="34" charset="0"/>
            </a:endParaRPr>
          </a:p>
          <a:p>
            <a:pPr marL="685834" lvl="1" indent="-381019" defTabSz="609630">
              <a:lnSpc>
                <a:spcPct val="107000"/>
              </a:lnSpc>
              <a:buFont typeface="Arial" panose="020B0604020202020204" pitchFamily="34" charset="0"/>
              <a:buChar char="•"/>
            </a:pPr>
            <a:r>
              <a:rPr lang="en-GB" sz="2800" kern="100">
                <a:solidFill>
                  <a:prstClr val="white"/>
                </a:solidFill>
                <a:latin typeface="Nunito"/>
                <a:ea typeface="Aptos" panose="020B0004020202020204" pitchFamily="34" charset="0"/>
              </a:rPr>
              <a:t>What </a:t>
            </a:r>
            <a:r>
              <a:rPr lang="en-GB" sz="2800" b="1" kern="100">
                <a:solidFill>
                  <a:prstClr val="white"/>
                </a:solidFill>
                <a:latin typeface="Nunito"/>
                <a:ea typeface="Aptos" panose="020B0004020202020204" pitchFamily="34" charset="0"/>
              </a:rPr>
              <a:t>intangible successes</a:t>
            </a:r>
            <a:r>
              <a:rPr lang="en-GB" sz="2800" kern="100">
                <a:solidFill>
                  <a:prstClr val="white"/>
                </a:solidFill>
                <a:latin typeface="Nunito"/>
                <a:ea typeface="Aptos" panose="020B0004020202020204" pitchFamily="34" charset="0"/>
              </a:rPr>
              <a:t> make you proud? </a:t>
            </a:r>
          </a:p>
          <a:p>
            <a:pPr marL="304815" lvl="1" defTabSz="609630">
              <a:lnSpc>
                <a:spcPct val="107000"/>
              </a:lnSpc>
            </a:pPr>
            <a:r>
              <a:rPr lang="en-GB" sz="2800" kern="100">
                <a:solidFill>
                  <a:prstClr val="white"/>
                </a:solidFill>
                <a:latin typeface="Nunito" pitchFamily="2" charset="0"/>
                <a:ea typeface="Aptos" panose="020B0004020202020204" pitchFamily="34" charset="0"/>
              </a:rPr>
              <a:t>	(E.g. Strong relationships, overcoming hardships) </a:t>
            </a:r>
          </a:p>
          <a:p>
            <a:pPr marL="685834" lvl="1" indent="-381019" defTabSz="609630">
              <a:lnSpc>
                <a:spcPct val="107000"/>
              </a:lnSpc>
              <a:buFont typeface="Arial" panose="020B0604020202020204" pitchFamily="34" charset="0"/>
              <a:buChar char="•"/>
            </a:pPr>
            <a:endParaRPr lang="en-GB" sz="2800" kern="100">
              <a:solidFill>
                <a:prstClr val="white"/>
              </a:solidFill>
              <a:latin typeface="Nunito" pitchFamily="2" charset="0"/>
              <a:ea typeface="Aptos" panose="020B0004020202020204" pitchFamily="34" charset="0"/>
            </a:endParaRPr>
          </a:p>
          <a:p>
            <a:pPr marL="685834" lvl="1" indent="-381019" defTabSz="609630">
              <a:lnSpc>
                <a:spcPct val="107000"/>
              </a:lnSpc>
              <a:buFont typeface="Arial" panose="020B0604020202020204" pitchFamily="34" charset="0"/>
              <a:buChar char="•"/>
            </a:pPr>
            <a:r>
              <a:rPr lang="en-GB" sz="2800" kern="100">
                <a:solidFill>
                  <a:prstClr val="white"/>
                </a:solidFill>
                <a:latin typeface="Nunito"/>
                <a:ea typeface="Aptos" panose="020B0004020202020204" pitchFamily="34" charset="0"/>
              </a:rPr>
              <a:t>What </a:t>
            </a:r>
            <a:r>
              <a:rPr lang="en-GB" sz="2800" b="1" kern="100">
                <a:solidFill>
                  <a:prstClr val="white"/>
                </a:solidFill>
                <a:latin typeface="Nunito"/>
                <a:ea typeface="Aptos" panose="020B0004020202020204" pitchFamily="34" charset="0"/>
              </a:rPr>
              <a:t>attributes</a:t>
            </a:r>
            <a:r>
              <a:rPr lang="en-GB" sz="2800" kern="100">
                <a:solidFill>
                  <a:prstClr val="white"/>
                </a:solidFill>
                <a:latin typeface="Nunito"/>
                <a:ea typeface="Aptos" panose="020B0004020202020204" pitchFamily="34" charset="0"/>
              </a:rPr>
              <a:t> allowed you to have the successes? </a:t>
            </a:r>
          </a:p>
          <a:p>
            <a:pPr marL="304815" lvl="1" defTabSz="609630">
              <a:lnSpc>
                <a:spcPct val="107000"/>
              </a:lnSpc>
            </a:pPr>
            <a:r>
              <a:rPr lang="en-GB" sz="2800" kern="100">
                <a:solidFill>
                  <a:prstClr val="white"/>
                </a:solidFill>
                <a:latin typeface="Nunito" pitchFamily="2" charset="0"/>
                <a:ea typeface="Aptos" panose="020B0004020202020204" pitchFamily="34" charset="0"/>
              </a:rPr>
              <a:t>	(E.g. Competitive nature, impactful communication skills) </a:t>
            </a:r>
          </a:p>
          <a:p>
            <a:pPr marL="685834" lvl="1" indent="-381019" defTabSz="609630">
              <a:lnSpc>
                <a:spcPct val="107000"/>
              </a:lnSpc>
              <a:buFont typeface="Arial" panose="020B0604020202020204" pitchFamily="34" charset="0"/>
              <a:buChar char="•"/>
            </a:pPr>
            <a:endParaRPr lang="en-GB" sz="2800" kern="100">
              <a:solidFill>
                <a:prstClr val="white"/>
              </a:solidFill>
              <a:latin typeface="Nunito" pitchFamily="2" charset="0"/>
              <a:ea typeface="Aptos" panose="020B0004020202020204" pitchFamily="34" charset="0"/>
            </a:endParaRPr>
          </a:p>
          <a:p>
            <a:pPr marL="685834" lvl="1" indent="-381019" defTabSz="609630">
              <a:lnSpc>
                <a:spcPct val="107000"/>
              </a:lnSpc>
              <a:buFont typeface="Arial" panose="020B0604020202020204" pitchFamily="34" charset="0"/>
              <a:buChar char="•"/>
            </a:pPr>
            <a:r>
              <a:rPr lang="en-GB" sz="2800" kern="100">
                <a:solidFill>
                  <a:prstClr val="white"/>
                </a:solidFill>
                <a:latin typeface="Nunito"/>
                <a:ea typeface="Aptos" panose="020B0004020202020204" pitchFamily="34" charset="0"/>
              </a:rPr>
              <a:t>Think carefully about the </a:t>
            </a:r>
            <a:r>
              <a:rPr lang="en-GB" sz="2800" b="1" kern="100">
                <a:solidFill>
                  <a:prstClr val="white"/>
                </a:solidFill>
                <a:latin typeface="Nunito"/>
                <a:ea typeface="Aptos" panose="020B0004020202020204" pitchFamily="34" charset="0"/>
              </a:rPr>
              <a:t>values</a:t>
            </a:r>
            <a:r>
              <a:rPr lang="en-GB" sz="2800" kern="100">
                <a:solidFill>
                  <a:prstClr val="white"/>
                </a:solidFill>
                <a:latin typeface="Nunito"/>
                <a:ea typeface="Aptos" panose="020B0004020202020204" pitchFamily="34" charset="0"/>
              </a:rPr>
              <a:t> which underpin all of this.</a:t>
            </a:r>
          </a:p>
          <a:p>
            <a:pPr marL="304815" lvl="1" defTabSz="609630">
              <a:lnSpc>
                <a:spcPct val="107000"/>
              </a:lnSpc>
            </a:pPr>
            <a:r>
              <a:rPr lang="en-GB" sz="2800" kern="100">
                <a:solidFill>
                  <a:prstClr val="white"/>
                </a:solidFill>
                <a:latin typeface="Nunito" pitchFamily="2" charset="0"/>
                <a:ea typeface="Aptos" panose="020B0004020202020204" pitchFamily="34" charset="0"/>
              </a:rPr>
              <a:t>	(E.g. Loyalty, family values, fairness, hard work) </a:t>
            </a:r>
          </a:p>
        </p:txBody>
      </p:sp>
    </p:spTree>
    <p:extLst>
      <p:ext uri="{BB962C8B-B14F-4D97-AF65-F5344CB8AC3E}">
        <p14:creationId xmlns:p14="http://schemas.microsoft.com/office/powerpoint/2010/main" val="1463506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31" t="-5263" r="-2631"/>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037" b="-6037"/>
            </a:stretch>
          </a:blipFill>
        </p:spPr>
        <p:txBody>
          <a:bodyPr/>
          <a:lstStyle/>
          <a:p>
            <a:pPr defTabSz="609630"/>
            <a:endParaRPr lang="en-GB" sz="1200">
              <a:solidFill>
                <a:prstClr val="black"/>
              </a:solidFill>
              <a:latin typeface="Calibri"/>
            </a:endParaRPr>
          </a:p>
        </p:txBody>
      </p:sp>
      <p:sp>
        <p:nvSpPr>
          <p:cNvPr id="3" name="TextBox 3"/>
          <p:cNvSpPr txBox="1"/>
          <p:nvPr/>
        </p:nvSpPr>
        <p:spPr>
          <a:xfrm>
            <a:off x="495412" y="1628661"/>
            <a:ext cx="4736733" cy="3225178"/>
          </a:xfrm>
          <a:prstGeom prst="rect">
            <a:avLst/>
          </a:prstGeom>
        </p:spPr>
        <p:txBody>
          <a:bodyPr lIns="0" tIns="0" rIns="0" bIns="0" rtlCol="0" anchor="t">
            <a:spAutoFit/>
          </a:bodyPr>
          <a:lstStyle/>
          <a:p>
            <a:pPr defTabSz="609630">
              <a:lnSpc>
                <a:spcPts val="5040"/>
              </a:lnSpc>
            </a:pPr>
            <a:r>
              <a:rPr lang="en-US" sz="4666">
                <a:solidFill>
                  <a:srgbClr val="FFFFFF"/>
                </a:solidFill>
                <a:latin typeface="Nunito Bold"/>
                <a:ea typeface="Nunito Bold"/>
                <a:cs typeface="Nunito Bold"/>
                <a:sym typeface="Nunito Bold"/>
              </a:rPr>
              <a:t>What’s your next smallest step to backing yourself from today?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072815" y="-32588"/>
            <a:ext cx="63719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WUN Events 2024</a:t>
            </a:r>
          </a:p>
        </p:txBody>
      </p:sp>
      <p:sp>
        <p:nvSpPr>
          <p:cNvPr id="13" name="TextBox 12">
            <a:extLst>
              <a:ext uri="{FF2B5EF4-FFF2-40B4-BE49-F238E27FC236}">
                <a16:creationId xmlns:a16="http://schemas.microsoft.com/office/drawing/2014/main" id="{5295D36B-BDCD-9457-6752-BDC7815D804B}"/>
              </a:ext>
            </a:extLst>
          </p:cNvPr>
          <p:cNvSpPr txBox="1"/>
          <p:nvPr/>
        </p:nvSpPr>
        <p:spPr>
          <a:xfrm>
            <a:off x="334901" y="1625798"/>
            <a:ext cx="12285701" cy="52322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on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Monserrat"/>
                <a:ea typeface="+mn-ea"/>
                <a:cs typeface="+mn-cs"/>
              </a:rPr>
              <a:t>18th September Career Mapping 5:30pm note new venue </a:t>
            </a:r>
            <a:r>
              <a:rPr lang="en-GB" sz="2200" b="1" i="0">
                <a:solidFill>
                  <a:srgbClr val="333333"/>
                </a:solidFill>
                <a:effectLst/>
                <a:latin typeface="Monserrat"/>
              </a:rPr>
              <a:t>SEFE Energy London offices</a:t>
            </a:r>
            <a:endParaRPr kumimoji="0" lang="en-US" sz="2200" b="0" i="0" u="none" strike="noStrike" kern="1200" cap="none" spc="0" normalizeH="0" baseline="0" noProof="0">
              <a:ln>
                <a:noFill/>
              </a:ln>
              <a:solidFill>
                <a:prstClr val="white"/>
              </a:solidFill>
              <a:effectLst/>
              <a:uLnTx/>
              <a:uFillTx/>
              <a:latin typeface="Monserra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Mon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Monserrat"/>
                <a:ea typeface="+mn-ea"/>
                <a:cs typeface="+mn-cs"/>
              </a:rPr>
              <a:t>18th October #IAmRemarkable workshop – Fully booked</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Mon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Monserrat"/>
                <a:ea typeface="+mn-ea"/>
                <a:cs typeface="+mn-cs"/>
              </a:rPr>
              <a:t>14th November #IAmRemarkable workshop</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Mon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Monserrat"/>
                <a:ea typeface="+mn-ea"/>
                <a:cs typeface="+mn-cs"/>
              </a:rPr>
              <a:t>26th November Net Zero </a:t>
            </a:r>
            <a:r>
              <a:rPr lang="en-US" sz="2200">
                <a:solidFill>
                  <a:prstClr val="white"/>
                </a:solidFill>
                <a:latin typeface="Monserrat"/>
              </a:rPr>
              <a:t>6pm</a:t>
            </a:r>
            <a:r>
              <a:rPr kumimoji="0" lang="en-US" sz="2200" b="0" i="0" u="none" strike="noStrike" kern="1200" cap="none" spc="0" normalizeH="0" baseline="0" noProof="0">
                <a:ln>
                  <a:noFill/>
                </a:ln>
                <a:solidFill>
                  <a:prstClr val="white"/>
                </a:solidFill>
                <a:effectLst/>
                <a:uLnTx/>
                <a:uFillTx/>
                <a:latin typeface="Monserrat"/>
                <a:ea typeface="+mn-ea"/>
                <a:cs typeface="+mn-cs"/>
              </a:rPr>
              <a:t>– How we get there: Energy – CMS, London.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Mon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Monserrat"/>
                <a:ea typeface="+mn-ea"/>
                <a:cs typeface="+mn-cs"/>
              </a:rPr>
              <a:t>27th June 2025 Women In Utilities Awards in association with Utility Week, London.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Monserrat"/>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Monserrat"/>
                <a:ea typeface="+mn-ea"/>
                <a:cs typeface="+mn-cs"/>
              </a:rPr>
              <a:t>Further dates for the autumn will be announced shortly.</a:t>
            </a: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2200">
              <a:solidFill>
                <a:prstClr val="white"/>
              </a:solidFill>
              <a:latin typeface="Monserra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Monserrat"/>
                <a:ea typeface="+mn-ea"/>
                <a:cs typeface="+mn-cs"/>
              </a:rPr>
              <a:t>Free tickets available visit our Events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serrat"/>
              <a:ea typeface="+mn-ea"/>
              <a:cs typeface="+mn-cs"/>
            </a:endParaRPr>
          </a:p>
        </p:txBody>
      </p:sp>
      <p:pic>
        <p:nvPicPr>
          <p:cNvPr id="11" name="Picture 10">
            <a:extLst>
              <a:ext uri="{FF2B5EF4-FFF2-40B4-BE49-F238E27FC236}">
                <a16:creationId xmlns:a16="http://schemas.microsoft.com/office/drawing/2014/main" id="{0A5E0F67-32F4-9DEA-C657-7C0C2F136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242" y="4673540"/>
            <a:ext cx="2184460" cy="2184460"/>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87E03432-B9B4-C611-A223-F32DA2291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989" y="0"/>
            <a:ext cx="2280713" cy="1911917"/>
          </a:xfrm>
          <a:prstGeom prst="rect">
            <a:avLst/>
          </a:prstGeom>
        </p:spPr>
      </p:pic>
    </p:spTree>
    <p:extLst>
      <p:ext uri="{BB962C8B-B14F-4D97-AF65-F5344CB8AC3E}">
        <p14:creationId xmlns:p14="http://schemas.microsoft.com/office/powerpoint/2010/main" val="832130750"/>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190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12B34"/>
        </a:solidFill>
        <a:effectLst/>
      </p:bgPr>
    </p:bg>
    <p:spTree>
      <p:nvGrpSpPr>
        <p:cNvPr id="1" name=""/>
        <p:cNvGrpSpPr/>
        <p:nvPr/>
      </p:nvGrpSpPr>
      <p:grpSpPr>
        <a:xfrm>
          <a:off x="0" y="0"/>
          <a:ext cx="0" cy="0"/>
          <a:chOff x="0" y="0"/>
          <a:chExt cx="0" cy="0"/>
        </a:xfrm>
      </p:grpSpPr>
      <p:sp>
        <p:nvSpPr>
          <p:cNvPr id="2" name="Freeform 2"/>
          <p:cNvSpPr/>
          <p:nvPr/>
        </p:nvSpPr>
        <p:spPr>
          <a:xfrm>
            <a:off x="9747924" y="5800586"/>
            <a:ext cx="2458453" cy="1086170"/>
          </a:xfrm>
          <a:custGeom>
            <a:avLst/>
            <a:gdLst/>
            <a:ahLst/>
            <a:cxnLst/>
            <a:rect l="l" t="t" r="r" b="b"/>
            <a:pathLst>
              <a:path w="3687679" h="1629255">
                <a:moveTo>
                  <a:pt x="0" y="0"/>
                </a:moveTo>
                <a:lnTo>
                  <a:pt x="3687680" y="0"/>
                </a:lnTo>
                <a:lnTo>
                  <a:pt x="3687680" y="1629254"/>
                </a:lnTo>
                <a:lnTo>
                  <a:pt x="0" y="1629254"/>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a:off x="2184005" y="1205783"/>
            <a:ext cx="7823991" cy="4125377"/>
          </a:xfrm>
          <a:custGeom>
            <a:avLst/>
            <a:gdLst/>
            <a:ahLst/>
            <a:cxnLst/>
            <a:rect l="l" t="t" r="r" b="b"/>
            <a:pathLst>
              <a:path w="11735986" h="6188066">
                <a:moveTo>
                  <a:pt x="0" y="0"/>
                </a:moveTo>
                <a:lnTo>
                  <a:pt x="11735986" y="0"/>
                </a:lnTo>
                <a:lnTo>
                  <a:pt x="11735986" y="6188066"/>
                </a:lnTo>
                <a:lnTo>
                  <a:pt x="0" y="618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pic>
        <p:nvPicPr>
          <p:cNvPr id="5" name="Picture 4">
            <a:extLst>
              <a:ext uri="{FF2B5EF4-FFF2-40B4-BE49-F238E27FC236}">
                <a16:creationId xmlns:a16="http://schemas.microsoft.com/office/drawing/2014/main" id="{4F3A0DA6-8DB6-24A2-8F31-DB6E19030CA4}"/>
              </a:ext>
            </a:extLst>
          </p:cNvPr>
          <p:cNvPicPr>
            <a:picLocks noChangeAspect="1"/>
          </p:cNvPicPr>
          <p:nvPr/>
        </p:nvPicPr>
        <p:blipFill>
          <a:blip r:embed="rId3"/>
          <a:stretch>
            <a:fillRect/>
          </a:stretch>
        </p:blipFill>
        <p:spPr>
          <a:xfrm>
            <a:off x="0" y="5772818"/>
            <a:ext cx="2456901" cy="1085182"/>
          </a:xfrm>
          <a:prstGeom prst="rect">
            <a:avLst/>
          </a:prstGeom>
        </p:spPr>
      </p:pic>
      <p:pic>
        <p:nvPicPr>
          <p:cNvPr id="8" name="Picture 7">
            <a:extLst>
              <a:ext uri="{FF2B5EF4-FFF2-40B4-BE49-F238E27FC236}">
                <a16:creationId xmlns:a16="http://schemas.microsoft.com/office/drawing/2014/main" id="{2D5B7066-F14D-FE7F-E722-A1AF623EC641}"/>
              </a:ext>
            </a:extLst>
          </p:cNvPr>
          <p:cNvPicPr>
            <a:picLocks noChangeAspect="1"/>
          </p:cNvPicPr>
          <p:nvPr/>
        </p:nvPicPr>
        <p:blipFill>
          <a:blip r:embed="rId4"/>
          <a:stretch>
            <a:fillRect/>
          </a:stretch>
        </p:blipFill>
        <p:spPr>
          <a:xfrm>
            <a:off x="10106987" y="0"/>
            <a:ext cx="2085013" cy="2085013"/>
          </a:xfrm>
          <a:prstGeom prst="rect">
            <a:avLst/>
          </a:prstGeom>
        </p:spPr>
      </p:pic>
      <p:pic>
        <p:nvPicPr>
          <p:cNvPr id="1027" name="x_m_2288396841437916807image_0">
            <a:extLst>
              <a:ext uri="{FF2B5EF4-FFF2-40B4-BE49-F238E27FC236}">
                <a16:creationId xmlns:a16="http://schemas.microsoft.com/office/drawing/2014/main" id="{F6771629-4D36-4C02-8069-4FE3E4B29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501" y="1463675"/>
            <a:ext cx="410845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963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2084469" y="2151727"/>
            <a:ext cx="80230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Thank you to all of our amazing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Calibri" panose="020F0502020204030204" pitchFamily="34" charset="0"/>
                <a:ea typeface="Calibri" panose="020F0502020204030204" pitchFamily="34" charset="0"/>
                <a:cs typeface="Calibri" panose="020F0502020204030204" pitchFamily="34" charset="0"/>
              </a:rPr>
              <a:t>speakers, you for your participation &amp; WUN partners for their support to make this event possible.</a:t>
            </a: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pic>
        <p:nvPicPr>
          <p:cNvPr id="14" name="Picture 13" descr="A green and white logo&#10;&#10;Description automatically generated">
            <a:extLst>
              <a:ext uri="{FF2B5EF4-FFF2-40B4-BE49-F238E27FC236}">
                <a16:creationId xmlns:a16="http://schemas.microsoft.com/office/drawing/2014/main" id="{9CF64929-CC4E-610E-11CC-BF5CF940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353"/>
            <a:ext cx="2827420" cy="1252520"/>
          </a:xfrm>
          <a:prstGeom prst="rect">
            <a:avLst/>
          </a:prstGeom>
        </p:spPr>
      </p:pic>
      <p:pic>
        <p:nvPicPr>
          <p:cNvPr id="9" name="Picture 8">
            <a:extLst>
              <a:ext uri="{FF2B5EF4-FFF2-40B4-BE49-F238E27FC236}">
                <a16:creationId xmlns:a16="http://schemas.microsoft.com/office/drawing/2014/main" id="{C1CF2929-30A3-D912-F205-3764F5BE6DE6}"/>
              </a:ext>
            </a:extLst>
          </p:cNvPr>
          <p:cNvPicPr>
            <a:picLocks noChangeAspect="1"/>
          </p:cNvPicPr>
          <p:nvPr/>
        </p:nvPicPr>
        <p:blipFill>
          <a:blip r:embed="rId4"/>
          <a:stretch>
            <a:fillRect/>
          </a:stretch>
        </p:blipFill>
        <p:spPr>
          <a:xfrm>
            <a:off x="9364579" y="5656338"/>
            <a:ext cx="2828789" cy="1249788"/>
          </a:xfrm>
          <a:prstGeom prst="rect">
            <a:avLst/>
          </a:prstGeom>
        </p:spPr>
      </p:pic>
      <p:pic>
        <p:nvPicPr>
          <p:cNvPr id="7" name="Picture 6">
            <a:extLst>
              <a:ext uri="{FF2B5EF4-FFF2-40B4-BE49-F238E27FC236}">
                <a16:creationId xmlns:a16="http://schemas.microsoft.com/office/drawing/2014/main" id="{C74810D9-965B-5DCB-26FA-9E8AA748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 y="0"/>
            <a:ext cx="2085840" cy="2085840"/>
          </a:xfrm>
          <a:prstGeom prst="rect">
            <a:avLst/>
          </a:prstGeom>
        </p:spPr>
      </p:pic>
      <p:pic>
        <p:nvPicPr>
          <p:cNvPr id="8" name="Picture 7">
            <a:extLst>
              <a:ext uri="{FF2B5EF4-FFF2-40B4-BE49-F238E27FC236}">
                <a16:creationId xmlns:a16="http://schemas.microsoft.com/office/drawing/2014/main" id="{0B5D8CC7-4962-5106-C1D1-B1A8D06B87EC}"/>
              </a:ext>
            </a:extLst>
          </p:cNvPr>
          <p:cNvPicPr>
            <a:picLocks noChangeAspect="1"/>
          </p:cNvPicPr>
          <p:nvPr/>
        </p:nvPicPr>
        <p:blipFill>
          <a:blip r:embed="rId6"/>
          <a:stretch>
            <a:fillRect/>
          </a:stretch>
        </p:blipFill>
        <p:spPr>
          <a:xfrm>
            <a:off x="10106987" y="38709"/>
            <a:ext cx="2085013" cy="2085013"/>
          </a:xfrm>
          <a:prstGeom prst="rect">
            <a:avLst/>
          </a:prstGeom>
        </p:spPr>
      </p:pic>
    </p:spTree>
    <p:extLst>
      <p:ext uri="{BB962C8B-B14F-4D97-AF65-F5344CB8AC3E}">
        <p14:creationId xmlns:p14="http://schemas.microsoft.com/office/powerpoint/2010/main" val="4059045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1644" y="128261"/>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06" b="20463"/>
          <a:stretch/>
        </p:blipFill>
        <p:spPr bwMode="auto">
          <a:xfrm>
            <a:off x="196146" y="1788943"/>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0600" y="243921"/>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61" y="2366033"/>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7791" y="1835085"/>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6116" y="2420278"/>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58505" y="3836424"/>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06759" y="155492"/>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52982" y="4275669"/>
            <a:ext cx="1598662" cy="126294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0553" y="1508156"/>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5674" t="28913" r="17196" b="29600"/>
          <a:stretch/>
        </p:blipFill>
        <p:spPr>
          <a:xfrm>
            <a:off x="4976224" y="2958475"/>
            <a:ext cx="1939305" cy="674149"/>
          </a:xfrm>
          <a:prstGeom prst="rect">
            <a:avLst/>
          </a:prstGeom>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25367" y="2922626"/>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412993" y="5538611"/>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87803" y="968153"/>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5493" y="719269"/>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8">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1444" b="15151"/>
          <a:stretch/>
        </p:blipFill>
        <p:spPr bwMode="auto">
          <a:xfrm>
            <a:off x="6772068" y="3775904"/>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827466" y="564106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763205" y="1294574"/>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408761" y="1395290"/>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7104" t="18681" r="4673" b="21327"/>
          <a:stretch/>
        </p:blipFill>
        <p:spPr>
          <a:xfrm>
            <a:off x="3223067" y="3529248"/>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16957" b="18068"/>
          <a:stretch/>
        </p:blipFill>
        <p:spPr bwMode="auto">
          <a:xfrm>
            <a:off x="5655484" y="1667053"/>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7"/>
          <a:srcRect t="15382" b="27562"/>
          <a:stretch/>
        </p:blipFill>
        <p:spPr>
          <a:xfrm>
            <a:off x="7070613" y="4527070"/>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t="14038" b="13535"/>
          <a:stretch/>
        </p:blipFill>
        <p:spPr>
          <a:xfrm>
            <a:off x="8980857" y="1092024"/>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399125" y="5821022"/>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817798" y="6014030"/>
            <a:ext cx="2512136" cy="826754"/>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803401" y="2841412"/>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639760" y="3549348"/>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210428" y="263414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363062" y="3657673"/>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775936" y="5402565"/>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059486" y="4789521"/>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0450825" y="4594726"/>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55807" y="3150641"/>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7737354" y="830291"/>
            <a:ext cx="1002293" cy="10022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5961348" y="41316"/>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spTree>
    <p:extLst>
      <p:ext uri="{BB962C8B-B14F-4D97-AF65-F5344CB8AC3E}">
        <p14:creationId xmlns:p14="http://schemas.microsoft.com/office/powerpoint/2010/main" val="2255319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7D7AA">
            <a:alpha val="93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chemeClr val="bg1"/>
                </a:solidFill>
                <a:effectLst/>
                <a:uLnTx/>
                <a:uFillTx/>
                <a:latin typeface="Montserrat" panose="00000500000000000000" pitchFamily="2" charset="0"/>
                <a:ea typeface="+mn-ea"/>
                <a:cs typeface="+mn-cs"/>
              </a:rPr>
              <a:t>#WUN Don’t forget to follow us for the latest news and updates</a:t>
            </a: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3"/>
          <a:stretch>
            <a:fillRect/>
          </a:stretch>
        </p:blipFill>
        <p:spPr>
          <a:xfrm>
            <a:off x="6568264" y="2049613"/>
            <a:ext cx="4827145" cy="3963611"/>
          </a:xfrm>
          <a:prstGeom prst="rect">
            <a:avLst/>
          </a:prstGeom>
          <a:effectLst>
            <a:softEdge rad="50800"/>
          </a:effectLst>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4">
            <a:alphaModFix amt="81000"/>
          </a:blip>
          <a:srcRect t="8723" b="13828"/>
          <a:stretch/>
        </p:blipFill>
        <p:spPr>
          <a:xfrm>
            <a:off x="1134411" y="2049613"/>
            <a:ext cx="4665198" cy="3963611"/>
          </a:xfrm>
          <a:prstGeom prst="rect">
            <a:avLst/>
          </a:prstGeom>
          <a:effectLst>
            <a:softEdge rad="38100"/>
          </a:effectLst>
        </p:spPr>
      </p:pic>
      <p:sp>
        <p:nvSpPr>
          <p:cNvPr id="8" name="TextBox 7">
            <a:extLst>
              <a:ext uri="{FF2B5EF4-FFF2-40B4-BE49-F238E27FC236}">
                <a16:creationId xmlns:a16="http://schemas.microsoft.com/office/drawing/2014/main" id="{6C60D9A3-0E3A-4407-8F5B-9F9F75D8A8F0}"/>
              </a:ext>
            </a:extLst>
          </p:cNvPr>
          <p:cNvSpPr txBox="1"/>
          <p:nvPr/>
        </p:nvSpPr>
        <p:spPr>
          <a:xfrm>
            <a:off x="4856109" y="6411308"/>
            <a:ext cx="24797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chemeClr val="bg1"/>
                </a:solidFill>
                <a:effectLst/>
                <a:uLnTx/>
                <a:uFillTx/>
                <a:latin typeface="Calibri" panose="020F0502020204030204"/>
                <a:ea typeface="+mn-ea"/>
                <a:cs typeface="+mn-cs"/>
              </a:rPr>
              <a:t>https://thewun.co.uk</a:t>
            </a:r>
          </a:p>
        </p:txBody>
      </p:sp>
      <p:pic>
        <p:nvPicPr>
          <p:cNvPr id="4" name="Picture 3" descr="Icon&#10;&#10;Description automatically generated">
            <a:extLst>
              <a:ext uri="{FF2B5EF4-FFF2-40B4-BE49-F238E27FC236}">
                <a16:creationId xmlns:a16="http://schemas.microsoft.com/office/drawing/2014/main" id="{002B6F09-55F2-5FAA-78F6-8BAC5958C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3" y="1863771"/>
            <a:ext cx="929817" cy="862369"/>
          </a:xfrm>
          <a:prstGeom prst="rect">
            <a:avLst/>
          </a:prstGeom>
        </p:spPr>
      </p:pic>
      <p:pic>
        <p:nvPicPr>
          <p:cNvPr id="4102" name="Picture 6" descr="Twitter Logo and symbol, meaning, history, PNG, brand">
            <a:extLst>
              <a:ext uri="{FF2B5EF4-FFF2-40B4-BE49-F238E27FC236}">
                <a16:creationId xmlns:a16="http://schemas.microsoft.com/office/drawing/2014/main" id="{5D9A9A2F-9BD6-AD36-8FD8-4A8591786D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37" r="22538" b="5836"/>
          <a:stretch/>
        </p:blipFill>
        <p:spPr bwMode="auto">
          <a:xfrm>
            <a:off x="10465592" y="1900989"/>
            <a:ext cx="929817" cy="89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865152" y="1974553"/>
            <a:ext cx="6753102"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
                <a:ea typeface="+mn-ea"/>
                <a:cs typeface="+mn-cs"/>
              </a:rPr>
              <a:t>We are hugely privileged to have over </a:t>
            </a:r>
            <a:r>
              <a:rPr lang="en-GB" sz="2000">
                <a:solidFill>
                  <a:prstClr val="white"/>
                </a:solidFill>
                <a:latin typeface="Montserrat "/>
              </a:rPr>
              <a:t>100</a:t>
            </a:r>
            <a:r>
              <a:rPr kumimoji="0" lang="en-GB" sz="2000" b="0" i="0" u="none" strike="noStrike" kern="1200" cap="none" spc="0" normalizeH="0" baseline="0" noProof="0">
                <a:ln>
                  <a:noFill/>
                </a:ln>
                <a:solidFill>
                  <a:prstClr val="white"/>
                </a:solidFill>
                <a:effectLst/>
                <a:uLnTx/>
                <a:uFillTx/>
                <a:latin typeface="Montserrat "/>
                <a:ea typeface="+mn-ea"/>
                <a:cs typeface="+mn-cs"/>
              </a:rPr>
              <a:t>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1941694" y="5863897"/>
            <a:ext cx="79243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
                <a:ea typeface="+mn-ea"/>
                <a:cs typeface="Calibri"/>
              </a:rPr>
              <a:t>If you are interested in becoming a Mentor or Mentee, please visit our website: </a:t>
            </a:r>
            <a:r>
              <a:rPr kumimoji="0" lang="en-GB" sz="2000" b="1" i="0" u="none" strike="noStrike" kern="1200" cap="none" spc="0" normalizeH="0" baseline="0" noProof="0">
                <a:ln>
                  <a:noFill/>
                </a:ln>
                <a:solidFill>
                  <a:prstClr val="white"/>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3186421" y="199159"/>
            <a:ext cx="754013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Montserrat "/>
                <a:ea typeface="+mn-ea"/>
                <a:cs typeface="+mn-cs"/>
              </a:rPr>
              <a:t>Join the free WUN Mentoring Programme</a:t>
            </a:r>
            <a:endParaRPr kumimoji="0" lang="en-GB" sz="3200" b="1"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73" y="1414713"/>
            <a:ext cx="4223084" cy="4223084"/>
          </a:xfrm>
          <a:prstGeom prst="rect">
            <a:avLst/>
          </a:prstGeom>
        </p:spPr>
      </p:pic>
    </p:spTree>
    <p:extLst>
      <p:ext uri="{BB962C8B-B14F-4D97-AF65-F5344CB8AC3E}">
        <p14:creationId xmlns:p14="http://schemas.microsoft.com/office/powerpoint/2010/main" val="1945345920"/>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50715B-A7DB-1D82-52F5-12301A4FFB5A}"/>
              </a:ext>
            </a:extLst>
          </p:cNvPr>
          <p:cNvSpPr/>
          <p:nvPr/>
        </p:nvSpPr>
        <p:spPr>
          <a:xfrm>
            <a:off x="553051" y="1493165"/>
            <a:ext cx="1761841" cy="1177890"/>
          </a:xfrm>
          <a:prstGeom prst="rect">
            <a:avLst/>
          </a:prstGeom>
          <a:solidFill>
            <a:srgbClr val="56D6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object 2"/>
          <p:cNvSpPr/>
          <p:nvPr/>
        </p:nvSpPr>
        <p:spPr>
          <a:xfrm>
            <a:off x="628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151025" y="0"/>
            <a:ext cx="11850623" cy="5750026"/>
            <a:chOff x="124968" y="0"/>
            <a:chExt cx="11850623" cy="5750026"/>
          </a:xfrm>
        </p:grpSpPr>
        <p:pic>
          <p:nvPicPr>
            <p:cNvPr id="4" name="object 4"/>
            <p:cNvPicPr/>
            <p:nvPr/>
          </p:nvPicPr>
          <p:blipFill>
            <a:blip r:embed="rId3"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4"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124968" y="0"/>
              <a:ext cx="1789176" cy="1255776"/>
            </a:xfrm>
            <a:prstGeom prst="rect">
              <a:avLst/>
            </a:prstGeom>
          </p:spPr>
        </p:pic>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lvl="0" indent="-64960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Century Gothic"/>
                <a:cs typeface="Century Gothic"/>
              </a:rPr>
              <a:t>You</a:t>
            </a:r>
            <a:r>
              <a:rPr kumimoji="0" sz="1800" b="0" i="0" u="none" strike="noStrike" kern="0" cap="none" spc="55" normalizeH="0" baseline="0" noProof="0">
                <a:ln>
                  <a:noFill/>
                </a:ln>
                <a:solidFill>
                  <a:srgbClr val="FFFFFF"/>
                </a:solidFill>
                <a:effectLst/>
                <a:uLnTx/>
                <a:uFillTx/>
                <a:latin typeface="Century Gothic"/>
                <a:cs typeface="Century Gothic"/>
              </a:rPr>
              <a:t> </a:t>
            </a:r>
            <a:r>
              <a:rPr kumimoji="0" sz="1800" b="0" i="0" u="none" strike="noStrike" kern="0" cap="none" spc="-65" normalizeH="0" baseline="0" noProof="0">
                <a:ln>
                  <a:noFill/>
                </a:ln>
                <a:solidFill>
                  <a:srgbClr val="FFFFFF"/>
                </a:solidFill>
                <a:effectLst/>
                <a:uLnTx/>
                <a:uFillTx/>
                <a:latin typeface="Century Gothic"/>
                <a:cs typeface="Century Gothic"/>
              </a:rPr>
              <a:t>can</a:t>
            </a:r>
            <a:r>
              <a:rPr kumimoji="0" sz="1800" b="0" i="0" u="none" strike="noStrike" kern="0" cap="none" spc="75"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follow</a:t>
            </a:r>
            <a:r>
              <a:rPr kumimoji="0" sz="1800" b="0" i="0" u="none" strike="noStrike" kern="0" cap="none" spc="70" normalizeH="0" baseline="0" noProof="0">
                <a:ln>
                  <a:noFill/>
                </a:ln>
                <a:solidFill>
                  <a:srgbClr val="FFFFFF"/>
                </a:solidFill>
                <a:effectLst/>
                <a:uLnTx/>
                <a:uFillTx/>
                <a:latin typeface="Century Gothic"/>
                <a:cs typeface="Century Gothic"/>
              </a:rPr>
              <a:t> </a:t>
            </a:r>
            <a:r>
              <a:rPr kumimoji="0" sz="1800" b="0" i="0" u="none" strike="noStrike" kern="0" cap="none" spc="75" normalizeH="0" baseline="0" noProof="0">
                <a:ln>
                  <a:noFill/>
                </a:ln>
                <a:solidFill>
                  <a:srgbClr val="FFFFFF"/>
                </a:solidFill>
                <a:effectLst/>
                <a:uLnTx/>
                <a:uFillTx/>
                <a:latin typeface="Century Gothic"/>
                <a:cs typeface="Century Gothic"/>
              </a:rPr>
              <a:t>our</a:t>
            </a:r>
            <a:r>
              <a:rPr kumimoji="0" sz="1800" b="0" i="0" u="none" strike="noStrike" kern="0" cap="none" spc="70" normalizeH="0" baseline="0" noProof="0">
                <a:ln>
                  <a:noFill/>
                </a:ln>
                <a:solidFill>
                  <a:srgbClr val="FFFFFF"/>
                </a:solidFill>
                <a:effectLst/>
                <a:uLnTx/>
                <a:uFillTx/>
                <a:latin typeface="Century Gothic"/>
                <a:cs typeface="Century Gothic"/>
              </a:rPr>
              <a:t> </a:t>
            </a:r>
            <a:r>
              <a:rPr kumimoji="0" sz="1800" b="0" i="0" u="none" strike="noStrike" kern="0" cap="none" spc="-10" normalizeH="0" baseline="0" noProof="0">
                <a:ln>
                  <a:noFill/>
                </a:ln>
                <a:solidFill>
                  <a:srgbClr val="FFFFFF"/>
                </a:solidFill>
                <a:effectLst/>
                <a:uLnTx/>
                <a:uFillTx/>
                <a:latin typeface="Century Gothic"/>
                <a:cs typeface="Century Gothic"/>
              </a:rPr>
              <a:t>podcast</a:t>
            </a:r>
            <a:r>
              <a:rPr kumimoji="0" sz="1800" b="0" i="0" u="none" strike="noStrike" kern="0" cap="none" spc="60"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on</a:t>
            </a:r>
            <a:r>
              <a:rPr kumimoji="0" sz="1800" b="0" i="0" u="none" strike="noStrike" kern="0" cap="none" spc="50"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Apple</a:t>
            </a:r>
            <a:r>
              <a:rPr kumimoji="0" sz="1800" b="0" i="0" u="none" strike="noStrike" kern="0" cap="none" spc="80"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Podcasts,</a:t>
            </a:r>
            <a:r>
              <a:rPr kumimoji="0" sz="1800" b="0" i="0" u="none" strike="noStrike" kern="0" cap="none" spc="50"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Spotify,</a:t>
            </a:r>
            <a:r>
              <a:rPr kumimoji="0" sz="1800" b="0" i="0" u="none" strike="noStrike" kern="0" cap="none" spc="85"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Amazon</a:t>
            </a:r>
            <a:r>
              <a:rPr kumimoji="0" sz="1800" b="0" i="0" u="none" strike="noStrike" kern="0" cap="none" spc="35" normalizeH="0" baseline="0" noProof="0">
                <a:ln>
                  <a:noFill/>
                </a:ln>
                <a:solidFill>
                  <a:srgbClr val="FFFFFF"/>
                </a:solidFill>
                <a:effectLst/>
                <a:uLnTx/>
                <a:uFillTx/>
                <a:latin typeface="Century Gothic"/>
                <a:cs typeface="Century Gothic"/>
              </a:rPr>
              <a:t> </a:t>
            </a:r>
            <a:r>
              <a:rPr kumimoji="0" sz="1800" b="0" i="0" u="none" strike="noStrike" kern="0" cap="none" spc="60" normalizeH="0" baseline="0" noProof="0">
                <a:ln>
                  <a:noFill/>
                </a:ln>
                <a:solidFill>
                  <a:srgbClr val="FFFFFF"/>
                </a:solidFill>
                <a:effectLst/>
                <a:uLnTx/>
                <a:uFillTx/>
                <a:latin typeface="Century Gothic"/>
                <a:cs typeface="Century Gothic"/>
              </a:rPr>
              <a:t>Music</a:t>
            </a:r>
            <a:r>
              <a:rPr kumimoji="0" sz="1800" b="0" i="0" u="none" strike="noStrike" kern="0" cap="none" spc="75" normalizeH="0" baseline="0" noProof="0">
                <a:ln>
                  <a:noFill/>
                </a:ln>
                <a:solidFill>
                  <a:srgbClr val="FFFFFF"/>
                </a:solidFill>
                <a:effectLst/>
                <a:uLnTx/>
                <a:uFillTx/>
                <a:latin typeface="Century Gothic"/>
                <a:cs typeface="Century Gothic"/>
              </a:rPr>
              <a:t> </a:t>
            </a:r>
            <a:r>
              <a:rPr kumimoji="0" sz="1800" b="0" i="0" u="none" strike="noStrike" kern="0" cap="none" spc="-25" normalizeH="0" baseline="0" noProof="0">
                <a:ln>
                  <a:noFill/>
                </a:ln>
                <a:solidFill>
                  <a:srgbClr val="FFFFFF"/>
                </a:solidFill>
                <a:effectLst/>
                <a:uLnTx/>
                <a:uFillTx/>
                <a:latin typeface="Century Gothic"/>
                <a:cs typeface="Century Gothic"/>
              </a:rPr>
              <a:t>and </a:t>
            </a:r>
            <a:r>
              <a:rPr kumimoji="0" sz="1800" b="0" i="0" u="none" strike="noStrike" kern="0" cap="none" spc="0" normalizeH="0" baseline="0" noProof="0">
                <a:ln>
                  <a:noFill/>
                </a:ln>
                <a:solidFill>
                  <a:srgbClr val="FFFFFF"/>
                </a:solidFill>
                <a:effectLst/>
                <a:uLnTx/>
                <a:uFillTx/>
                <a:latin typeface="Century Gothic"/>
                <a:cs typeface="Century Gothic"/>
              </a:rPr>
              <a:t>wherever</a:t>
            </a:r>
            <a:r>
              <a:rPr kumimoji="0" sz="1800" b="0" i="0" u="none" strike="noStrike" kern="0" cap="none" spc="30"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else</a:t>
            </a:r>
            <a:r>
              <a:rPr kumimoji="0" sz="1800" b="0" i="0" u="none" strike="noStrike" kern="0" cap="none" spc="35"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you</a:t>
            </a:r>
            <a:r>
              <a:rPr kumimoji="0" sz="1800" b="0" i="0" u="none" strike="noStrike" kern="0" cap="none" spc="45"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get</a:t>
            </a:r>
            <a:r>
              <a:rPr kumimoji="0" sz="1800" b="0" i="0" u="none" strike="noStrike" kern="0" cap="none" spc="30" normalizeH="0" baseline="0" noProof="0">
                <a:ln>
                  <a:noFill/>
                </a:ln>
                <a:solidFill>
                  <a:srgbClr val="FFFFFF"/>
                </a:solidFill>
                <a:effectLst/>
                <a:uLnTx/>
                <a:uFillTx/>
                <a:latin typeface="Century Gothic"/>
                <a:cs typeface="Century Gothic"/>
              </a:rPr>
              <a:t> </a:t>
            </a:r>
            <a:r>
              <a:rPr kumimoji="0" sz="1800" b="0" i="0" u="none" strike="noStrike" kern="0" cap="none" spc="55" normalizeH="0" baseline="0" noProof="0">
                <a:ln>
                  <a:noFill/>
                </a:ln>
                <a:solidFill>
                  <a:srgbClr val="FFFFFF"/>
                </a:solidFill>
                <a:effectLst/>
                <a:uLnTx/>
                <a:uFillTx/>
                <a:latin typeface="Century Gothic"/>
                <a:cs typeface="Century Gothic"/>
              </a:rPr>
              <a:t>your</a:t>
            </a:r>
            <a:r>
              <a:rPr kumimoji="0" sz="1800" b="0" i="0" u="none" strike="noStrike" kern="0" cap="none" spc="45"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podcasts</a:t>
            </a:r>
            <a:r>
              <a:rPr kumimoji="0" sz="1800" b="0" i="0" u="none" strike="noStrike" kern="0" cap="none" spc="25"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a:t>
            </a:r>
            <a:r>
              <a:rPr kumimoji="0" sz="1800" b="0" i="0" u="none" strike="noStrike" kern="0" cap="none" spc="50" normalizeH="0" baseline="0" noProof="0">
                <a:ln>
                  <a:noFill/>
                </a:ln>
                <a:solidFill>
                  <a:srgbClr val="FFFFFF"/>
                </a:solidFill>
                <a:effectLst/>
                <a:uLnTx/>
                <a:uFillTx/>
                <a:latin typeface="Century Gothic"/>
                <a:cs typeface="Century Gothic"/>
              </a:rPr>
              <a:t> </a:t>
            </a:r>
            <a:r>
              <a:rPr kumimoji="0" sz="1800" b="0" i="0" u="none" strike="noStrike" kern="0" cap="none" spc="130" normalizeH="0" baseline="0" noProof="0">
                <a:ln>
                  <a:noFill/>
                </a:ln>
                <a:solidFill>
                  <a:srgbClr val="FFFFFF"/>
                </a:solidFill>
                <a:effectLst/>
                <a:uLnTx/>
                <a:uFillTx/>
                <a:latin typeface="Century Gothic"/>
                <a:cs typeface="Century Gothic"/>
              </a:rPr>
              <a:t>just</a:t>
            </a:r>
            <a:r>
              <a:rPr kumimoji="0" sz="1800" b="0" i="0" u="none" strike="noStrike" kern="0" cap="none" spc="25"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search</a:t>
            </a:r>
            <a:r>
              <a:rPr kumimoji="0" sz="1800" b="0" i="0" u="none" strike="noStrike" kern="0" cap="none" spc="25" normalizeH="0" baseline="0" noProof="0">
                <a:ln>
                  <a:noFill/>
                </a:ln>
                <a:solidFill>
                  <a:srgbClr val="FFFFFF"/>
                </a:solidFill>
                <a:effectLst/>
                <a:uLnTx/>
                <a:uFillTx/>
                <a:latin typeface="Century Gothic"/>
                <a:cs typeface="Century Gothic"/>
              </a:rPr>
              <a:t> </a:t>
            </a:r>
            <a:r>
              <a:rPr kumimoji="0" sz="1800" b="0" i="0" u="none" strike="noStrike" kern="0" cap="none" spc="55" normalizeH="0" baseline="0" noProof="0">
                <a:ln>
                  <a:noFill/>
                </a:ln>
                <a:solidFill>
                  <a:srgbClr val="FFFFFF"/>
                </a:solidFill>
                <a:effectLst/>
                <a:uLnTx/>
                <a:uFillTx/>
                <a:latin typeface="Century Gothic"/>
                <a:cs typeface="Century Gothic"/>
              </a:rPr>
              <a:t>“WUN4ALL”.</a:t>
            </a:r>
            <a:endParaRPr kumimoji="0" sz="1800" b="0" i="0" u="none" strike="noStrike" kern="0" cap="none" spc="0" normalizeH="0" baseline="0" noProof="0">
              <a:ln>
                <a:noFill/>
              </a:ln>
              <a:solidFill>
                <a:sysClr val="windowText" lastClr="000000"/>
              </a:solidFill>
              <a:effectLst/>
              <a:uLnTx/>
              <a:uFillTx/>
              <a:latin typeface="Century Gothic"/>
              <a:cs typeface="Century Gothic"/>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a:ln>
                  <a:noFill/>
                </a:ln>
                <a:solidFill>
                  <a:srgbClr val="FFFFFF"/>
                </a:solidFill>
                <a:effectLst/>
                <a:uLnTx/>
                <a:uFillTx/>
                <a:latin typeface="Century Gothic"/>
                <a:cs typeface="Century Gothic"/>
              </a:rPr>
              <a:t>Or</a:t>
            </a:r>
            <a:r>
              <a:rPr kumimoji="0" sz="1800" b="0" i="0" u="none" strike="noStrike" kern="0" cap="none" spc="25" normalizeH="0" baseline="0" noProof="0">
                <a:ln>
                  <a:noFill/>
                </a:ln>
                <a:solidFill>
                  <a:srgbClr val="FFFFFF"/>
                </a:solidFill>
                <a:effectLst/>
                <a:uLnTx/>
                <a:uFillTx/>
                <a:latin typeface="Century Gothic"/>
                <a:cs typeface="Century Gothic"/>
              </a:rPr>
              <a:t> </a:t>
            </a:r>
            <a:r>
              <a:rPr kumimoji="0" sz="1800" b="0" i="0" u="none" strike="noStrike" kern="0" cap="none" spc="130" normalizeH="0" baseline="0" noProof="0">
                <a:ln>
                  <a:noFill/>
                </a:ln>
                <a:solidFill>
                  <a:srgbClr val="FFFFFF"/>
                </a:solidFill>
                <a:effectLst/>
                <a:uLnTx/>
                <a:uFillTx/>
                <a:latin typeface="Century Gothic"/>
                <a:cs typeface="Century Gothic"/>
              </a:rPr>
              <a:t>just</a:t>
            </a:r>
            <a:r>
              <a:rPr kumimoji="0" sz="1800" b="0" i="0" u="none" strike="noStrike" kern="0" cap="none" spc="10"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click</a:t>
            </a:r>
            <a:r>
              <a:rPr kumimoji="0" sz="1800" b="0" i="0" u="none" strike="noStrike" kern="0" cap="none" spc="50" normalizeH="0" baseline="0" noProof="0">
                <a:ln>
                  <a:noFill/>
                </a:ln>
                <a:solidFill>
                  <a:srgbClr val="FFFFFF"/>
                </a:solidFill>
                <a:effectLst/>
                <a:uLnTx/>
                <a:uFillTx/>
                <a:latin typeface="Century Gothic"/>
                <a:cs typeface="Century Gothic"/>
              </a:rPr>
              <a:t> </a:t>
            </a:r>
            <a:r>
              <a:rPr kumimoji="0" sz="1800" b="0" i="0" u="none" strike="noStrike" kern="0" cap="none" spc="85" normalizeH="0" baseline="0" noProof="0">
                <a:ln>
                  <a:noFill/>
                </a:ln>
                <a:solidFill>
                  <a:srgbClr val="FFFFFF"/>
                </a:solidFill>
                <a:effectLst/>
                <a:uLnTx/>
                <a:uFillTx/>
                <a:latin typeface="Century Gothic"/>
                <a:cs typeface="Century Gothic"/>
              </a:rPr>
              <a:t>through</a:t>
            </a:r>
            <a:r>
              <a:rPr kumimoji="0" sz="1800" b="0" i="0" u="none" strike="noStrike" kern="0" cap="none" spc="-15" normalizeH="0" baseline="0" noProof="0">
                <a:ln>
                  <a:noFill/>
                </a:ln>
                <a:solidFill>
                  <a:srgbClr val="FFFFFF"/>
                </a:solidFill>
                <a:effectLst/>
                <a:uLnTx/>
                <a:uFillTx/>
                <a:latin typeface="Century Gothic"/>
                <a:cs typeface="Century Gothic"/>
              </a:rPr>
              <a:t> </a:t>
            </a:r>
            <a:r>
              <a:rPr kumimoji="0" sz="1800" b="0" i="0" u="none" strike="noStrike" kern="0" cap="none" spc="85" normalizeH="0" baseline="0" noProof="0">
                <a:ln>
                  <a:noFill/>
                </a:ln>
                <a:solidFill>
                  <a:srgbClr val="FFFFFF"/>
                </a:solidFill>
                <a:effectLst/>
                <a:uLnTx/>
                <a:uFillTx/>
                <a:latin typeface="Century Gothic"/>
                <a:cs typeface="Century Gothic"/>
              </a:rPr>
              <a:t>from</a:t>
            </a:r>
            <a:r>
              <a:rPr kumimoji="0" sz="1800" b="0" i="0" u="none" strike="noStrike" kern="0" cap="none" spc="20" normalizeH="0" baseline="0" noProof="0">
                <a:ln>
                  <a:noFill/>
                </a:ln>
                <a:solidFill>
                  <a:srgbClr val="FFFFFF"/>
                </a:solidFill>
                <a:effectLst/>
                <a:uLnTx/>
                <a:uFillTx/>
                <a:latin typeface="Century Gothic"/>
                <a:cs typeface="Century Gothic"/>
              </a:rPr>
              <a:t> </a:t>
            </a:r>
            <a:r>
              <a:rPr kumimoji="0" sz="1800" b="0" i="0" u="none" strike="noStrike" kern="0" cap="none" spc="50" normalizeH="0" baseline="0" noProof="0">
                <a:ln>
                  <a:noFill/>
                </a:ln>
                <a:solidFill>
                  <a:srgbClr val="FFFFFF"/>
                </a:solidFill>
                <a:effectLst/>
                <a:uLnTx/>
                <a:uFillTx/>
                <a:latin typeface="Century Gothic"/>
                <a:cs typeface="Century Gothic"/>
              </a:rPr>
              <a:t>the</a:t>
            </a:r>
            <a:r>
              <a:rPr kumimoji="0" sz="1800" b="0" i="0" u="none" strike="noStrike" kern="0" cap="none" spc="5" normalizeH="0" baseline="0" noProof="0">
                <a:ln>
                  <a:noFill/>
                </a:ln>
                <a:solidFill>
                  <a:srgbClr val="FFFFFF"/>
                </a:solidFill>
                <a:effectLst/>
                <a:uLnTx/>
                <a:uFillTx/>
                <a:latin typeface="Century Gothic"/>
                <a:cs typeface="Century Gothic"/>
              </a:rPr>
              <a:t> </a:t>
            </a:r>
            <a:r>
              <a:rPr kumimoji="0" sz="1800" b="0" i="0" u="none" strike="noStrike" kern="0" cap="none" spc="0" normalizeH="0" baseline="0" noProof="0">
                <a:ln>
                  <a:noFill/>
                </a:ln>
                <a:solidFill>
                  <a:srgbClr val="FFFFFF"/>
                </a:solidFill>
                <a:effectLst/>
                <a:uLnTx/>
                <a:uFillTx/>
                <a:latin typeface="Century Gothic"/>
                <a:cs typeface="Century Gothic"/>
              </a:rPr>
              <a:t>website:</a:t>
            </a:r>
            <a:r>
              <a:rPr kumimoji="0" sz="1800" b="0" i="0" u="none" strike="noStrike" kern="0" cap="none" spc="45" normalizeH="0" baseline="0" noProof="0">
                <a:ln>
                  <a:noFill/>
                </a:ln>
                <a:solidFill>
                  <a:srgbClr val="FFFFFF"/>
                </a:solidFill>
                <a:effectLst/>
                <a:uLnTx/>
                <a:uFillTx/>
                <a:latin typeface="Century Gothic"/>
                <a:cs typeface="Century Gothic"/>
              </a:rPr>
              <a:t> </a:t>
            </a:r>
            <a:r>
              <a:rPr kumimoji="0" sz="1800" b="1" i="0" u="heavy" strike="noStrike" kern="0" cap="none" spc="180" normalizeH="0" baseline="0" noProof="0">
                <a:ln>
                  <a:noFill/>
                </a:ln>
                <a:solidFill>
                  <a:srgbClr val="FFFFFF"/>
                </a:solidFill>
                <a:effectLst/>
                <a:uLnTx/>
                <a:uFill>
                  <a:solidFill>
                    <a:srgbClr val="FFFFFF"/>
                  </a:solidFill>
                </a:uFill>
                <a:latin typeface="Calibri"/>
                <a:cs typeface="Calibri"/>
                <a:hlinkClick r:id="rId6"/>
              </a:rPr>
              <a:t>https://thewun.co.uk/news-blogs/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a:spLocks noGrp="1"/>
          </p:cNvSpPr>
          <p:nvPr>
            <p:ph type="title"/>
          </p:nvPr>
        </p:nvSpPr>
        <p:spPr>
          <a:xfrm>
            <a:off x="3935348" y="333477"/>
            <a:ext cx="4321810" cy="1530350"/>
          </a:xfrm>
          <a:prstGeom prst="rect">
            <a:avLst/>
          </a:prstGeom>
        </p:spPr>
        <p:txBody>
          <a:bodyPr vert="horz" wrap="square" lIns="0" tIns="114300" rIns="0" bIns="0" rtlCol="0">
            <a:spAutoFit/>
          </a:bodyPr>
          <a:lstStyle/>
          <a:p>
            <a:pPr algn="ctr">
              <a:lnSpc>
                <a:spcPct val="100000"/>
              </a:lnSpc>
              <a:spcBef>
                <a:spcPts val="900"/>
              </a:spcBef>
            </a:pPr>
            <a:r>
              <a:rPr lang="en-GB" sz="4000" spc="705">
                <a:latin typeface="Monserrat"/>
              </a:rPr>
              <a:t>WUN</a:t>
            </a:r>
            <a:r>
              <a:rPr lang="en-GB" sz="4000" spc="254">
                <a:latin typeface="Monserrat"/>
              </a:rPr>
              <a:t> </a:t>
            </a:r>
            <a:r>
              <a:rPr lang="en-GB" sz="4000" spc="535">
                <a:latin typeface="Monserrat"/>
              </a:rPr>
              <a:t>Podcasts</a:t>
            </a:r>
            <a:endParaRPr sz="4000">
              <a:latin typeface="Monserrat"/>
            </a:endParaRPr>
          </a:p>
          <a:p>
            <a:pPr marL="12700" marR="5080" algn="ctr">
              <a:lnSpc>
                <a:spcPct val="100000"/>
              </a:lnSpc>
              <a:spcBef>
                <a:spcPts val="484"/>
              </a:spcBef>
            </a:pPr>
            <a:r>
              <a:rPr sz="2400" b="0" spc="145">
                <a:latin typeface="Century Gothic"/>
                <a:cs typeface="Century Gothic"/>
              </a:rPr>
              <a:t>Listen</a:t>
            </a:r>
            <a:r>
              <a:rPr sz="2400" b="0" spc="-20">
                <a:latin typeface="Century Gothic"/>
                <a:cs typeface="Century Gothic"/>
              </a:rPr>
              <a:t> </a:t>
            </a:r>
            <a:r>
              <a:rPr sz="2400" b="0">
                <a:latin typeface="Century Gothic"/>
                <a:cs typeface="Century Gothic"/>
              </a:rPr>
              <a:t>to</a:t>
            </a:r>
            <a:r>
              <a:rPr sz="2400" b="0" spc="-15">
                <a:latin typeface="Century Gothic"/>
                <a:cs typeface="Century Gothic"/>
              </a:rPr>
              <a:t> </a:t>
            </a:r>
            <a:r>
              <a:rPr sz="2400" b="0" spc="95">
                <a:latin typeface="Century Gothic"/>
                <a:cs typeface="Century Gothic"/>
              </a:rPr>
              <a:t>our</a:t>
            </a:r>
            <a:r>
              <a:rPr sz="2400" b="0" spc="-25">
                <a:latin typeface="Century Gothic"/>
                <a:cs typeface="Century Gothic"/>
              </a:rPr>
              <a:t> </a:t>
            </a:r>
            <a:r>
              <a:rPr sz="2400" b="0" spc="60">
                <a:latin typeface="Century Gothic"/>
                <a:cs typeface="Century Gothic"/>
              </a:rPr>
              <a:t>latest</a:t>
            </a:r>
            <a:r>
              <a:rPr sz="2400" b="0" spc="5">
                <a:latin typeface="Century Gothic"/>
                <a:cs typeface="Century Gothic"/>
              </a:rPr>
              <a:t> </a:t>
            </a:r>
            <a:r>
              <a:rPr sz="2400" b="0" spc="-10">
                <a:latin typeface="Century Gothic"/>
                <a:cs typeface="Century Gothic"/>
              </a:rPr>
              <a:t>podcasts </a:t>
            </a:r>
            <a:r>
              <a:rPr sz="2400" b="0">
                <a:latin typeface="Century Gothic"/>
                <a:cs typeface="Century Gothic"/>
              </a:rPr>
              <a:t>More </a:t>
            </a:r>
            <a:r>
              <a:rPr sz="2400" b="0" spc="55">
                <a:latin typeface="Century Gothic"/>
                <a:cs typeface="Century Gothic"/>
              </a:rPr>
              <a:t>coming</a:t>
            </a:r>
            <a:r>
              <a:rPr sz="2400" b="0" spc="-5">
                <a:latin typeface="Century Gothic"/>
                <a:cs typeface="Century Gothic"/>
              </a:rPr>
              <a:t> </a:t>
            </a:r>
            <a:r>
              <a:rPr sz="2400" b="0" spc="55">
                <a:latin typeface="Century Gothic"/>
                <a:cs typeface="Century Gothic"/>
              </a:rPr>
              <a:t>soon</a:t>
            </a:r>
            <a:r>
              <a:rPr sz="2400" b="0" spc="-10">
                <a:latin typeface="Century Gothic"/>
                <a:cs typeface="Century Gothic"/>
              </a:rPr>
              <a:t> </a:t>
            </a:r>
            <a:r>
              <a:rPr sz="2400" b="0" spc="-50">
                <a:latin typeface="Century Gothic"/>
                <a:cs typeface="Century Gothic"/>
              </a:rPr>
              <a:t>!</a:t>
            </a:r>
            <a:endParaRPr sz="2400">
              <a:latin typeface="Century Gothic"/>
              <a:cs typeface="Century Gothic"/>
            </a:endParaRPr>
          </a:p>
        </p:txBody>
      </p:sp>
      <p:sp>
        <p:nvSpPr>
          <p:cNvPr id="11" name="TextBox 10">
            <a:extLst>
              <a:ext uri="{FF2B5EF4-FFF2-40B4-BE49-F238E27FC236}">
                <a16:creationId xmlns:a16="http://schemas.microsoft.com/office/drawing/2014/main" id="{5B24626F-D402-3640-04EF-F21F8B6F8AE6}"/>
              </a:ext>
            </a:extLst>
          </p:cNvPr>
          <p:cNvSpPr txBox="1"/>
          <p:nvPr/>
        </p:nvSpPr>
        <p:spPr>
          <a:xfrm>
            <a:off x="6367083" y="2740424"/>
            <a:ext cx="5349360" cy="2523768"/>
          </a:xfrm>
          <a:prstGeom prst="rect">
            <a:avLst/>
          </a:prstGeom>
          <a:noFill/>
        </p:spPr>
        <p:txBody>
          <a:bodyPr wrap="square">
            <a:spAutoFit/>
          </a:bodyPr>
          <a:lstStyle/>
          <a:p>
            <a:pPr marL="0" marR="0" lvl="0" indent="0" algn="l" defTabSz="914400" eaLnBrk="1" fontAlgn="base"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Open Sans" panose="020B0606030504020204" pitchFamily="34" charset="0"/>
              </a:rPr>
              <a:t>#WUN Career Stories – Female Health in the Workplace with Lauren Tyler, former Head of Innovation at Southern Water</a:t>
            </a: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Open Sans" panose="020B0606030504020204" pitchFamily="34" charset="0"/>
            </a:endParaRPr>
          </a:p>
          <a:p>
            <a:pPr marL="0" marR="0" lvl="0" indent="0" algn="l" defTabSz="914400" eaLnBrk="1" fontAlgn="base"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Open Sans" panose="020B0606030504020204" pitchFamily="34" charset="0"/>
              </a:rPr>
              <a:t>Julia Stichling, WUN Advocate talks with Lauren Tyler – known as Loz – who is the former Head of Innovation at Southern Water and a passionate advocate for innovation as an essential business capability. A problem-solver at heart, Loz is known for her creative curiosity, strategic thinking, and humble leadership.</a:t>
            </a:r>
          </a:p>
        </p:txBody>
      </p:sp>
      <p:pic>
        <p:nvPicPr>
          <p:cNvPr id="14" name="Picture 13" descr="A person smiling at the camera&#10;&#10;Description automatically generated">
            <a:extLst>
              <a:ext uri="{FF2B5EF4-FFF2-40B4-BE49-F238E27FC236}">
                <a16:creationId xmlns:a16="http://schemas.microsoft.com/office/drawing/2014/main" id="{53B59956-14EF-D5D2-4027-6D757D63D071}"/>
              </a:ext>
            </a:extLst>
          </p:cNvPr>
          <p:cNvPicPr>
            <a:picLocks noChangeAspect="1"/>
          </p:cNvPicPr>
          <p:nvPr/>
        </p:nvPicPr>
        <p:blipFill>
          <a:blip r:embed="rId7">
            <a:extLst>
              <a:ext uri="{28A0092B-C50C-407E-A947-70E740481C1C}">
                <a14:useLocalDpi xmlns:a14="http://schemas.microsoft.com/office/drawing/2010/main" val="0"/>
              </a:ext>
            </a:extLst>
          </a:blip>
          <a:srcRect l="15605" t="10429" r="17516" b="28047"/>
          <a:stretch/>
        </p:blipFill>
        <p:spPr>
          <a:xfrm>
            <a:off x="10297838" y="1383667"/>
            <a:ext cx="1373768" cy="1299989"/>
          </a:xfrm>
          <a:prstGeom prst="rect">
            <a:avLst/>
          </a:prstGeom>
          <a:ln>
            <a:noFill/>
          </a:ln>
          <a:effectLst>
            <a:softEdge rad="112500"/>
          </a:effectLst>
        </p:spPr>
      </p:pic>
      <p:sp>
        <p:nvSpPr>
          <p:cNvPr id="15" name="TextBox 14">
            <a:extLst>
              <a:ext uri="{FF2B5EF4-FFF2-40B4-BE49-F238E27FC236}">
                <a16:creationId xmlns:a16="http://schemas.microsoft.com/office/drawing/2014/main" id="{CEF95439-75ED-CA84-5299-A3D4A6113F88}"/>
              </a:ext>
            </a:extLst>
          </p:cNvPr>
          <p:cNvSpPr txBox="1"/>
          <p:nvPr/>
        </p:nvSpPr>
        <p:spPr>
          <a:xfrm>
            <a:off x="871110" y="2740852"/>
            <a:ext cx="4834136" cy="2277547"/>
          </a:xfrm>
          <a:prstGeom prst="rect">
            <a:avLst/>
          </a:prstGeom>
          <a:noFill/>
        </p:spPr>
        <p:txBody>
          <a:bodyPr wrap="square">
            <a:spAutoFit/>
          </a:bodyPr>
          <a:lstStyle/>
          <a:p>
            <a:pPr marL="0" marR="0" lvl="0" indent="0" algn="l" defTabSz="914400" eaLnBrk="1" fontAlgn="base"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Open Sans" panose="020B0606030504020204" pitchFamily="34" charset="0"/>
              </a:rPr>
              <a:t>Energy Markets with Lillian Philip talking to Kip Quiney, Senior Manager at EDF Energy</a:t>
            </a: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Open Sans" panose="020B0606030504020204" pitchFamily="34" charset="0"/>
            </a:endParaRPr>
          </a:p>
          <a:p>
            <a:pPr marL="0" marR="0" lvl="0" indent="0" algn="l" defTabSz="914400" eaLnBrk="1" fontAlgn="base"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Open Sans" panose="020B0606030504020204" pitchFamily="34" charset="0"/>
              </a:rPr>
              <a:t>In this episode WUN advocate Lillian Philip talks to Kip Quiney, Senior Manager at EDF Energy, discussing the UK commodity markets and how movements here change the prices on our energy bills.</a:t>
            </a: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Open Sans" panose="020B0606030504020204" pitchFamily="34" charset="0"/>
            </a:endParaRPr>
          </a:p>
        </p:txBody>
      </p:sp>
      <p:pic>
        <p:nvPicPr>
          <p:cNvPr id="21" name="Picture 20" descr="A person wearing glasses and smiling&#10;&#10;Description automatically generated">
            <a:extLst>
              <a:ext uri="{FF2B5EF4-FFF2-40B4-BE49-F238E27FC236}">
                <a16:creationId xmlns:a16="http://schemas.microsoft.com/office/drawing/2014/main" id="{E81B6720-6D77-C8B3-1E8E-6A55460AC834}"/>
              </a:ext>
            </a:extLst>
          </p:cNvPr>
          <p:cNvPicPr>
            <a:picLocks noChangeAspect="1"/>
          </p:cNvPicPr>
          <p:nvPr/>
        </p:nvPicPr>
        <p:blipFill>
          <a:blip r:embed="rId8" cstate="print">
            <a:extLst>
              <a:ext uri="{28A0092B-C50C-407E-A947-70E740481C1C}">
                <a14:useLocalDpi xmlns:a14="http://schemas.microsoft.com/office/drawing/2010/main" val="0"/>
              </a:ext>
            </a:extLst>
          </a:blip>
          <a:srcRect r="7287" b="18007"/>
          <a:stretch/>
        </p:blipFill>
        <p:spPr>
          <a:xfrm>
            <a:off x="794305" y="1417301"/>
            <a:ext cx="1279332" cy="1243968"/>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624608"/>
            <a:ext cx="92730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a:solidFill>
                  <a:prstClr val="white"/>
                </a:solidFill>
                <a:latin typeface="Montserrat" panose="00000500000000000000" pitchFamily="2" charset="0"/>
              </a:rPr>
              <a:t>to receive the next  WUN newsletter </a:t>
            </a:r>
            <a:endParaRPr kumimoji="0" lang="en-GB" sz="6000" b="1"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D1293841-DE3F-4A7A-8FD4-EDF069A54AB2}"/>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a:ln>
                  <a:noFill/>
                </a:ln>
                <a:solidFill>
                  <a:prstClr val="white"/>
                </a:solidFill>
                <a:effectLst/>
                <a:uLnTx/>
                <a:uFillTx/>
                <a:latin typeface="Calibri" panose="020F0502020204030204"/>
                <a:ea typeface="+mn-ea"/>
                <a:cs typeface="+mn-cs"/>
              </a:rPr>
              <a:t>https://thewun.co.uk/join-wun</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9100"/>
        </a:solidFill>
        <a:effectLst/>
      </p:bgPr>
    </p:bg>
    <p:spTree>
      <p:nvGrpSpPr>
        <p:cNvPr id="1" name=""/>
        <p:cNvGrpSpPr/>
        <p:nvPr/>
      </p:nvGrpSpPr>
      <p:grpSpPr>
        <a:xfrm>
          <a:off x="0" y="0"/>
          <a:ext cx="0" cy="0"/>
          <a:chOff x="0" y="0"/>
          <a:chExt cx="0" cy="0"/>
        </a:xfrm>
      </p:grpSpPr>
      <p:sp>
        <p:nvSpPr>
          <p:cNvPr id="2" name="Freeform 2" descr="A poster for a self-advocacy event  Description automatically generated"/>
          <p:cNvSpPr/>
          <p:nvPr/>
        </p:nvSpPr>
        <p:spPr>
          <a:xfrm>
            <a:off x="12700" y="-41190"/>
            <a:ext cx="12192000" cy="6950675"/>
          </a:xfrm>
          <a:custGeom>
            <a:avLst/>
            <a:gdLst/>
            <a:ahLst/>
            <a:cxnLst/>
            <a:rect l="l" t="t" r="r" b="b"/>
            <a:pathLst>
              <a:path w="18288000" h="10426012">
                <a:moveTo>
                  <a:pt x="0" y="0"/>
                </a:moveTo>
                <a:lnTo>
                  <a:pt x="18288000" y="0"/>
                </a:lnTo>
                <a:lnTo>
                  <a:pt x="18288000" y="10426013"/>
                </a:lnTo>
                <a:lnTo>
                  <a:pt x="0" y="10426013"/>
                </a:lnTo>
                <a:lnTo>
                  <a:pt x="0" y="0"/>
                </a:lnTo>
                <a:close/>
              </a:path>
            </a:pathLst>
          </a:custGeom>
          <a:blipFill>
            <a:blip r:embed="rId2"/>
            <a:stretch>
              <a:fillRect r="-1371" b="-77812"/>
            </a:stretch>
          </a:blipFill>
        </p:spPr>
        <p:txBody>
          <a:bodyPr/>
          <a:lstStyle/>
          <a:p>
            <a:pPr defTabSz="609630"/>
            <a:endParaRPr lang="en-GB" sz="1200">
              <a:solidFill>
                <a:prstClr val="black"/>
              </a:solidFill>
              <a:latin typeface="Calibri"/>
            </a:endParaRPr>
          </a:p>
        </p:txBody>
      </p:sp>
      <p:sp>
        <p:nvSpPr>
          <p:cNvPr id="3" name="Freeform 3" descr="A close-up of a logo  Description automatically generated"/>
          <p:cNvSpPr/>
          <p:nvPr/>
        </p:nvSpPr>
        <p:spPr>
          <a:xfrm>
            <a:off x="2621548" y="2712786"/>
            <a:ext cx="2458453" cy="1086170"/>
          </a:xfrm>
          <a:custGeom>
            <a:avLst/>
            <a:gdLst/>
            <a:ahLst/>
            <a:cxnLst/>
            <a:rect l="l" t="t" r="r" b="b"/>
            <a:pathLst>
              <a:path w="3687679" h="1629255">
                <a:moveTo>
                  <a:pt x="0" y="0"/>
                </a:moveTo>
                <a:lnTo>
                  <a:pt x="3687679" y="0"/>
                </a:lnTo>
                <a:lnTo>
                  <a:pt x="3687679" y="1629255"/>
                </a:lnTo>
                <a:lnTo>
                  <a:pt x="0" y="1629255"/>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369173" y="289608"/>
            <a:ext cx="8474038" cy="1323439"/>
          </a:xfrm>
          <a:prstGeom prst="rect">
            <a:avLst/>
          </a:prstGeom>
          <a:noFill/>
        </p:spPr>
        <p:txBody>
          <a:bodyPr wrap="square" lIns="91440" tIns="45720" rIns="91440" bIns="45720" rtlCol="0" anchor="t">
            <a:spAutoFit/>
          </a:bodyPr>
          <a:lstStyle/>
          <a:p>
            <a:r>
              <a:rPr lang="en-GB" sz="4000" b="1">
                <a:solidFill>
                  <a:schemeClr val="bg1"/>
                </a:solidFill>
                <a:ea typeface="Open Sans" panose="020B0606030504020204" pitchFamily="34" charset="0"/>
                <a:cs typeface="Open Sans" panose="020B0606030504020204" pitchFamily="34" charset="0"/>
              </a:rPr>
              <a:t>Today’s Speakers - </a:t>
            </a:r>
            <a:r>
              <a:rPr lang="en-US" sz="4000" b="1" i="0">
                <a:solidFill>
                  <a:schemeClr val="bg1"/>
                </a:solidFill>
                <a:effectLst/>
                <a:latin typeface="Open Sans" panose="020B0606030504020204" pitchFamily="34" charset="0"/>
              </a:rPr>
              <a:t>Lisa Robyn Wood</a:t>
            </a:r>
            <a:endParaRPr lang="en-US" sz="4000" b="0" i="0">
              <a:solidFill>
                <a:schemeClr val="bg1"/>
              </a:solidFill>
              <a:effectLst/>
              <a:latin typeface="Open Sans" panose="020B0606030504020204" pitchFamily="34" charset="0"/>
            </a:endParaRPr>
          </a:p>
          <a:p>
            <a:r>
              <a:rPr lang="en-GB" sz="4000" b="1">
                <a:solidFill>
                  <a:schemeClr val="bg1"/>
                </a:solidFill>
                <a:ea typeface="Open Sans" panose="020B0606030504020204" pitchFamily="34" charset="0"/>
                <a:cs typeface="Open Sans" panose="020B0606030504020204" pitchFamily="34" charset="0"/>
              </a:rPr>
              <a:t> </a:t>
            </a:r>
          </a:p>
        </p:txBody>
      </p:sp>
      <p:sp>
        <p:nvSpPr>
          <p:cNvPr id="5" name="TextBox 4">
            <a:extLst>
              <a:ext uri="{FF2B5EF4-FFF2-40B4-BE49-F238E27FC236}">
                <a16:creationId xmlns:a16="http://schemas.microsoft.com/office/drawing/2014/main" id="{2E12F0D3-BC71-48CC-95B4-2FBE7F62A245}"/>
              </a:ext>
            </a:extLst>
          </p:cNvPr>
          <p:cNvSpPr txBox="1"/>
          <p:nvPr/>
        </p:nvSpPr>
        <p:spPr>
          <a:xfrm>
            <a:off x="224794" y="1123109"/>
            <a:ext cx="12094830" cy="954107"/>
          </a:xfrm>
          <a:prstGeom prst="rect">
            <a:avLst/>
          </a:prstGeom>
          <a:noFill/>
        </p:spPr>
        <p:txBody>
          <a:bodyPr wrap="square" lIns="91440" tIns="45720" rIns="91440" bIns="45720" rtlCol="0" anchor="t">
            <a:spAutoFit/>
          </a:bodyPr>
          <a:lstStyle/>
          <a:p>
            <a:pPr>
              <a:defRPr/>
            </a:pPr>
            <a:endParaRPr lang="en-US" sz="2800" b="1">
              <a:solidFill>
                <a:schemeClr val="bg1"/>
              </a:solidFill>
              <a:latin typeface="Monserrat"/>
              <a:ea typeface="Open Sans" panose="020B0606030504020204" pitchFamily="34" charset="0"/>
              <a:cs typeface="Open Sans" panose="020B0606030504020204" pitchFamily="34" charset="0"/>
            </a:endParaRPr>
          </a:p>
          <a:p>
            <a:pPr>
              <a:defRPr/>
            </a:pPr>
            <a:endParaRPr lang="en-US" sz="2800">
              <a:solidFill>
                <a:schemeClr val="bg1"/>
              </a:solidFill>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a:solidFill>
                  <a:schemeClr val="bg1"/>
                </a:solidFill>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5827557"/>
            <a:ext cx="2326105" cy="1030443"/>
          </a:xfrm>
          <a:prstGeom prst="rect">
            <a:avLst/>
          </a:prstGeom>
        </p:spPr>
      </p:pic>
      <p:sp>
        <p:nvSpPr>
          <p:cNvPr id="8" name="TextBox 7">
            <a:extLst>
              <a:ext uri="{FF2B5EF4-FFF2-40B4-BE49-F238E27FC236}">
                <a16:creationId xmlns:a16="http://schemas.microsoft.com/office/drawing/2014/main" id="{AB8C6958-931C-1563-0206-73FA330C2343}"/>
              </a:ext>
            </a:extLst>
          </p:cNvPr>
          <p:cNvSpPr txBox="1"/>
          <p:nvPr/>
        </p:nvSpPr>
        <p:spPr>
          <a:xfrm>
            <a:off x="471272" y="1107588"/>
            <a:ext cx="10822370" cy="5355312"/>
          </a:xfrm>
          <a:prstGeom prst="rect">
            <a:avLst/>
          </a:prstGeom>
          <a:noFill/>
        </p:spPr>
        <p:txBody>
          <a:bodyPr wrap="square">
            <a:spAutoFit/>
          </a:bodyPr>
          <a:lstStyle/>
          <a:p>
            <a:pPr algn="l" fontAlgn="base"/>
            <a:r>
              <a:rPr lang="en-US" sz="2000" b="1" i="0">
                <a:solidFill>
                  <a:schemeClr val="bg1"/>
                </a:solidFill>
                <a:effectLst/>
                <a:latin typeface="Calibri" panose="020F0502020204030204" pitchFamily="34" charset="0"/>
                <a:ea typeface="Calibri" panose="020F0502020204030204" pitchFamily="34" charset="0"/>
                <a:cs typeface="Calibri" panose="020F0502020204030204" pitchFamily="34" charset="0"/>
              </a:rPr>
              <a:t>The Middle Manager Coach, GRIP Coaching Limited.</a:t>
            </a:r>
          </a:p>
          <a:p>
            <a:pPr algn="l" fontAlgn="base"/>
            <a:endParaRPr lang="en-US"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l" fontAlgn="base"/>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I grew my career within the energy sector, enjoying several management positions across a range of departments including customer services, process improvement, contract management, and finance, before being promoted to a senior middle management role within metering operations. This promotion triggered imposter syndrome which motivated me to employ a personal coach.</a:t>
            </a:r>
          </a:p>
          <a:p>
            <a:pPr algn="l" fontAlgn="base"/>
            <a:endPar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l" fontAlgn="base"/>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I help individuals and </a:t>
            </a:r>
            <a:r>
              <a:rPr lang="en-US" sz="1900" b="0" i="0" err="1">
                <a:solidFill>
                  <a:schemeClr val="bg1"/>
                </a:solidFill>
                <a:effectLst/>
                <a:latin typeface="Calibri" panose="020F0502020204030204" pitchFamily="34" charset="0"/>
                <a:ea typeface="Calibri" panose="020F0502020204030204" pitchFamily="34" charset="0"/>
                <a:cs typeface="Calibri" panose="020F0502020204030204" pitchFamily="34" charset="0"/>
              </a:rPr>
              <a:t>organisations</a:t>
            </a:r>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 to make effective and healthy management a reality for themselves, their people, and their business, by providing 1-2-1 coaching and training for their middle managers and teams.</a:t>
            </a:r>
          </a:p>
          <a:p>
            <a:pPr algn="l" fontAlgn="base"/>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I have been privileged to work with multiple managers and leaders across a range of </a:t>
            </a:r>
            <a:r>
              <a:rPr lang="en-US" sz="1900" b="0" i="0" err="1">
                <a:solidFill>
                  <a:schemeClr val="bg1"/>
                </a:solidFill>
                <a:effectLst/>
                <a:latin typeface="Calibri" panose="020F0502020204030204" pitchFamily="34" charset="0"/>
                <a:ea typeface="Calibri" panose="020F0502020204030204" pitchFamily="34" charset="0"/>
                <a:cs typeface="Calibri" panose="020F0502020204030204" pitchFamily="34" charset="0"/>
              </a:rPr>
              <a:t>organisations</a:t>
            </a:r>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 including Viridor, </a:t>
            </a:r>
            <a:r>
              <a:rPr lang="en-US" sz="1900" b="0" i="0" err="1">
                <a:solidFill>
                  <a:schemeClr val="bg1"/>
                </a:solidFill>
                <a:effectLst/>
                <a:latin typeface="Calibri" panose="020F0502020204030204" pitchFamily="34" charset="0"/>
                <a:ea typeface="Calibri" panose="020F0502020204030204" pitchFamily="34" charset="0"/>
                <a:cs typeface="Calibri" panose="020F0502020204030204" pitchFamily="34" charset="0"/>
              </a:rPr>
              <a:t>Floodre</a:t>
            </a:r>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 Suntory, HSBC, Camelot, Burberry, and Swarovski, as well as small businesses and entrepreneurs.</a:t>
            </a:r>
          </a:p>
          <a:p>
            <a:pPr algn="l" fontAlgn="base"/>
            <a:endPar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l" fontAlgn="base"/>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I’m qualified in Corporate &amp; Executive Coaching, Personal Performance Coaching, NLP, and DISC; all through The Coaching Academy and with each diploma accredited by the ICF.</a:t>
            </a:r>
          </a:p>
          <a:p>
            <a:pPr algn="l" fontAlgn="base"/>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I currently split my time between the Kent coast and Cape Town in South Africa </a:t>
            </a:r>
          </a:p>
          <a:p>
            <a:pPr algn="l" fontAlgn="base"/>
            <a:r>
              <a:rPr lang="en-US" sz="1900" b="0" i="0">
                <a:solidFill>
                  <a:schemeClr val="bg1"/>
                </a:solidFill>
                <a:effectLst/>
                <a:latin typeface="Calibri" panose="020F0502020204030204" pitchFamily="34" charset="0"/>
                <a:ea typeface="Calibri" panose="020F0502020204030204" pitchFamily="34" charset="0"/>
                <a:cs typeface="Calibri" panose="020F0502020204030204" pitchFamily="34" charset="0"/>
              </a:rPr>
              <a:t>with my husband Dom and our Springer Spaniel Alfie</a:t>
            </a:r>
            <a:r>
              <a:rPr lang="en-US" b="0" i="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1F6A81C7-9E53-02D2-C714-D4268DE2E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5284" y="-32085"/>
            <a:ext cx="1796716" cy="1796716"/>
          </a:xfrm>
          <a:prstGeom prst="rect">
            <a:avLst/>
          </a:prstGeom>
        </p:spPr>
      </p:pic>
    </p:spTree>
    <p:extLst>
      <p:ext uri="{BB962C8B-B14F-4D97-AF65-F5344CB8AC3E}">
        <p14:creationId xmlns:p14="http://schemas.microsoft.com/office/powerpoint/2010/main" val="272979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471272" y="327900"/>
            <a:ext cx="8474038" cy="1323439"/>
          </a:xfrm>
          <a:prstGeom prst="rect">
            <a:avLst/>
          </a:prstGeom>
          <a:noFill/>
        </p:spPr>
        <p:txBody>
          <a:bodyPr wrap="square" lIns="91440" tIns="45720" rIns="91440" bIns="45720" rtlCol="0" anchor="t">
            <a:spAutoFit/>
          </a:bodyPr>
          <a:lstStyle/>
          <a:p>
            <a:r>
              <a:rPr lang="en-US" sz="4000" b="1" i="0">
                <a:solidFill>
                  <a:schemeClr val="bg1"/>
                </a:solidFill>
                <a:effectLst/>
              </a:rPr>
              <a:t>Juliet Summers</a:t>
            </a:r>
            <a:endParaRPr lang="en-US" sz="4000" b="0" i="0">
              <a:solidFill>
                <a:schemeClr val="bg1"/>
              </a:solidFill>
              <a:effectLst/>
            </a:endParaRPr>
          </a:p>
          <a:p>
            <a:r>
              <a:rPr lang="en-GB" sz="4000" b="1">
                <a:solidFill>
                  <a:schemeClr val="bg1"/>
                </a:solidFill>
                <a:ea typeface="Open Sans" panose="020B0606030504020204" pitchFamily="34" charset="0"/>
                <a:cs typeface="Open Sans" panose="020B0606030504020204" pitchFamily="34" charset="0"/>
              </a:rPr>
              <a:t> </a:t>
            </a:r>
          </a:p>
        </p:txBody>
      </p:sp>
      <p:sp>
        <p:nvSpPr>
          <p:cNvPr id="5" name="TextBox 4">
            <a:extLst>
              <a:ext uri="{FF2B5EF4-FFF2-40B4-BE49-F238E27FC236}">
                <a16:creationId xmlns:a16="http://schemas.microsoft.com/office/drawing/2014/main" id="{2E12F0D3-BC71-48CC-95B4-2FBE7F62A245}"/>
              </a:ext>
            </a:extLst>
          </p:cNvPr>
          <p:cNvSpPr txBox="1"/>
          <p:nvPr/>
        </p:nvSpPr>
        <p:spPr>
          <a:xfrm>
            <a:off x="224794" y="1123109"/>
            <a:ext cx="12094830" cy="954107"/>
          </a:xfrm>
          <a:prstGeom prst="rect">
            <a:avLst/>
          </a:prstGeom>
          <a:noFill/>
        </p:spPr>
        <p:txBody>
          <a:bodyPr wrap="square" lIns="91440" tIns="45720" rIns="91440" bIns="45720" rtlCol="0" anchor="t">
            <a:spAutoFit/>
          </a:bodyPr>
          <a:lstStyle/>
          <a:p>
            <a:pPr>
              <a:defRPr/>
            </a:pPr>
            <a:endParaRPr lang="en-US" sz="2800" b="1">
              <a:solidFill>
                <a:schemeClr val="bg1"/>
              </a:solidFill>
              <a:latin typeface="Monserrat"/>
              <a:ea typeface="Open Sans" panose="020B0606030504020204" pitchFamily="34" charset="0"/>
              <a:cs typeface="Open Sans" panose="020B0606030504020204" pitchFamily="34" charset="0"/>
            </a:endParaRPr>
          </a:p>
          <a:p>
            <a:pPr>
              <a:defRPr/>
            </a:pPr>
            <a:endParaRPr lang="en-US" sz="2800">
              <a:solidFill>
                <a:schemeClr val="bg1"/>
              </a:solidFill>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a:solidFill>
                  <a:schemeClr val="bg1"/>
                </a:solidFill>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5827557"/>
            <a:ext cx="2326105" cy="1030443"/>
          </a:xfrm>
          <a:prstGeom prst="rect">
            <a:avLst/>
          </a:prstGeom>
        </p:spPr>
      </p:pic>
      <p:sp>
        <p:nvSpPr>
          <p:cNvPr id="8" name="TextBox 7">
            <a:extLst>
              <a:ext uri="{FF2B5EF4-FFF2-40B4-BE49-F238E27FC236}">
                <a16:creationId xmlns:a16="http://schemas.microsoft.com/office/drawing/2014/main" id="{AB8C6958-931C-1563-0206-73FA330C2343}"/>
              </a:ext>
            </a:extLst>
          </p:cNvPr>
          <p:cNvSpPr txBox="1"/>
          <p:nvPr/>
        </p:nvSpPr>
        <p:spPr>
          <a:xfrm>
            <a:off x="471272" y="1107588"/>
            <a:ext cx="10822370" cy="4955203"/>
          </a:xfrm>
          <a:prstGeom prst="rect">
            <a:avLst/>
          </a:prstGeom>
          <a:noFill/>
        </p:spPr>
        <p:txBody>
          <a:bodyPr wrap="square" lIns="91440" tIns="45720" rIns="91440" bIns="45720" anchor="t">
            <a:spAutoFit/>
          </a:bodyPr>
          <a:lstStyle/>
          <a:p>
            <a:pPr fontAlgn="base"/>
            <a:r>
              <a:rPr lang="en-US" sz="2000" b="1" i="0">
                <a:solidFill>
                  <a:schemeClr val="bg1"/>
                </a:solidFill>
                <a:effectLst/>
                <a:latin typeface="Calibri"/>
                <a:ea typeface="Calibri"/>
                <a:cs typeface="Calibri"/>
              </a:rPr>
              <a:t>Director &amp; Lead Coach, owner of Inner Talent</a:t>
            </a:r>
            <a:r>
              <a:rPr lang="en-US" sz="2000" b="1">
                <a:solidFill>
                  <a:schemeClr val="bg1"/>
                </a:solidFill>
                <a:latin typeface="Calibri"/>
                <a:ea typeface="Calibri"/>
                <a:cs typeface="Calibri"/>
              </a:rPr>
              <a:t> Ltd</a:t>
            </a:r>
            <a:endParaRPr lang="en-US" sz="2000" b="1" i="0">
              <a:solidFill>
                <a:schemeClr val="bg1"/>
              </a:solidFill>
              <a:effectLst/>
              <a:latin typeface="Calibri"/>
              <a:ea typeface="Calibri"/>
              <a:cs typeface="Calibri"/>
            </a:endParaRPr>
          </a:p>
          <a:p>
            <a:pPr algn="l" fontAlgn="base"/>
            <a:endParaRPr lang="en-US" b="1">
              <a:solidFill>
                <a:srgbClr val="333333"/>
              </a:solidFill>
              <a:latin typeface="Calibri" panose="020F0502020204030204" pitchFamily="34" charset="0"/>
              <a:ea typeface="Calibri" panose="020F0502020204030204" pitchFamily="34" charset="0"/>
              <a:cs typeface="Calibri" panose="020F0502020204030204" pitchFamily="34" charset="0"/>
            </a:endParaRPr>
          </a:p>
          <a:p>
            <a:pPr fontAlgn="base"/>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Juliet brings her corporate career in the retail and utility industries and insight </a:t>
            </a:r>
          </a:p>
          <a:p>
            <a:pPr fontAlgn="base"/>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in HR, talent management and leadership to enable individuals and </a:t>
            </a:r>
            <a:r>
              <a:rPr lang="en-US" sz="2000" err="1">
                <a:solidFill>
                  <a:schemeClr val="bg1"/>
                </a:solidFill>
                <a:latin typeface="Calibri" panose="020F0502020204030204" pitchFamily="34" charset="0"/>
                <a:ea typeface="Calibri" panose="020F0502020204030204" pitchFamily="34" charset="0"/>
                <a:cs typeface="Calibri" panose="020F0502020204030204" pitchFamily="34" charset="0"/>
              </a:rPr>
              <a:t>organisations</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to succeed through professional coaching and leadership development facilitation.</a:t>
            </a:r>
          </a:p>
          <a:p>
            <a:pPr fontAlgn="base"/>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fontAlgn="base"/>
            <a:r>
              <a:rPr lang="en-US" sz="2000">
                <a:solidFill>
                  <a:schemeClr val="bg1"/>
                </a:solidFill>
                <a:latin typeface="Calibri"/>
                <a:ea typeface="Calibri"/>
                <a:cs typeface="Calibri"/>
              </a:rPr>
              <a:t> She has led talent departments, strategy and teams alongside coaching, mentoring and supporting the development, progression and career transition of many individuals. She is highly skilled in coaching across the talent pipeline, especially supporting women through their career transitions.</a:t>
            </a:r>
          </a:p>
          <a:p>
            <a:pPr fontAlgn="base"/>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fontAlgn="base"/>
            <a:r>
              <a:rPr lang="en-US" sz="2000">
                <a:solidFill>
                  <a:schemeClr val="bg1"/>
                </a:solidFill>
                <a:latin typeface="Calibri"/>
                <a:ea typeface="Calibri"/>
                <a:cs typeface="Calibri"/>
              </a:rPr>
              <a:t> An ICF ACC credentialled coach who </a:t>
            </a:r>
            <a:r>
              <a:rPr lang="en-US" sz="2000" err="1">
                <a:solidFill>
                  <a:schemeClr val="bg1"/>
                </a:solidFill>
                <a:latin typeface="Calibri"/>
                <a:ea typeface="Calibri"/>
                <a:cs typeface="Calibri"/>
              </a:rPr>
              <a:t>specialises</a:t>
            </a:r>
            <a:r>
              <a:rPr lang="en-US" sz="2000">
                <a:solidFill>
                  <a:schemeClr val="bg1"/>
                </a:solidFill>
                <a:latin typeface="Calibri"/>
                <a:ea typeface="Calibri"/>
                <a:cs typeface="Calibri"/>
              </a:rPr>
              <a:t> in transformational coaching across career leadership, confidence and life. Clients have described Juliet as, ‘Insightful, supportive, inspirational, empathetic and positive.’ When she’s not coaching or facilitating workshops, you’ll find her raising two boys and running which is one of her other passions!</a:t>
            </a:r>
          </a:p>
          <a:p>
            <a:pPr algn="l" fontAlgn="base"/>
            <a:endParaRPr lang="en-US" sz="2000" b="0" i="0">
              <a:solidFill>
                <a:srgbClr val="333333"/>
              </a:solidFill>
              <a:effectLst/>
              <a:latin typeface="Open Sans" panose="020B0606030504020204" pitchFamily="34" charset="0"/>
            </a:endParaRPr>
          </a:p>
          <a:p>
            <a:pPr algn="l" fontAlgn="base"/>
            <a:endParaRPr lang="en-US" b="0" i="0">
              <a:solidFill>
                <a:schemeClr val="bg1"/>
              </a:solidFill>
              <a:effectLst/>
              <a:latin typeface="Open Sans" panose="020B0606030504020204" pitchFamily="34" charset="0"/>
            </a:endParaRPr>
          </a:p>
        </p:txBody>
      </p:sp>
      <p:pic>
        <p:nvPicPr>
          <p:cNvPr id="4" name="Picture 3">
            <a:extLst>
              <a:ext uri="{FF2B5EF4-FFF2-40B4-BE49-F238E27FC236}">
                <a16:creationId xmlns:a16="http://schemas.microsoft.com/office/drawing/2014/main" id="{7EC69D1C-A1E7-62E7-DE69-EFDA55017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242" y="0"/>
            <a:ext cx="2193758" cy="1755007"/>
          </a:xfrm>
          <a:prstGeom prst="rect">
            <a:avLst/>
          </a:prstGeom>
        </p:spPr>
      </p:pic>
    </p:spTree>
    <p:extLst>
      <p:ext uri="{BB962C8B-B14F-4D97-AF65-F5344CB8AC3E}">
        <p14:creationId xmlns:p14="http://schemas.microsoft.com/office/powerpoint/2010/main" val="1238299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A5CB44E9CB6246B91CB5DD5D9F04F8" ma:contentTypeVersion="14" ma:contentTypeDescription="Create a new document." ma:contentTypeScope="" ma:versionID="742aee83d86ed91d2e171fffa2992461">
  <xsd:schema xmlns:xsd="http://www.w3.org/2001/XMLSchema" xmlns:xs="http://www.w3.org/2001/XMLSchema" xmlns:p="http://schemas.microsoft.com/office/2006/metadata/properties" xmlns:ns3="5088a242-d279-49d8-b2a5-afa55814256f" xmlns:ns4="7dbfcb14-8ff6-41ef-8650-56e10e1abf38" targetNamespace="http://schemas.microsoft.com/office/2006/metadata/properties" ma:root="true" ma:fieldsID="fffb37cbf71db7fdbc99928d247430fa" ns3:_="" ns4:_="">
    <xsd:import namespace="5088a242-d279-49d8-b2a5-afa55814256f"/>
    <xsd:import namespace="7dbfcb14-8ff6-41ef-8650-56e10e1abf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88a242-d279-49d8-b2a5-afa5581425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bfcb14-8ff6-41ef-8650-56e10e1ab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088a242-d279-49d8-b2a5-afa55814256f" xsi:nil="true"/>
  </documentManagement>
</p:properties>
</file>

<file path=customXml/itemProps1.xml><?xml version="1.0" encoding="utf-8"?>
<ds:datastoreItem xmlns:ds="http://schemas.openxmlformats.org/officeDocument/2006/customXml" ds:itemID="{C6CD3FA8-BF0E-4972-8E53-836630C7ED61}">
  <ds:schemaRefs>
    <ds:schemaRef ds:uri="http://schemas.microsoft.com/sharepoint/v3/contenttype/forms"/>
  </ds:schemaRefs>
</ds:datastoreItem>
</file>

<file path=customXml/itemProps2.xml><?xml version="1.0" encoding="utf-8"?>
<ds:datastoreItem xmlns:ds="http://schemas.openxmlformats.org/officeDocument/2006/customXml" ds:itemID="{51D20150-5B56-4F6A-A9E8-65B1D98A15A6}">
  <ds:schemaRefs>
    <ds:schemaRef ds:uri="5088a242-d279-49d8-b2a5-afa55814256f"/>
    <ds:schemaRef ds:uri="7dbfcb14-8ff6-41ef-8650-56e10e1abf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1017A7-F2E8-422F-9C85-E39B659232A3}">
  <ds:schemaRefs>
    <ds:schemaRef ds:uri="5088a242-d279-49d8-b2a5-afa55814256f"/>
    <ds:schemaRef ds:uri="7dbfcb14-8ff6-41ef-8650-56e10e1abf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Application>Microsoft Office PowerPoint</Application>
  <PresentationFormat>Widescreen</PresentationFormat>
  <Slides>35</Slides>
  <Notes>26</Notes>
  <HiddenSlides>0</HiddenSlide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Theme</vt:lpstr>
      <vt:lpstr>1_Office Theme</vt:lpstr>
      <vt:lpstr>2_Office Theme</vt:lpstr>
      <vt:lpstr>PowerPoint Presentation</vt:lpstr>
      <vt:lpstr>PowerPoint Presentation</vt:lpstr>
      <vt:lpstr>PowerPoint Presentation</vt:lpstr>
      <vt:lpstr>PowerPoint Presentation</vt:lpstr>
      <vt:lpstr>WUN Podcasts Listen to our latest podcasts More coming soon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revision>2</cp:revision>
  <dcterms:created xsi:type="dcterms:W3CDTF">2018-04-19T15:20:54Z</dcterms:created>
  <dcterms:modified xsi:type="dcterms:W3CDTF">2024-09-10T13:08:50Z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0x0101004EA5CB44E9CB6246B91CB5DD5D9F04F8</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