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5"/>
  </p:notesMasterIdLst>
  <p:sldIdLst>
    <p:sldId id="370" r:id="rId5"/>
    <p:sldId id="2128751523" r:id="rId6"/>
    <p:sldId id="2128751522" r:id="rId7"/>
    <p:sldId id="271" r:id="rId8"/>
    <p:sldId id="357" r:id="rId9"/>
    <p:sldId id="2146847811" r:id="rId10"/>
    <p:sldId id="355" r:id="rId11"/>
    <p:sldId id="2146847810" r:id="rId12"/>
    <p:sldId id="2146847813" r:id="rId13"/>
    <p:sldId id="2146847814" r:id="rId14"/>
    <p:sldId id="2146847815" r:id="rId15"/>
    <p:sldId id="2146847816" r:id="rId16"/>
    <p:sldId id="2146847822" r:id="rId17"/>
    <p:sldId id="2146847817" r:id="rId18"/>
    <p:sldId id="2146847818" r:id="rId19"/>
    <p:sldId id="2146847819" r:id="rId20"/>
    <p:sldId id="2146847820" r:id="rId21"/>
    <p:sldId id="2146847821" r:id="rId22"/>
    <p:sldId id="2146847812" r:id="rId23"/>
    <p:sldId id="2146847762" r:id="rId24"/>
    <p:sldId id="2146847779" r:id="rId25"/>
    <p:sldId id="281" r:id="rId26"/>
    <p:sldId id="2146847773" r:id="rId27"/>
    <p:sldId id="2146847781" r:id="rId28"/>
    <p:sldId id="2146847808" r:id="rId29"/>
    <p:sldId id="2146847805" r:id="rId30"/>
    <p:sldId id="2146847807" r:id="rId31"/>
    <p:sldId id="2146847806" r:id="rId32"/>
    <p:sldId id="256" r:id="rId33"/>
    <p:sldId id="21468477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4A874-5944-4F44-94D4-761FD65CC50F}" v="12" dt="2024-04-10T14:52:19.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3436" autoAdjust="0"/>
  </p:normalViewPr>
  <p:slideViewPr>
    <p:cSldViewPr snapToGrid="0">
      <p:cViewPr varScale="1">
        <p:scale>
          <a:sx n="38" d="100"/>
          <a:sy n="38" d="100"/>
        </p:scale>
        <p:origin x="4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Butlin" userId="ac96637c41996bea" providerId="LiveId" clId="{D3C4A874-5944-4F44-94D4-761FD65CC50F}"/>
    <pc:docChg chg="custSel addSld modSld">
      <pc:chgData name="Jo Butlin" userId="ac96637c41996bea" providerId="LiveId" clId="{D3C4A874-5944-4F44-94D4-761FD65CC50F}" dt="2024-04-10T14:52:19.826" v="507"/>
      <pc:docMkLst>
        <pc:docMk/>
      </pc:docMkLst>
      <pc:sldChg chg="modSp mod">
        <pc:chgData name="Jo Butlin" userId="ac96637c41996bea" providerId="LiveId" clId="{D3C4A874-5944-4F44-94D4-761FD65CC50F}" dt="2024-04-10T14:34:27.006" v="5" actId="20577"/>
        <pc:sldMkLst>
          <pc:docMk/>
          <pc:sldMk cId="1334320568" sldId="2128751523"/>
        </pc:sldMkLst>
        <pc:spChg chg="mod">
          <ac:chgData name="Jo Butlin" userId="ac96637c41996bea" providerId="LiveId" clId="{D3C4A874-5944-4F44-94D4-761FD65CC50F}" dt="2024-04-10T14:34:27.006" v="5" actId="20577"/>
          <ac:spMkLst>
            <pc:docMk/>
            <pc:sldMk cId="1334320568" sldId="2128751523"/>
            <ac:spMk id="13" creationId="{5295D36B-BDCD-9457-6752-BDC7815D804B}"/>
          </ac:spMkLst>
        </pc:spChg>
      </pc:sldChg>
      <pc:sldChg chg="addSp modSp mod">
        <pc:chgData name="Jo Butlin" userId="ac96637c41996bea" providerId="LiveId" clId="{D3C4A874-5944-4F44-94D4-761FD65CC50F}" dt="2024-04-10T14:39:25.545" v="98" actId="1076"/>
        <pc:sldMkLst>
          <pc:docMk/>
          <pc:sldMk cId="2960858887" sldId="2146847813"/>
        </pc:sldMkLst>
        <pc:spChg chg="add mod">
          <ac:chgData name="Jo Butlin" userId="ac96637c41996bea" providerId="LiveId" clId="{D3C4A874-5944-4F44-94D4-761FD65CC50F}" dt="2024-04-10T14:38:52.559" v="80" actId="1076"/>
          <ac:spMkLst>
            <pc:docMk/>
            <pc:sldMk cId="2960858887" sldId="2146847813"/>
            <ac:spMk id="11" creationId="{69CE44FF-CBB4-7B20-59BA-B166D5B138CD}"/>
          </ac:spMkLst>
        </pc:spChg>
        <pc:spChg chg="add mod">
          <ac:chgData name="Jo Butlin" userId="ac96637c41996bea" providerId="LiveId" clId="{D3C4A874-5944-4F44-94D4-761FD65CC50F}" dt="2024-04-10T14:39:04.903" v="86" actId="1076"/>
          <ac:spMkLst>
            <pc:docMk/>
            <pc:sldMk cId="2960858887" sldId="2146847813"/>
            <ac:spMk id="12" creationId="{4FAABB43-BF9F-80B9-7821-FFA44599746B}"/>
          </ac:spMkLst>
        </pc:spChg>
        <pc:spChg chg="add mod">
          <ac:chgData name="Jo Butlin" userId="ac96637c41996bea" providerId="LiveId" clId="{D3C4A874-5944-4F44-94D4-761FD65CC50F}" dt="2024-04-10T14:39:25.545" v="98" actId="1076"/>
          <ac:spMkLst>
            <pc:docMk/>
            <pc:sldMk cId="2960858887" sldId="2146847813"/>
            <ac:spMk id="13" creationId="{ED33F014-7826-0232-563B-325D7014FBF1}"/>
          </ac:spMkLst>
        </pc:spChg>
      </pc:sldChg>
      <pc:sldChg chg="modAnim">
        <pc:chgData name="Jo Butlin" userId="ac96637c41996bea" providerId="LiveId" clId="{D3C4A874-5944-4F44-94D4-761FD65CC50F}" dt="2024-04-10T14:37:53.576" v="40"/>
        <pc:sldMkLst>
          <pc:docMk/>
          <pc:sldMk cId="2391690472" sldId="2146847817"/>
        </pc:sldMkLst>
      </pc:sldChg>
      <pc:sldChg chg="modSp mod">
        <pc:chgData name="Jo Butlin" userId="ac96637c41996bea" providerId="LiveId" clId="{D3C4A874-5944-4F44-94D4-761FD65CC50F}" dt="2024-04-10T14:37:00.094" v="35" actId="1076"/>
        <pc:sldMkLst>
          <pc:docMk/>
          <pc:sldMk cId="2217168198" sldId="2146847818"/>
        </pc:sldMkLst>
        <pc:spChg chg="mod">
          <ac:chgData name="Jo Butlin" userId="ac96637c41996bea" providerId="LiveId" clId="{D3C4A874-5944-4F44-94D4-761FD65CC50F}" dt="2024-04-10T14:37:00.094" v="35" actId="1076"/>
          <ac:spMkLst>
            <pc:docMk/>
            <pc:sldMk cId="2217168198" sldId="2146847818"/>
            <ac:spMk id="2" creationId="{8B558013-5132-B781-59C1-7E6D4DBA1959}"/>
          </ac:spMkLst>
        </pc:spChg>
      </pc:sldChg>
      <pc:sldChg chg="modAnim">
        <pc:chgData name="Jo Butlin" userId="ac96637c41996bea" providerId="LiveId" clId="{D3C4A874-5944-4F44-94D4-761FD65CC50F}" dt="2024-04-10T14:52:19.826" v="507"/>
        <pc:sldMkLst>
          <pc:docMk/>
          <pc:sldMk cId="1555231865" sldId="2146847821"/>
        </pc:sldMkLst>
      </pc:sldChg>
      <pc:sldChg chg="addSp delSp modSp new mod setBg">
        <pc:chgData name="Jo Butlin" userId="ac96637c41996bea" providerId="LiveId" clId="{D3C4A874-5944-4F44-94D4-761FD65CC50F}" dt="2024-04-10T14:50:16.582" v="503" actId="20577"/>
        <pc:sldMkLst>
          <pc:docMk/>
          <pc:sldMk cId="1599124206" sldId="2146847822"/>
        </pc:sldMkLst>
        <pc:spChg chg="mod ord">
          <ac:chgData name="Jo Butlin" userId="ac96637c41996bea" providerId="LiveId" clId="{D3C4A874-5944-4F44-94D4-761FD65CC50F}" dt="2024-04-10T14:50:16.582" v="503" actId="20577"/>
          <ac:spMkLst>
            <pc:docMk/>
            <pc:sldMk cId="1599124206" sldId="2146847822"/>
            <ac:spMk id="2" creationId="{AC95E7A2-E48D-76CF-8012-BEDB12C1A2A4}"/>
          </ac:spMkLst>
        </pc:spChg>
        <pc:spChg chg="del">
          <ac:chgData name="Jo Butlin" userId="ac96637c41996bea" providerId="LiveId" clId="{D3C4A874-5944-4F44-94D4-761FD65CC50F}" dt="2024-04-10T14:43:31.633" v="100" actId="22"/>
          <ac:spMkLst>
            <pc:docMk/>
            <pc:sldMk cId="1599124206" sldId="2146847822"/>
            <ac:spMk id="3" creationId="{57B9399E-0A34-C448-3F49-A14E2BBDC086}"/>
          </ac:spMkLst>
        </pc:spChg>
        <pc:spChg chg="add">
          <ac:chgData name="Jo Butlin" userId="ac96637c41996bea" providerId="LiveId" clId="{D3C4A874-5944-4F44-94D4-761FD65CC50F}" dt="2024-04-10T14:48:58.494" v="374" actId="26606"/>
          <ac:spMkLst>
            <pc:docMk/>
            <pc:sldMk cId="1599124206" sldId="2146847822"/>
            <ac:spMk id="12" creationId="{3B47FC9C-2ED3-4100-A4EF-E8CDFEE106C9}"/>
          </ac:spMkLst>
        </pc:spChg>
        <pc:picChg chg="add mod ord">
          <ac:chgData name="Jo Butlin" userId="ac96637c41996bea" providerId="LiveId" clId="{D3C4A874-5944-4F44-94D4-761FD65CC50F}" dt="2024-04-10T14:49:03.267" v="376" actId="27614"/>
          <ac:picMkLst>
            <pc:docMk/>
            <pc:sldMk cId="1599124206" sldId="2146847822"/>
            <ac:picMk id="5" creationId="{0A6077C1-4779-0514-253D-273647B3ACA1}"/>
          </ac:picMkLst>
        </pc:picChg>
        <pc:picChg chg="add mod">
          <ac:chgData name="Jo Butlin" userId="ac96637c41996bea" providerId="LiveId" clId="{D3C4A874-5944-4F44-94D4-761FD65CC50F}" dt="2024-04-10T14:49:03.219" v="375" actId="27614"/>
          <ac:picMkLst>
            <pc:docMk/>
            <pc:sldMk cId="1599124206" sldId="2146847822"/>
            <ac:picMk id="7" creationId="{ABFA8230-8287-C224-F229-F2A2FE5F354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D763B-DF7C-4776-8E1D-EDE132D353BE}" type="doc">
      <dgm:prSet loTypeId="urn:microsoft.com/office/officeart/2016/7/layout/LinearBlockProcessNumbered" loCatId="process" qsTypeId="urn:microsoft.com/office/officeart/2005/8/quickstyle/simple5" qsCatId="simple" csTypeId="urn:microsoft.com/office/officeart/2005/8/colors/colorful5" csCatId="colorful"/>
      <dgm:spPr/>
      <dgm:t>
        <a:bodyPr/>
        <a:lstStyle/>
        <a:p>
          <a:endParaRPr lang="en-US"/>
        </a:p>
      </dgm:t>
    </dgm:pt>
    <dgm:pt modelId="{343BF372-6624-40C0-8D2C-8D2CCF41F9B2}">
      <dgm:prSet custT="1"/>
      <dgm:spPr/>
      <dgm:t>
        <a:bodyPr/>
        <a:lstStyle/>
        <a:p>
          <a:r>
            <a:rPr lang="en-GB" sz="2400"/>
            <a:t>Change recruitment process</a:t>
          </a:r>
          <a:endParaRPr lang="en-US" sz="2400"/>
        </a:p>
      </dgm:t>
    </dgm:pt>
    <dgm:pt modelId="{F57D2709-05FA-4368-885F-BEBEFEC777D3}" type="parTrans" cxnId="{741BF659-E185-457C-BFED-70C9F8B3FBF9}">
      <dgm:prSet/>
      <dgm:spPr/>
      <dgm:t>
        <a:bodyPr/>
        <a:lstStyle/>
        <a:p>
          <a:endParaRPr lang="en-US" sz="2400"/>
        </a:p>
      </dgm:t>
    </dgm:pt>
    <dgm:pt modelId="{747F01F2-2EDB-4EED-BC2C-0DCB7D663F14}" type="sibTrans" cxnId="{741BF659-E185-457C-BFED-70C9F8B3FBF9}">
      <dgm:prSet phldrT="01" phldr="0"/>
      <dgm:spPr/>
      <dgm:t>
        <a:bodyPr/>
        <a:lstStyle/>
        <a:p>
          <a:r>
            <a:rPr lang="en-US"/>
            <a:t>01</a:t>
          </a:r>
        </a:p>
      </dgm:t>
    </dgm:pt>
    <dgm:pt modelId="{CBC1E4E3-2890-4279-95A1-9C47F73ED5AA}">
      <dgm:prSet custT="1"/>
      <dgm:spPr/>
      <dgm:t>
        <a:bodyPr/>
        <a:lstStyle/>
        <a:p>
          <a:r>
            <a:rPr lang="en-GB" sz="2400"/>
            <a:t>Encourage mindful decision making</a:t>
          </a:r>
          <a:endParaRPr lang="en-US" sz="2400"/>
        </a:p>
      </dgm:t>
    </dgm:pt>
    <dgm:pt modelId="{B8250ED3-6DFC-4BC1-AE5C-A0B5D2FE4CA9}" type="parTrans" cxnId="{3CD79B57-EFAD-42E4-A318-5B206A86E4DF}">
      <dgm:prSet/>
      <dgm:spPr/>
      <dgm:t>
        <a:bodyPr/>
        <a:lstStyle/>
        <a:p>
          <a:endParaRPr lang="en-US" sz="2400"/>
        </a:p>
      </dgm:t>
    </dgm:pt>
    <dgm:pt modelId="{CAE9FFE9-BB22-490D-9F27-504568679B97}" type="sibTrans" cxnId="{3CD79B57-EFAD-42E4-A318-5B206A86E4DF}">
      <dgm:prSet phldrT="02" phldr="0"/>
      <dgm:spPr/>
      <dgm:t>
        <a:bodyPr/>
        <a:lstStyle/>
        <a:p>
          <a:r>
            <a:rPr lang="en-US"/>
            <a:t>02</a:t>
          </a:r>
        </a:p>
      </dgm:t>
    </dgm:pt>
    <dgm:pt modelId="{BB85C7CF-B1CF-415D-A050-D0AF0A2691CF}">
      <dgm:prSet custT="1"/>
      <dgm:spPr/>
      <dgm:t>
        <a:bodyPr/>
        <a:lstStyle/>
        <a:p>
          <a:r>
            <a:rPr lang="en-GB" sz="2000" dirty="0"/>
            <a:t>Make training mandated, practical and targeted</a:t>
          </a:r>
          <a:endParaRPr lang="en-US" sz="2000" dirty="0"/>
        </a:p>
      </dgm:t>
    </dgm:pt>
    <dgm:pt modelId="{9B279C48-EC9D-4888-B6CB-5A5976F05F64}" type="parTrans" cxnId="{92EBE87D-3484-4ABA-A6B2-740974AE4099}">
      <dgm:prSet/>
      <dgm:spPr/>
      <dgm:t>
        <a:bodyPr/>
        <a:lstStyle/>
        <a:p>
          <a:endParaRPr lang="en-US" sz="2400"/>
        </a:p>
      </dgm:t>
    </dgm:pt>
    <dgm:pt modelId="{6CC1F13F-8376-458D-B354-10D5ED56B01A}" type="sibTrans" cxnId="{92EBE87D-3484-4ABA-A6B2-740974AE4099}">
      <dgm:prSet phldrT="03" phldr="0"/>
      <dgm:spPr/>
      <dgm:t>
        <a:bodyPr/>
        <a:lstStyle/>
        <a:p>
          <a:r>
            <a:rPr lang="en-US"/>
            <a:t>03</a:t>
          </a:r>
        </a:p>
      </dgm:t>
    </dgm:pt>
    <dgm:pt modelId="{7FE3C1FC-4641-4FE8-900B-902776791CC0}">
      <dgm:prSet custT="1"/>
      <dgm:spPr/>
      <dgm:t>
        <a:bodyPr/>
        <a:lstStyle/>
        <a:p>
          <a:r>
            <a:rPr lang="en-GB" sz="2000"/>
            <a:t>Promote advocacy to actively support women</a:t>
          </a:r>
          <a:endParaRPr lang="en-US" sz="2000"/>
        </a:p>
      </dgm:t>
    </dgm:pt>
    <dgm:pt modelId="{08D447EB-6CAE-4B2B-9816-46E0908AEE04}" type="parTrans" cxnId="{EB3B31F0-CBD9-4EBC-9EC6-1818C010EC9F}">
      <dgm:prSet/>
      <dgm:spPr/>
      <dgm:t>
        <a:bodyPr/>
        <a:lstStyle/>
        <a:p>
          <a:endParaRPr lang="en-US" sz="2400"/>
        </a:p>
      </dgm:t>
    </dgm:pt>
    <dgm:pt modelId="{E6FC1701-E3D7-44CE-8B89-9E6BE93AAFA8}" type="sibTrans" cxnId="{EB3B31F0-CBD9-4EBC-9EC6-1818C010EC9F}">
      <dgm:prSet phldrT="04" phldr="0"/>
      <dgm:spPr/>
      <dgm:t>
        <a:bodyPr/>
        <a:lstStyle/>
        <a:p>
          <a:r>
            <a:rPr lang="en-US"/>
            <a:t>04</a:t>
          </a:r>
        </a:p>
      </dgm:t>
    </dgm:pt>
    <dgm:pt modelId="{8A419390-65F3-4650-B5C1-6ECEFF15B961}">
      <dgm:prSet/>
      <dgm:spPr/>
      <dgm:t>
        <a:bodyPr/>
        <a:lstStyle/>
        <a:p>
          <a:r>
            <a:rPr lang="en-GB"/>
            <a:t>Hold others accountable</a:t>
          </a:r>
          <a:endParaRPr lang="en-US"/>
        </a:p>
      </dgm:t>
    </dgm:pt>
    <dgm:pt modelId="{B2F7A598-CEA6-495B-82B6-0A615C52AA74}" type="parTrans" cxnId="{9D57414A-A0A4-4603-BA27-CA5D969284D4}">
      <dgm:prSet/>
      <dgm:spPr/>
      <dgm:t>
        <a:bodyPr/>
        <a:lstStyle/>
        <a:p>
          <a:endParaRPr lang="en-US" sz="2400"/>
        </a:p>
      </dgm:t>
    </dgm:pt>
    <dgm:pt modelId="{D3071FD6-BB9D-46F5-8B22-170BFB4501B6}" type="sibTrans" cxnId="{9D57414A-A0A4-4603-BA27-CA5D969284D4}">
      <dgm:prSet phldrT="05" phldr="0"/>
      <dgm:spPr/>
      <dgm:t>
        <a:bodyPr/>
        <a:lstStyle/>
        <a:p>
          <a:r>
            <a:rPr lang="en-US"/>
            <a:t>05</a:t>
          </a:r>
        </a:p>
      </dgm:t>
    </dgm:pt>
    <dgm:pt modelId="{106435C1-AC22-462B-866F-9A7290D14851}" type="pres">
      <dgm:prSet presAssocID="{069D763B-DF7C-4776-8E1D-EDE132D353BE}" presName="Name0" presStyleCnt="0">
        <dgm:presLayoutVars>
          <dgm:animLvl val="lvl"/>
          <dgm:resizeHandles val="exact"/>
        </dgm:presLayoutVars>
      </dgm:prSet>
      <dgm:spPr/>
    </dgm:pt>
    <dgm:pt modelId="{F0236C12-F819-423B-AE6D-7E5BB1699A24}" type="pres">
      <dgm:prSet presAssocID="{343BF372-6624-40C0-8D2C-8D2CCF41F9B2}" presName="compositeNode" presStyleCnt="0">
        <dgm:presLayoutVars>
          <dgm:bulletEnabled val="1"/>
        </dgm:presLayoutVars>
      </dgm:prSet>
      <dgm:spPr/>
    </dgm:pt>
    <dgm:pt modelId="{553508A9-E995-4954-ACA3-FFB17EED3B65}" type="pres">
      <dgm:prSet presAssocID="{343BF372-6624-40C0-8D2C-8D2CCF41F9B2}" presName="bgRect" presStyleLbl="alignNode1" presStyleIdx="0" presStyleCnt="5"/>
      <dgm:spPr/>
    </dgm:pt>
    <dgm:pt modelId="{7C9BDBA0-54A2-4DB6-8948-DFE472E1BBEE}" type="pres">
      <dgm:prSet presAssocID="{747F01F2-2EDB-4EED-BC2C-0DCB7D663F14}" presName="sibTransNodeRect" presStyleLbl="alignNode1" presStyleIdx="0" presStyleCnt="5">
        <dgm:presLayoutVars>
          <dgm:chMax val="0"/>
          <dgm:bulletEnabled val="1"/>
        </dgm:presLayoutVars>
      </dgm:prSet>
      <dgm:spPr/>
    </dgm:pt>
    <dgm:pt modelId="{37FEC16E-7AF2-4CC3-B128-C9E0B2905EA6}" type="pres">
      <dgm:prSet presAssocID="{343BF372-6624-40C0-8D2C-8D2CCF41F9B2}" presName="nodeRect" presStyleLbl="alignNode1" presStyleIdx="0" presStyleCnt="5">
        <dgm:presLayoutVars>
          <dgm:bulletEnabled val="1"/>
        </dgm:presLayoutVars>
      </dgm:prSet>
      <dgm:spPr/>
    </dgm:pt>
    <dgm:pt modelId="{6AFE829B-F61A-42C3-84CC-015E965C174E}" type="pres">
      <dgm:prSet presAssocID="{747F01F2-2EDB-4EED-BC2C-0DCB7D663F14}" presName="sibTrans" presStyleCnt="0"/>
      <dgm:spPr/>
    </dgm:pt>
    <dgm:pt modelId="{310D5D3D-1A92-47DA-91C2-0206DF605CEA}" type="pres">
      <dgm:prSet presAssocID="{CBC1E4E3-2890-4279-95A1-9C47F73ED5AA}" presName="compositeNode" presStyleCnt="0">
        <dgm:presLayoutVars>
          <dgm:bulletEnabled val="1"/>
        </dgm:presLayoutVars>
      </dgm:prSet>
      <dgm:spPr/>
    </dgm:pt>
    <dgm:pt modelId="{205B99BC-F367-4B53-B17C-AAEB8B02AEC6}" type="pres">
      <dgm:prSet presAssocID="{CBC1E4E3-2890-4279-95A1-9C47F73ED5AA}" presName="bgRect" presStyleLbl="alignNode1" presStyleIdx="1" presStyleCnt="5"/>
      <dgm:spPr/>
    </dgm:pt>
    <dgm:pt modelId="{1910BAA8-3F12-4414-BA96-0711360BD6F4}" type="pres">
      <dgm:prSet presAssocID="{CAE9FFE9-BB22-490D-9F27-504568679B97}" presName="sibTransNodeRect" presStyleLbl="alignNode1" presStyleIdx="1" presStyleCnt="5">
        <dgm:presLayoutVars>
          <dgm:chMax val="0"/>
          <dgm:bulletEnabled val="1"/>
        </dgm:presLayoutVars>
      </dgm:prSet>
      <dgm:spPr/>
    </dgm:pt>
    <dgm:pt modelId="{05A7E442-9821-4BB1-A9F6-D5E08095C2D0}" type="pres">
      <dgm:prSet presAssocID="{CBC1E4E3-2890-4279-95A1-9C47F73ED5AA}" presName="nodeRect" presStyleLbl="alignNode1" presStyleIdx="1" presStyleCnt="5">
        <dgm:presLayoutVars>
          <dgm:bulletEnabled val="1"/>
        </dgm:presLayoutVars>
      </dgm:prSet>
      <dgm:spPr/>
    </dgm:pt>
    <dgm:pt modelId="{142E3D22-685B-4DCB-AA90-5267FC164BB3}" type="pres">
      <dgm:prSet presAssocID="{CAE9FFE9-BB22-490D-9F27-504568679B97}" presName="sibTrans" presStyleCnt="0"/>
      <dgm:spPr/>
    </dgm:pt>
    <dgm:pt modelId="{9F36DD1E-047A-47C0-B11B-B1A5D345D33F}" type="pres">
      <dgm:prSet presAssocID="{BB85C7CF-B1CF-415D-A050-D0AF0A2691CF}" presName="compositeNode" presStyleCnt="0">
        <dgm:presLayoutVars>
          <dgm:bulletEnabled val="1"/>
        </dgm:presLayoutVars>
      </dgm:prSet>
      <dgm:spPr/>
    </dgm:pt>
    <dgm:pt modelId="{29F51F9A-6C6A-4FA0-B7F6-E2C36FD120BB}" type="pres">
      <dgm:prSet presAssocID="{BB85C7CF-B1CF-415D-A050-D0AF0A2691CF}" presName="bgRect" presStyleLbl="alignNode1" presStyleIdx="2" presStyleCnt="5"/>
      <dgm:spPr/>
    </dgm:pt>
    <dgm:pt modelId="{C29476CB-F7BE-4814-8EA6-28EFA7686497}" type="pres">
      <dgm:prSet presAssocID="{6CC1F13F-8376-458D-B354-10D5ED56B01A}" presName="sibTransNodeRect" presStyleLbl="alignNode1" presStyleIdx="2" presStyleCnt="5">
        <dgm:presLayoutVars>
          <dgm:chMax val="0"/>
          <dgm:bulletEnabled val="1"/>
        </dgm:presLayoutVars>
      </dgm:prSet>
      <dgm:spPr/>
    </dgm:pt>
    <dgm:pt modelId="{339D2CBA-18D2-4C4D-B55B-9A483E33155A}" type="pres">
      <dgm:prSet presAssocID="{BB85C7CF-B1CF-415D-A050-D0AF0A2691CF}" presName="nodeRect" presStyleLbl="alignNode1" presStyleIdx="2" presStyleCnt="5">
        <dgm:presLayoutVars>
          <dgm:bulletEnabled val="1"/>
        </dgm:presLayoutVars>
      </dgm:prSet>
      <dgm:spPr/>
    </dgm:pt>
    <dgm:pt modelId="{0DD3943B-4FF5-4F69-8094-724332DBA46A}" type="pres">
      <dgm:prSet presAssocID="{6CC1F13F-8376-458D-B354-10D5ED56B01A}" presName="sibTrans" presStyleCnt="0"/>
      <dgm:spPr/>
    </dgm:pt>
    <dgm:pt modelId="{5F0E8AEB-87B5-4FC9-846A-365649526209}" type="pres">
      <dgm:prSet presAssocID="{7FE3C1FC-4641-4FE8-900B-902776791CC0}" presName="compositeNode" presStyleCnt="0">
        <dgm:presLayoutVars>
          <dgm:bulletEnabled val="1"/>
        </dgm:presLayoutVars>
      </dgm:prSet>
      <dgm:spPr/>
    </dgm:pt>
    <dgm:pt modelId="{5AF92218-6C64-4DB8-A9C9-070C3C1CF5F0}" type="pres">
      <dgm:prSet presAssocID="{7FE3C1FC-4641-4FE8-900B-902776791CC0}" presName="bgRect" presStyleLbl="alignNode1" presStyleIdx="3" presStyleCnt="5"/>
      <dgm:spPr/>
    </dgm:pt>
    <dgm:pt modelId="{D6800767-F0D9-4FAE-8100-5F9561DCE507}" type="pres">
      <dgm:prSet presAssocID="{E6FC1701-E3D7-44CE-8B89-9E6BE93AAFA8}" presName="sibTransNodeRect" presStyleLbl="alignNode1" presStyleIdx="3" presStyleCnt="5">
        <dgm:presLayoutVars>
          <dgm:chMax val="0"/>
          <dgm:bulletEnabled val="1"/>
        </dgm:presLayoutVars>
      </dgm:prSet>
      <dgm:spPr/>
    </dgm:pt>
    <dgm:pt modelId="{6DE141E6-A1D2-4D22-8EFD-76932ED167D8}" type="pres">
      <dgm:prSet presAssocID="{7FE3C1FC-4641-4FE8-900B-902776791CC0}" presName="nodeRect" presStyleLbl="alignNode1" presStyleIdx="3" presStyleCnt="5">
        <dgm:presLayoutVars>
          <dgm:bulletEnabled val="1"/>
        </dgm:presLayoutVars>
      </dgm:prSet>
      <dgm:spPr/>
    </dgm:pt>
    <dgm:pt modelId="{37365EAE-7147-42D4-9EEF-3CAA81D566E8}" type="pres">
      <dgm:prSet presAssocID="{E6FC1701-E3D7-44CE-8B89-9E6BE93AAFA8}" presName="sibTrans" presStyleCnt="0"/>
      <dgm:spPr/>
    </dgm:pt>
    <dgm:pt modelId="{033AA1B2-1198-4AF1-B74C-EE24070B5CA1}" type="pres">
      <dgm:prSet presAssocID="{8A419390-65F3-4650-B5C1-6ECEFF15B961}" presName="compositeNode" presStyleCnt="0">
        <dgm:presLayoutVars>
          <dgm:bulletEnabled val="1"/>
        </dgm:presLayoutVars>
      </dgm:prSet>
      <dgm:spPr/>
    </dgm:pt>
    <dgm:pt modelId="{F2E56D65-B715-4720-9D53-41F070ED9F91}" type="pres">
      <dgm:prSet presAssocID="{8A419390-65F3-4650-B5C1-6ECEFF15B961}" presName="bgRect" presStyleLbl="alignNode1" presStyleIdx="4" presStyleCnt="5"/>
      <dgm:spPr/>
    </dgm:pt>
    <dgm:pt modelId="{2C01CDD0-177C-4A27-9138-D649422C38BE}" type="pres">
      <dgm:prSet presAssocID="{D3071FD6-BB9D-46F5-8B22-170BFB4501B6}" presName="sibTransNodeRect" presStyleLbl="alignNode1" presStyleIdx="4" presStyleCnt="5">
        <dgm:presLayoutVars>
          <dgm:chMax val="0"/>
          <dgm:bulletEnabled val="1"/>
        </dgm:presLayoutVars>
      </dgm:prSet>
      <dgm:spPr/>
    </dgm:pt>
    <dgm:pt modelId="{DFCBD6A3-206B-4283-B0AB-87F681D491B8}" type="pres">
      <dgm:prSet presAssocID="{8A419390-65F3-4650-B5C1-6ECEFF15B961}" presName="nodeRect" presStyleLbl="alignNode1" presStyleIdx="4" presStyleCnt="5">
        <dgm:presLayoutVars>
          <dgm:bulletEnabled val="1"/>
        </dgm:presLayoutVars>
      </dgm:prSet>
      <dgm:spPr/>
    </dgm:pt>
  </dgm:ptLst>
  <dgm:cxnLst>
    <dgm:cxn modelId="{7A046B07-36C2-4A2F-B629-3F6FF0883532}" type="presOf" srcId="{BB85C7CF-B1CF-415D-A050-D0AF0A2691CF}" destId="{339D2CBA-18D2-4C4D-B55B-9A483E33155A}" srcOrd="1" destOrd="0" presId="urn:microsoft.com/office/officeart/2016/7/layout/LinearBlockProcessNumbered"/>
    <dgm:cxn modelId="{E4745B14-F9A1-4CF7-BB9C-327E14BA3F35}" type="presOf" srcId="{747F01F2-2EDB-4EED-BC2C-0DCB7D663F14}" destId="{7C9BDBA0-54A2-4DB6-8948-DFE472E1BBEE}" srcOrd="0" destOrd="0" presId="urn:microsoft.com/office/officeart/2016/7/layout/LinearBlockProcessNumbered"/>
    <dgm:cxn modelId="{DC6B3920-98E1-4174-8591-8CECAD5512D0}" type="presOf" srcId="{069D763B-DF7C-4776-8E1D-EDE132D353BE}" destId="{106435C1-AC22-462B-866F-9A7290D14851}" srcOrd="0" destOrd="0" presId="urn:microsoft.com/office/officeart/2016/7/layout/LinearBlockProcessNumbered"/>
    <dgm:cxn modelId="{7F40A232-7737-4613-8228-C5043CF8155C}" type="presOf" srcId="{D3071FD6-BB9D-46F5-8B22-170BFB4501B6}" destId="{2C01CDD0-177C-4A27-9138-D649422C38BE}" srcOrd="0" destOrd="0" presId="urn:microsoft.com/office/officeart/2016/7/layout/LinearBlockProcessNumbered"/>
    <dgm:cxn modelId="{873C6035-BF5A-460B-8486-0460849DE918}" type="presOf" srcId="{BB85C7CF-B1CF-415D-A050-D0AF0A2691CF}" destId="{29F51F9A-6C6A-4FA0-B7F6-E2C36FD120BB}" srcOrd="0" destOrd="0" presId="urn:microsoft.com/office/officeart/2016/7/layout/LinearBlockProcessNumbered"/>
    <dgm:cxn modelId="{4F102143-6A2F-412A-828A-C876948BEAFA}" type="presOf" srcId="{7FE3C1FC-4641-4FE8-900B-902776791CC0}" destId="{5AF92218-6C64-4DB8-A9C9-070C3C1CF5F0}" srcOrd="0" destOrd="0" presId="urn:microsoft.com/office/officeart/2016/7/layout/LinearBlockProcessNumbered"/>
    <dgm:cxn modelId="{78967543-23D5-4D0E-9307-3938D134CA49}" type="presOf" srcId="{343BF372-6624-40C0-8D2C-8D2CCF41F9B2}" destId="{37FEC16E-7AF2-4CC3-B128-C9E0B2905EA6}" srcOrd="1" destOrd="0" presId="urn:microsoft.com/office/officeart/2016/7/layout/LinearBlockProcessNumbered"/>
    <dgm:cxn modelId="{C446EB43-DEF7-4A71-9E01-F59DAA564489}" type="presOf" srcId="{8A419390-65F3-4650-B5C1-6ECEFF15B961}" destId="{F2E56D65-B715-4720-9D53-41F070ED9F91}" srcOrd="0" destOrd="0" presId="urn:microsoft.com/office/officeart/2016/7/layout/LinearBlockProcessNumbered"/>
    <dgm:cxn modelId="{9D57414A-A0A4-4603-BA27-CA5D969284D4}" srcId="{069D763B-DF7C-4776-8E1D-EDE132D353BE}" destId="{8A419390-65F3-4650-B5C1-6ECEFF15B961}" srcOrd="4" destOrd="0" parTransId="{B2F7A598-CEA6-495B-82B6-0A615C52AA74}" sibTransId="{D3071FD6-BB9D-46F5-8B22-170BFB4501B6}"/>
    <dgm:cxn modelId="{0285CE4D-9CB1-4078-B14B-F1C52FDA0F38}" type="presOf" srcId="{CBC1E4E3-2890-4279-95A1-9C47F73ED5AA}" destId="{205B99BC-F367-4B53-B17C-AAEB8B02AEC6}" srcOrd="0" destOrd="0" presId="urn:microsoft.com/office/officeart/2016/7/layout/LinearBlockProcessNumbered"/>
    <dgm:cxn modelId="{3CD79B57-EFAD-42E4-A318-5B206A86E4DF}" srcId="{069D763B-DF7C-4776-8E1D-EDE132D353BE}" destId="{CBC1E4E3-2890-4279-95A1-9C47F73ED5AA}" srcOrd="1" destOrd="0" parTransId="{B8250ED3-6DFC-4BC1-AE5C-A0B5D2FE4CA9}" sibTransId="{CAE9FFE9-BB22-490D-9F27-504568679B97}"/>
    <dgm:cxn modelId="{50AE3658-3320-4643-8842-19D5FFAC31A4}" type="presOf" srcId="{E6FC1701-E3D7-44CE-8B89-9E6BE93AAFA8}" destId="{D6800767-F0D9-4FAE-8100-5F9561DCE507}" srcOrd="0" destOrd="0" presId="urn:microsoft.com/office/officeart/2016/7/layout/LinearBlockProcessNumbered"/>
    <dgm:cxn modelId="{741BF659-E185-457C-BFED-70C9F8B3FBF9}" srcId="{069D763B-DF7C-4776-8E1D-EDE132D353BE}" destId="{343BF372-6624-40C0-8D2C-8D2CCF41F9B2}" srcOrd="0" destOrd="0" parTransId="{F57D2709-05FA-4368-885F-BEBEFEC777D3}" sibTransId="{747F01F2-2EDB-4EED-BC2C-0DCB7D663F14}"/>
    <dgm:cxn modelId="{92EBE87D-3484-4ABA-A6B2-740974AE4099}" srcId="{069D763B-DF7C-4776-8E1D-EDE132D353BE}" destId="{BB85C7CF-B1CF-415D-A050-D0AF0A2691CF}" srcOrd="2" destOrd="0" parTransId="{9B279C48-EC9D-4888-B6CB-5A5976F05F64}" sibTransId="{6CC1F13F-8376-458D-B354-10D5ED56B01A}"/>
    <dgm:cxn modelId="{1047638D-4222-4D98-AF60-DB341585CD96}" type="presOf" srcId="{8A419390-65F3-4650-B5C1-6ECEFF15B961}" destId="{DFCBD6A3-206B-4283-B0AB-87F681D491B8}" srcOrd="1" destOrd="0" presId="urn:microsoft.com/office/officeart/2016/7/layout/LinearBlockProcessNumbered"/>
    <dgm:cxn modelId="{D79173B1-1205-413E-AB5B-ADD32DB909D8}" type="presOf" srcId="{CBC1E4E3-2890-4279-95A1-9C47F73ED5AA}" destId="{05A7E442-9821-4BB1-A9F6-D5E08095C2D0}" srcOrd="1" destOrd="0" presId="urn:microsoft.com/office/officeart/2016/7/layout/LinearBlockProcessNumbered"/>
    <dgm:cxn modelId="{33CD2FBF-BE84-4BCA-9600-A500000C2C5C}" type="presOf" srcId="{6CC1F13F-8376-458D-B354-10D5ED56B01A}" destId="{C29476CB-F7BE-4814-8EA6-28EFA7686497}" srcOrd="0" destOrd="0" presId="urn:microsoft.com/office/officeart/2016/7/layout/LinearBlockProcessNumbered"/>
    <dgm:cxn modelId="{D99187DC-42CD-4615-BE29-2A13B74C15D2}" type="presOf" srcId="{CAE9FFE9-BB22-490D-9F27-504568679B97}" destId="{1910BAA8-3F12-4414-BA96-0711360BD6F4}" srcOrd="0" destOrd="0" presId="urn:microsoft.com/office/officeart/2016/7/layout/LinearBlockProcessNumbered"/>
    <dgm:cxn modelId="{EB3B31F0-CBD9-4EBC-9EC6-1818C010EC9F}" srcId="{069D763B-DF7C-4776-8E1D-EDE132D353BE}" destId="{7FE3C1FC-4641-4FE8-900B-902776791CC0}" srcOrd="3" destOrd="0" parTransId="{08D447EB-6CAE-4B2B-9816-46E0908AEE04}" sibTransId="{E6FC1701-E3D7-44CE-8B89-9E6BE93AAFA8}"/>
    <dgm:cxn modelId="{4CF101F4-CB2E-4B4A-8DA3-667FA3A343AF}" type="presOf" srcId="{343BF372-6624-40C0-8D2C-8D2CCF41F9B2}" destId="{553508A9-E995-4954-ACA3-FFB17EED3B65}" srcOrd="0" destOrd="0" presId="urn:microsoft.com/office/officeart/2016/7/layout/LinearBlockProcessNumbered"/>
    <dgm:cxn modelId="{2C2533F6-D636-4BE4-94FA-CD4F4C08574F}" type="presOf" srcId="{7FE3C1FC-4641-4FE8-900B-902776791CC0}" destId="{6DE141E6-A1D2-4D22-8EFD-76932ED167D8}" srcOrd="1" destOrd="0" presId="urn:microsoft.com/office/officeart/2016/7/layout/LinearBlockProcessNumbered"/>
    <dgm:cxn modelId="{C5C10A4D-BF8F-4616-8BBB-7C0033AB5EB3}" type="presParOf" srcId="{106435C1-AC22-462B-866F-9A7290D14851}" destId="{F0236C12-F819-423B-AE6D-7E5BB1699A24}" srcOrd="0" destOrd="0" presId="urn:microsoft.com/office/officeart/2016/7/layout/LinearBlockProcessNumbered"/>
    <dgm:cxn modelId="{8068B0CD-FF4E-4803-ABD8-ED585BDDC48E}" type="presParOf" srcId="{F0236C12-F819-423B-AE6D-7E5BB1699A24}" destId="{553508A9-E995-4954-ACA3-FFB17EED3B65}" srcOrd="0" destOrd="0" presId="urn:microsoft.com/office/officeart/2016/7/layout/LinearBlockProcessNumbered"/>
    <dgm:cxn modelId="{C21F614D-9C31-4FAB-9178-C93E37BE8DE1}" type="presParOf" srcId="{F0236C12-F819-423B-AE6D-7E5BB1699A24}" destId="{7C9BDBA0-54A2-4DB6-8948-DFE472E1BBEE}" srcOrd="1" destOrd="0" presId="urn:microsoft.com/office/officeart/2016/7/layout/LinearBlockProcessNumbered"/>
    <dgm:cxn modelId="{96269608-7690-4B09-8779-2AB656850F96}" type="presParOf" srcId="{F0236C12-F819-423B-AE6D-7E5BB1699A24}" destId="{37FEC16E-7AF2-4CC3-B128-C9E0B2905EA6}" srcOrd="2" destOrd="0" presId="urn:microsoft.com/office/officeart/2016/7/layout/LinearBlockProcessNumbered"/>
    <dgm:cxn modelId="{7B2142C4-A15D-4348-93DC-E5695AD075E2}" type="presParOf" srcId="{106435C1-AC22-462B-866F-9A7290D14851}" destId="{6AFE829B-F61A-42C3-84CC-015E965C174E}" srcOrd="1" destOrd="0" presId="urn:microsoft.com/office/officeart/2016/7/layout/LinearBlockProcessNumbered"/>
    <dgm:cxn modelId="{2443A4CD-814E-416C-8BA6-0599F1E1B0E5}" type="presParOf" srcId="{106435C1-AC22-462B-866F-9A7290D14851}" destId="{310D5D3D-1A92-47DA-91C2-0206DF605CEA}" srcOrd="2" destOrd="0" presId="urn:microsoft.com/office/officeart/2016/7/layout/LinearBlockProcessNumbered"/>
    <dgm:cxn modelId="{392BC65B-C44E-43D1-BFD3-43AB5A3AE3CD}" type="presParOf" srcId="{310D5D3D-1A92-47DA-91C2-0206DF605CEA}" destId="{205B99BC-F367-4B53-B17C-AAEB8B02AEC6}" srcOrd="0" destOrd="0" presId="urn:microsoft.com/office/officeart/2016/7/layout/LinearBlockProcessNumbered"/>
    <dgm:cxn modelId="{DF2BCFBE-DFB9-4824-9E31-078F59F4301C}" type="presParOf" srcId="{310D5D3D-1A92-47DA-91C2-0206DF605CEA}" destId="{1910BAA8-3F12-4414-BA96-0711360BD6F4}" srcOrd="1" destOrd="0" presId="urn:microsoft.com/office/officeart/2016/7/layout/LinearBlockProcessNumbered"/>
    <dgm:cxn modelId="{FD38B889-C91B-4663-9F88-E30A3038009B}" type="presParOf" srcId="{310D5D3D-1A92-47DA-91C2-0206DF605CEA}" destId="{05A7E442-9821-4BB1-A9F6-D5E08095C2D0}" srcOrd="2" destOrd="0" presId="urn:microsoft.com/office/officeart/2016/7/layout/LinearBlockProcessNumbered"/>
    <dgm:cxn modelId="{8D58F03F-36B3-4B90-B0A3-A0B3DE758AF6}" type="presParOf" srcId="{106435C1-AC22-462B-866F-9A7290D14851}" destId="{142E3D22-685B-4DCB-AA90-5267FC164BB3}" srcOrd="3" destOrd="0" presId="urn:microsoft.com/office/officeart/2016/7/layout/LinearBlockProcessNumbered"/>
    <dgm:cxn modelId="{E72B7E4C-1305-40E9-A7E3-F1EB88AF3720}" type="presParOf" srcId="{106435C1-AC22-462B-866F-9A7290D14851}" destId="{9F36DD1E-047A-47C0-B11B-B1A5D345D33F}" srcOrd="4" destOrd="0" presId="urn:microsoft.com/office/officeart/2016/7/layout/LinearBlockProcessNumbered"/>
    <dgm:cxn modelId="{7FB163EA-24C7-4761-9F4A-EF526449BEF8}" type="presParOf" srcId="{9F36DD1E-047A-47C0-B11B-B1A5D345D33F}" destId="{29F51F9A-6C6A-4FA0-B7F6-E2C36FD120BB}" srcOrd="0" destOrd="0" presId="urn:microsoft.com/office/officeart/2016/7/layout/LinearBlockProcessNumbered"/>
    <dgm:cxn modelId="{27132C7C-8FFB-4AD6-9733-EC6FA063EFE3}" type="presParOf" srcId="{9F36DD1E-047A-47C0-B11B-B1A5D345D33F}" destId="{C29476CB-F7BE-4814-8EA6-28EFA7686497}" srcOrd="1" destOrd="0" presId="urn:microsoft.com/office/officeart/2016/7/layout/LinearBlockProcessNumbered"/>
    <dgm:cxn modelId="{82339B1C-717A-4E54-B333-89DE013E0344}" type="presParOf" srcId="{9F36DD1E-047A-47C0-B11B-B1A5D345D33F}" destId="{339D2CBA-18D2-4C4D-B55B-9A483E33155A}" srcOrd="2" destOrd="0" presId="urn:microsoft.com/office/officeart/2016/7/layout/LinearBlockProcessNumbered"/>
    <dgm:cxn modelId="{424D3D9E-0C8E-431F-8B60-D9472AF1D822}" type="presParOf" srcId="{106435C1-AC22-462B-866F-9A7290D14851}" destId="{0DD3943B-4FF5-4F69-8094-724332DBA46A}" srcOrd="5" destOrd="0" presId="urn:microsoft.com/office/officeart/2016/7/layout/LinearBlockProcessNumbered"/>
    <dgm:cxn modelId="{F3044FE3-18F7-40F9-818A-D2ADD2907F55}" type="presParOf" srcId="{106435C1-AC22-462B-866F-9A7290D14851}" destId="{5F0E8AEB-87B5-4FC9-846A-365649526209}" srcOrd="6" destOrd="0" presId="urn:microsoft.com/office/officeart/2016/7/layout/LinearBlockProcessNumbered"/>
    <dgm:cxn modelId="{8DE9D41F-0C23-4C6F-ABDC-D05EAAB9DC45}" type="presParOf" srcId="{5F0E8AEB-87B5-4FC9-846A-365649526209}" destId="{5AF92218-6C64-4DB8-A9C9-070C3C1CF5F0}" srcOrd="0" destOrd="0" presId="urn:microsoft.com/office/officeart/2016/7/layout/LinearBlockProcessNumbered"/>
    <dgm:cxn modelId="{748EAB22-0033-4C35-821D-7A0AF896FE70}" type="presParOf" srcId="{5F0E8AEB-87B5-4FC9-846A-365649526209}" destId="{D6800767-F0D9-4FAE-8100-5F9561DCE507}" srcOrd="1" destOrd="0" presId="urn:microsoft.com/office/officeart/2016/7/layout/LinearBlockProcessNumbered"/>
    <dgm:cxn modelId="{6966EB29-A0A5-49BD-95A6-347739048075}" type="presParOf" srcId="{5F0E8AEB-87B5-4FC9-846A-365649526209}" destId="{6DE141E6-A1D2-4D22-8EFD-76932ED167D8}" srcOrd="2" destOrd="0" presId="urn:microsoft.com/office/officeart/2016/7/layout/LinearBlockProcessNumbered"/>
    <dgm:cxn modelId="{D36B4758-AD2C-4B4D-B1EF-4ABCCC6BF20A}" type="presParOf" srcId="{106435C1-AC22-462B-866F-9A7290D14851}" destId="{37365EAE-7147-42D4-9EEF-3CAA81D566E8}" srcOrd="7" destOrd="0" presId="urn:microsoft.com/office/officeart/2016/7/layout/LinearBlockProcessNumbered"/>
    <dgm:cxn modelId="{A450A1BE-9C88-4043-AE39-25EBC957AB90}" type="presParOf" srcId="{106435C1-AC22-462B-866F-9A7290D14851}" destId="{033AA1B2-1198-4AF1-B74C-EE24070B5CA1}" srcOrd="8" destOrd="0" presId="urn:microsoft.com/office/officeart/2016/7/layout/LinearBlockProcessNumbered"/>
    <dgm:cxn modelId="{6D4B6DEA-4BA9-43FA-91C5-804669E4B18E}" type="presParOf" srcId="{033AA1B2-1198-4AF1-B74C-EE24070B5CA1}" destId="{F2E56D65-B715-4720-9D53-41F070ED9F91}" srcOrd="0" destOrd="0" presId="urn:microsoft.com/office/officeart/2016/7/layout/LinearBlockProcessNumbered"/>
    <dgm:cxn modelId="{BC22D3C1-48D9-43FD-AEBB-4D1C0CFD5CCB}" type="presParOf" srcId="{033AA1B2-1198-4AF1-B74C-EE24070B5CA1}" destId="{2C01CDD0-177C-4A27-9138-D649422C38BE}" srcOrd="1" destOrd="0" presId="urn:microsoft.com/office/officeart/2016/7/layout/LinearBlockProcessNumbered"/>
    <dgm:cxn modelId="{B5A13578-A43C-4156-B26B-F80F82EB6147}" type="presParOf" srcId="{033AA1B2-1198-4AF1-B74C-EE24070B5CA1}" destId="{DFCBD6A3-206B-4283-B0AB-87F681D491B8}"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508A9-E995-4954-ACA3-FFB17EED3B65}">
      <dsp:nvSpPr>
        <dsp:cNvPr id="0" name=""/>
        <dsp:cNvSpPr/>
      </dsp:nvSpPr>
      <dsp:spPr>
        <a:xfrm>
          <a:off x="6315" y="991123"/>
          <a:ext cx="1974242" cy="236909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1066800">
            <a:lnSpc>
              <a:spcPct val="90000"/>
            </a:lnSpc>
            <a:spcBef>
              <a:spcPct val="0"/>
            </a:spcBef>
            <a:spcAft>
              <a:spcPct val="35000"/>
            </a:spcAft>
            <a:buNone/>
          </a:pPr>
          <a:r>
            <a:rPr lang="en-GB" sz="2400" kern="1200"/>
            <a:t>Change recruitment process</a:t>
          </a:r>
          <a:endParaRPr lang="en-US" sz="2400" kern="1200"/>
        </a:p>
      </dsp:txBody>
      <dsp:txXfrm>
        <a:off x="6315" y="1938759"/>
        <a:ext cx="1974242" cy="1421454"/>
      </dsp:txXfrm>
    </dsp:sp>
    <dsp:sp modelId="{7C9BDBA0-54A2-4DB6-8948-DFE472E1BBEE}">
      <dsp:nvSpPr>
        <dsp:cNvPr id="0" name=""/>
        <dsp:cNvSpPr/>
      </dsp:nvSpPr>
      <dsp:spPr>
        <a:xfrm>
          <a:off x="6315" y="991123"/>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01</a:t>
          </a:r>
        </a:p>
      </dsp:txBody>
      <dsp:txXfrm>
        <a:off x="6315" y="991123"/>
        <a:ext cx="1974242" cy="947636"/>
      </dsp:txXfrm>
    </dsp:sp>
    <dsp:sp modelId="{205B99BC-F367-4B53-B17C-AAEB8B02AEC6}">
      <dsp:nvSpPr>
        <dsp:cNvPr id="0" name=""/>
        <dsp:cNvSpPr/>
      </dsp:nvSpPr>
      <dsp:spPr>
        <a:xfrm>
          <a:off x="2138497" y="991123"/>
          <a:ext cx="1974242" cy="2369090"/>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w="6350" cap="flat" cmpd="sng" algn="ctr">
          <a:solidFill>
            <a:schemeClr val="accent5">
              <a:hueOff val="-1689636"/>
              <a:satOff val="-4355"/>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1066800">
            <a:lnSpc>
              <a:spcPct val="90000"/>
            </a:lnSpc>
            <a:spcBef>
              <a:spcPct val="0"/>
            </a:spcBef>
            <a:spcAft>
              <a:spcPct val="35000"/>
            </a:spcAft>
            <a:buNone/>
          </a:pPr>
          <a:r>
            <a:rPr lang="en-GB" sz="2400" kern="1200"/>
            <a:t>Encourage mindful decision making</a:t>
          </a:r>
          <a:endParaRPr lang="en-US" sz="2400" kern="1200"/>
        </a:p>
      </dsp:txBody>
      <dsp:txXfrm>
        <a:off x="2138497" y="1938759"/>
        <a:ext cx="1974242" cy="1421454"/>
      </dsp:txXfrm>
    </dsp:sp>
    <dsp:sp modelId="{1910BAA8-3F12-4414-BA96-0711360BD6F4}">
      <dsp:nvSpPr>
        <dsp:cNvPr id="0" name=""/>
        <dsp:cNvSpPr/>
      </dsp:nvSpPr>
      <dsp:spPr>
        <a:xfrm>
          <a:off x="2138497" y="991123"/>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02</a:t>
          </a:r>
        </a:p>
      </dsp:txBody>
      <dsp:txXfrm>
        <a:off x="2138497" y="991123"/>
        <a:ext cx="1974242" cy="947636"/>
      </dsp:txXfrm>
    </dsp:sp>
    <dsp:sp modelId="{29F51F9A-6C6A-4FA0-B7F6-E2C36FD120BB}">
      <dsp:nvSpPr>
        <dsp:cNvPr id="0" name=""/>
        <dsp:cNvSpPr/>
      </dsp:nvSpPr>
      <dsp:spPr>
        <a:xfrm>
          <a:off x="4270678" y="991123"/>
          <a:ext cx="1974242" cy="2369090"/>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89000">
            <a:lnSpc>
              <a:spcPct val="90000"/>
            </a:lnSpc>
            <a:spcBef>
              <a:spcPct val="0"/>
            </a:spcBef>
            <a:spcAft>
              <a:spcPct val="35000"/>
            </a:spcAft>
            <a:buNone/>
          </a:pPr>
          <a:r>
            <a:rPr lang="en-GB" sz="2000" kern="1200" dirty="0"/>
            <a:t>Make training mandated, practical and targeted</a:t>
          </a:r>
          <a:endParaRPr lang="en-US" sz="2000" kern="1200" dirty="0"/>
        </a:p>
      </dsp:txBody>
      <dsp:txXfrm>
        <a:off x="4270678" y="1938759"/>
        <a:ext cx="1974242" cy="1421454"/>
      </dsp:txXfrm>
    </dsp:sp>
    <dsp:sp modelId="{C29476CB-F7BE-4814-8EA6-28EFA7686497}">
      <dsp:nvSpPr>
        <dsp:cNvPr id="0" name=""/>
        <dsp:cNvSpPr/>
      </dsp:nvSpPr>
      <dsp:spPr>
        <a:xfrm>
          <a:off x="4270678" y="991123"/>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03</a:t>
          </a:r>
        </a:p>
      </dsp:txBody>
      <dsp:txXfrm>
        <a:off x="4270678" y="991123"/>
        <a:ext cx="1974242" cy="947636"/>
      </dsp:txXfrm>
    </dsp:sp>
    <dsp:sp modelId="{5AF92218-6C64-4DB8-A9C9-070C3C1CF5F0}">
      <dsp:nvSpPr>
        <dsp:cNvPr id="0" name=""/>
        <dsp:cNvSpPr/>
      </dsp:nvSpPr>
      <dsp:spPr>
        <a:xfrm>
          <a:off x="6402860" y="991123"/>
          <a:ext cx="1974242" cy="2369090"/>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w="6350" cap="flat" cmpd="sng" algn="ctr">
          <a:solidFill>
            <a:schemeClr val="accent5">
              <a:hueOff val="-5068907"/>
              <a:satOff val="-13064"/>
              <a:lumOff val="-88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89000">
            <a:lnSpc>
              <a:spcPct val="90000"/>
            </a:lnSpc>
            <a:spcBef>
              <a:spcPct val="0"/>
            </a:spcBef>
            <a:spcAft>
              <a:spcPct val="35000"/>
            </a:spcAft>
            <a:buNone/>
          </a:pPr>
          <a:r>
            <a:rPr lang="en-GB" sz="2000" kern="1200"/>
            <a:t>Promote advocacy to actively support women</a:t>
          </a:r>
          <a:endParaRPr lang="en-US" sz="2000" kern="1200"/>
        </a:p>
      </dsp:txBody>
      <dsp:txXfrm>
        <a:off x="6402860" y="1938759"/>
        <a:ext cx="1974242" cy="1421454"/>
      </dsp:txXfrm>
    </dsp:sp>
    <dsp:sp modelId="{D6800767-F0D9-4FAE-8100-5F9561DCE507}">
      <dsp:nvSpPr>
        <dsp:cNvPr id="0" name=""/>
        <dsp:cNvSpPr/>
      </dsp:nvSpPr>
      <dsp:spPr>
        <a:xfrm>
          <a:off x="6402860" y="991123"/>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04</a:t>
          </a:r>
        </a:p>
      </dsp:txBody>
      <dsp:txXfrm>
        <a:off x="6402860" y="991123"/>
        <a:ext cx="1974242" cy="947636"/>
      </dsp:txXfrm>
    </dsp:sp>
    <dsp:sp modelId="{F2E56D65-B715-4720-9D53-41F070ED9F91}">
      <dsp:nvSpPr>
        <dsp:cNvPr id="0" name=""/>
        <dsp:cNvSpPr/>
      </dsp:nvSpPr>
      <dsp:spPr>
        <a:xfrm>
          <a:off x="8535042" y="991123"/>
          <a:ext cx="1974242" cy="236909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1111250">
            <a:lnSpc>
              <a:spcPct val="90000"/>
            </a:lnSpc>
            <a:spcBef>
              <a:spcPct val="0"/>
            </a:spcBef>
            <a:spcAft>
              <a:spcPct val="35000"/>
            </a:spcAft>
            <a:buNone/>
          </a:pPr>
          <a:r>
            <a:rPr lang="en-GB" sz="2500" kern="1200"/>
            <a:t>Hold others accountable</a:t>
          </a:r>
          <a:endParaRPr lang="en-US" sz="2500" kern="1200"/>
        </a:p>
      </dsp:txBody>
      <dsp:txXfrm>
        <a:off x="8535042" y="1938759"/>
        <a:ext cx="1974242" cy="1421454"/>
      </dsp:txXfrm>
    </dsp:sp>
    <dsp:sp modelId="{2C01CDD0-177C-4A27-9138-D649422C38BE}">
      <dsp:nvSpPr>
        <dsp:cNvPr id="0" name=""/>
        <dsp:cNvSpPr/>
      </dsp:nvSpPr>
      <dsp:spPr>
        <a:xfrm>
          <a:off x="8535042" y="991123"/>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05</a:t>
          </a:r>
        </a:p>
      </dsp:txBody>
      <dsp:txXfrm>
        <a:off x="8535042" y="991123"/>
        <a:ext cx="1974242" cy="94763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10/04/2024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17</a:t>
            </a:fld>
            <a:endParaRPr lang="en-GB" dirty="0"/>
          </a:p>
        </p:txBody>
      </p:sp>
    </p:spTree>
    <p:extLst>
      <p:ext uri="{BB962C8B-B14F-4D97-AF65-F5344CB8AC3E}">
        <p14:creationId xmlns:p14="http://schemas.microsoft.com/office/powerpoint/2010/main" val="118136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18</a:t>
            </a:fld>
            <a:endParaRPr lang="en-GB" dirty="0"/>
          </a:p>
        </p:txBody>
      </p:sp>
    </p:spTree>
    <p:extLst>
      <p:ext uri="{BB962C8B-B14F-4D97-AF65-F5344CB8AC3E}">
        <p14:creationId xmlns:p14="http://schemas.microsoft.com/office/powerpoint/2010/main" val="18185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6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59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22</a:t>
            </a:fld>
            <a:endParaRPr lang="en-GB" dirty="0"/>
          </a:p>
        </p:txBody>
      </p:sp>
    </p:spTree>
    <p:extLst>
      <p:ext uri="{BB962C8B-B14F-4D97-AF65-F5344CB8AC3E}">
        <p14:creationId xmlns:p14="http://schemas.microsoft.com/office/powerpoint/2010/main" val="264573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7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435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60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36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88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978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3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54272B-1A14-4FDC-ACFE-1DC3268A0A66}" type="slidenum">
              <a:rPr lang="en-GB" smtClean="0"/>
              <a:t>4</a:t>
            </a:fld>
            <a:endParaRPr lang="en-GB"/>
          </a:p>
        </p:txBody>
      </p:sp>
    </p:spTree>
    <p:extLst>
      <p:ext uri="{BB962C8B-B14F-4D97-AF65-F5344CB8AC3E}">
        <p14:creationId xmlns:p14="http://schemas.microsoft.com/office/powerpoint/2010/main" val="315804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5</a:t>
            </a:fld>
            <a:endParaRPr lang="en-GB" dirty="0"/>
          </a:p>
        </p:txBody>
      </p:sp>
    </p:spTree>
    <p:extLst>
      <p:ext uri="{BB962C8B-B14F-4D97-AF65-F5344CB8AC3E}">
        <p14:creationId xmlns:p14="http://schemas.microsoft.com/office/powerpoint/2010/main" val="254335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78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8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9</a:t>
            </a:fld>
            <a:endParaRPr lang="en-GB" dirty="0"/>
          </a:p>
        </p:txBody>
      </p:sp>
    </p:spTree>
    <p:extLst>
      <p:ext uri="{BB962C8B-B14F-4D97-AF65-F5344CB8AC3E}">
        <p14:creationId xmlns:p14="http://schemas.microsoft.com/office/powerpoint/2010/main" val="266046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16</a:t>
            </a:fld>
            <a:endParaRPr lang="en-GB" dirty="0"/>
          </a:p>
        </p:txBody>
      </p:sp>
    </p:spTree>
    <p:extLst>
      <p:ext uri="{BB962C8B-B14F-4D97-AF65-F5344CB8AC3E}">
        <p14:creationId xmlns:p14="http://schemas.microsoft.com/office/powerpoint/2010/main" val="109101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10/04/2024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10/04/2024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jpe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7" Type="http://schemas.openxmlformats.org/officeDocument/2006/relationships/image" Target="../media/image20.jpe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jpe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jpg"/><Relationship Id="rId40" Type="http://schemas.openxmlformats.org/officeDocument/2006/relationships/image" Target="../media/image53.png"/><Relationship Id="rId45" Type="http://schemas.openxmlformats.org/officeDocument/2006/relationships/image" Target="../media/image58.jp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png"/><Relationship Id="rId28" Type="http://schemas.openxmlformats.org/officeDocument/2006/relationships/image" Target="../media/image41.jpg"/><Relationship Id="rId36" Type="http://schemas.openxmlformats.org/officeDocument/2006/relationships/image" Target="../media/image49.png"/><Relationship Id="rId49" Type="http://schemas.openxmlformats.org/officeDocument/2006/relationships/image" Target="../media/image62.pn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4"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8" Type="http://schemas.openxmlformats.org/officeDocument/2006/relationships/image" Target="../media/image21.jpe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jpg"/><Relationship Id="rId46" Type="http://schemas.openxmlformats.org/officeDocument/2006/relationships/image" Target="../media/image59.png"/><Relationship Id="rId20" Type="http://schemas.openxmlformats.org/officeDocument/2006/relationships/image" Target="../media/image33.jpeg"/><Relationship Id="rId41"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jpe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7" Type="http://schemas.openxmlformats.org/officeDocument/2006/relationships/image" Target="../media/image20.jpe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jpe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jpg"/><Relationship Id="rId40" Type="http://schemas.openxmlformats.org/officeDocument/2006/relationships/image" Target="../media/image53.png"/><Relationship Id="rId45" Type="http://schemas.openxmlformats.org/officeDocument/2006/relationships/image" Target="../media/image58.jp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png"/><Relationship Id="rId28" Type="http://schemas.openxmlformats.org/officeDocument/2006/relationships/image" Target="../media/image41.jpg"/><Relationship Id="rId36" Type="http://schemas.openxmlformats.org/officeDocument/2006/relationships/image" Target="../media/image49.png"/><Relationship Id="rId49" Type="http://schemas.openxmlformats.org/officeDocument/2006/relationships/image" Target="../media/image62.pn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4"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8" Type="http://schemas.openxmlformats.org/officeDocument/2006/relationships/image" Target="../media/image21.jpe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jpg"/><Relationship Id="rId46" Type="http://schemas.openxmlformats.org/officeDocument/2006/relationships/image" Target="../media/image59.png"/><Relationship Id="rId20" Type="http://schemas.openxmlformats.org/officeDocument/2006/relationships/image" Target="../media/image33.jpeg"/><Relationship Id="rId41"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hewun.co.uk/news-blog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jpe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7" Type="http://schemas.openxmlformats.org/officeDocument/2006/relationships/image" Target="../media/image20.jpe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jpe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jpg"/><Relationship Id="rId40" Type="http://schemas.openxmlformats.org/officeDocument/2006/relationships/image" Target="../media/image53.png"/><Relationship Id="rId45" Type="http://schemas.openxmlformats.org/officeDocument/2006/relationships/image" Target="../media/image58.jp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png"/><Relationship Id="rId28" Type="http://schemas.openxmlformats.org/officeDocument/2006/relationships/image" Target="../media/image41.jpg"/><Relationship Id="rId36" Type="http://schemas.openxmlformats.org/officeDocument/2006/relationships/image" Target="../media/image49.png"/><Relationship Id="rId49" Type="http://schemas.openxmlformats.org/officeDocument/2006/relationships/image" Target="../media/image62.pn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4" Type="http://schemas.openxmlformats.org/officeDocument/2006/relationships/image" Target="../media/image57.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8" Type="http://schemas.openxmlformats.org/officeDocument/2006/relationships/image" Target="../media/image21.jpe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jpg"/><Relationship Id="rId46" Type="http://schemas.openxmlformats.org/officeDocument/2006/relationships/image" Target="../media/image59.png"/><Relationship Id="rId20" Type="http://schemas.openxmlformats.org/officeDocument/2006/relationships/image" Target="../media/image33.jpeg"/><Relationship Id="rId41"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71" y="920621"/>
            <a:ext cx="8023059" cy="4401205"/>
          </a:xfrm>
          <a:prstGeom prst="rect">
            <a:avLst/>
          </a:prstGeom>
          <a:noFill/>
        </p:spPr>
        <p:txBody>
          <a:bodyPr wrap="square" rtlCol="0">
            <a:spAutoFit/>
          </a:bodyPr>
          <a:lstStyle/>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Welcome </a:t>
            </a:r>
          </a:p>
          <a:p>
            <a:pPr algn="ct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11</a:t>
            </a:r>
            <a:r>
              <a:rPr lang="en-US" sz="4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 April 2024 </a:t>
            </a:r>
          </a:p>
          <a:p>
            <a:pPr algn="ct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Unconscious bias in the utilities sector: what is the reality? </a:t>
            </a:r>
          </a:p>
          <a:p>
            <a:pPr algn="ct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The critical need for women to be seen &amp; heard </a:t>
            </a: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353"/>
            <a:ext cx="2827420" cy="1252520"/>
          </a:xfrm>
          <a:prstGeom prst="rect">
            <a:avLst/>
          </a:prstGeom>
        </p:spPr>
      </p:pic>
      <p:pic>
        <p:nvPicPr>
          <p:cNvPr id="2" name="Picture 1">
            <a:extLst>
              <a:ext uri="{FF2B5EF4-FFF2-40B4-BE49-F238E27FC236}">
                <a16:creationId xmlns:a16="http://schemas.microsoft.com/office/drawing/2014/main" id="{DFC901D4-9933-A070-D874-F2B5AAC50F5A}"/>
              </a:ext>
            </a:extLst>
          </p:cNvPr>
          <p:cNvPicPr>
            <a:picLocks noChangeAspect="1"/>
          </p:cNvPicPr>
          <p:nvPr/>
        </p:nvPicPr>
        <p:blipFill>
          <a:blip r:embed="rId4"/>
          <a:stretch>
            <a:fillRect/>
          </a:stretch>
        </p:blipFill>
        <p:spPr>
          <a:xfrm>
            <a:off x="0" y="-24341"/>
            <a:ext cx="2450804" cy="1889924"/>
          </a:xfrm>
          <a:prstGeom prst="rect">
            <a:avLst/>
          </a:prstGeom>
        </p:spPr>
      </p:pic>
      <p:pic>
        <p:nvPicPr>
          <p:cNvPr id="7" name="Picture 6">
            <a:extLst>
              <a:ext uri="{FF2B5EF4-FFF2-40B4-BE49-F238E27FC236}">
                <a16:creationId xmlns:a16="http://schemas.microsoft.com/office/drawing/2014/main" id="{14D6ABE3-D0DC-60CA-7FDD-8E8630133ADA}"/>
              </a:ext>
            </a:extLst>
          </p:cNvPr>
          <p:cNvPicPr>
            <a:picLocks noChangeAspect="1"/>
          </p:cNvPicPr>
          <p:nvPr/>
        </p:nvPicPr>
        <p:blipFill>
          <a:blip r:embed="rId4"/>
          <a:stretch>
            <a:fillRect/>
          </a:stretch>
        </p:blipFill>
        <p:spPr>
          <a:xfrm>
            <a:off x="9741196" y="0"/>
            <a:ext cx="2450804" cy="1889924"/>
          </a:xfrm>
          <a:prstGeom prst="rect">
            <a:avLst/>
          </a:prstGeom>
        </p:spPr>
      </p:pic>
      <p:pic>
        <p:nvPicPr>
          <p:cNvPr id="8" name="Picture 7">
            <a:extLst>
              <a:ext uri="{FF2B5EF4-FFF2-40B4-BE49-F238E27FC236}">
                <a16:creationId xmlns:a16="http://schemas.microsoft.com/office/drawing/2014/main" id="{5D62E448-67B5-7953-1C7D-DEFA3AF41BBC}"/>
              </a:ext>
            </a:extLst>
          </p:cNvPr>
          <p:cNvPicPr>
            <a:picLocks noChangeAspect="1"/>
          </p:cNvPicPr>
          <p:nvPr/>
        </p:nvPicPr>
        <p:blipFill>
          <a:blip r:embed="rId5"/>
          <a:stretch>
            <a:fillRect/>
          </a:stretch>
        </p:blipFill>
        <p:spPr>
          <a:xfrm>
            <a:off x="9099064" y="5431412"/>
            <a:ext cx="2938527" cy="1426588"/>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64FD7E-E36B-1DD9-63C2-18DCC5B00BD0}"/>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3800" dirty="0"/>
              <a:t>Almost a third (31%) of respondents said that they were very or quite likely to leave the sector in the next 1-3 years </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D2CF2425-6857-570E-BE9B-DF91DACE7CE2}"/>
              </a:ext>
            </a:extLst>
          </p:cNvPr>
          <p:cNvPicPr>
            <a:picLocks noChangeAspect="1"/>
          </p:cNvPicPr>
          <p:nvPr/>
        </p:nvPicPr>
        <p:blipFill>
          <a:blip r:embed="rId2"/>
          <a:stretch>
            <a:fillRect/>
          </a:stretch>
        </p:blipFill>
        <p:spPr>
          <a:xfrm>
            <a:off x="6678614" y="0"/>
            <a:ext cx="4571997" cy="6857999"/>
          </a:xfrm>
          <a:prstGeom prst="rect">
            <a:avLst/>
          </a:prstGeom>
        </p:spPr>
      </p:pic>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AFE473D-04E1-4F73-034F-55045507E917}"/>
              </a:ext>
            </a:extLst>
          </p:cNvPr>
          <p:cNvPicPr>
            <a:picLocks noChangeAspect="1"/>
          </p:cNvPicPr>
          <p:nvPr/>
        </p:nvPicPr>
        <p:blipFill>
          <a:blip r:embed="rId3"/>
          <a:stretch>
            <a:fillRect/>
          </a:stretch>
        </p:blipFill>
        <p:spPr>
          <a:xfrm>
            <a:off x="489097" y="5416202"/>
            <a:ext cx="1502923" cy="1281242"/>
          </a:xfrm>
          <a:prstGeom prst="rect">
            <a:avLst/>
          </a:prstGeom>
        </p:spPr>
      </p:pic>
    </p:spTree>
    <p:extLst>
      <p:ext uri="{BB962C8B-B14F-4D97-AF65-F5344CB8AC3E}">
        <p14:creationId xmlns:p14="http://schemas.microsoft.com/office/powerpoint/2010/main" val="165661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C53EF-BEA5-0822-C469-E7E937A43A91}"/>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3600"/>
              <a:t>Half of respondents feel that they are treated differently due to their gender</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E12C3D-F6F2-6BEB-D492-8643D6C4B9FC}"/>
              </a:ext>
            </a:extLst>
          </p:cNvPr>
          <p:cNvPicPr>
            <a:picLocks noChangeAspect="1"/>
          </p:cNvPicPr>
          <p:nvPr/>
        </p:nvPicPr>
        <p:blipFill>
          <a:blip r:embed="rId2"/>
          <a:stretch>
            <a:fillRect/>
          </a:stretch>
        </p:blipFill>
        <p:spPr>
          <a:xfrm>
            <a:off x="4224963" y="331851"/>
            <a:ext cx="3587393" cy="5688120"/>
          </a:xfrm>
          <a:prstGeom prst="rect">
            <a:avLst/>
          </a:prstGeom>
        </p:spPr>
      </p:pic>
      <p:pic>
        <p:nvPicPr>
          <p:cNvPr id="3" name="Picture 2">
            <a:extLst>
              <a:ext uri="{FF2B5EF4-FFF2-40B4-BE49-F238E27FC236}">
                <a16:creationId xmlns:a16="http://schemas.microsoft.com/office/drawing/2014/main" id="{878E1DE9-7D4A-67B2-CC12-12473C955C59}"/>
              </a:ext>
            </a:extLst>
          </p:cNvPr>
          <p:cNvPicPr>
            <a:picLocks noChangeAspect="1"/>
          </p:cNvPicPr>
          <p:nvPr/>
        </p:nvPicPr>
        <p:blipFill>
          <a:blip r:embed="rId3"/>
          <a:stretch>
            <a:fillRect/>
          </a:stretch>
        </p:blipFill>
        <p:spPr>
          <a:xfrm>
            <a:off x="7812357" y="2053980"/>
            <a:ext cx="3383280" cy="2884245"/>
          </a:xfrm>
          <a:prstGeom prst="rect">
            <a:avLst/>
          </a:prstGeom>
        </p:spPr>
      </p:pic>
    </p:spTree>
    <p:extLst>
      <p:ext uri="{BB962C8B-B14F-4D97-AF65-F5344CB8AC3E}">
        <p14:creationId xmlns:p14="http://schemas.microsoft.com/office/powerpoint/2010/main" val="75808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45AC5-CBB2-7F62-47B3-EE6C73E805C6}"/>
              </a:ext>
            </a:extLst>
          </p:cNvPr>
          <p:cNvSpPr>
            <a:spLocks noGrp="1"/>
          </p:cNvSpPr>
          <p:nvPr>
            <p:ph type="title"/>
          </p:nvPr>
        </p:nvSpPr>
        <p:spPr>
          <a:xfrm>
            <a:off x="429768" y="411480"/>
            <a:ext cx="11131298" cy="1106424"/>
          </a:xfrm>
        </p:spPr>
        <p:txBody>
          <a:bodyPr vert="horz" lIns="91440" tIns="45720" rIns="91440" bIns="45720" rtlCol="0" anchor="ctr">
            <a:normAutofit/>
          </a:bodyPr>
          <a:lstStyle/>
          <a:p>
            <a:r>
              <a:rPr lang="en-US" sz="3600" kern="1200">
                <a:solidFill>
                  <a:schemeClr val="tx1"/>
                </a:solidFill>
                <a:latin typeface="+mj-lt"/>
                <a:ea typeface="+mj-ea"/>
                <a:cs typeface="+mj-cs"/>
              </a:rPr>
              <a:t>A recurring theme: Women do not feel they are listened to...so hesitate to give opinions</a:t>
            </a:r>
          </a:p>
        </p:txBody>
      </p:sp>
      <p:sp>
        <p:nvSpPr>
          <p:cNvPr id="16" name="Rectangle 15">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lack spiral with a arrow&#10;&#10;Description automatically generated with medium confidence">
            <a:extLst>
              <a:ext uri="{FF2B5EF4-FFF2-40B4-BE49-F238E27FC236}">
                <a16:creationId xmlns:a16="http://schemas.microsoft.com/office/drawing/2014/main" id="{B72C4105-AA35-CFAB-FF6C-28820FD31AE5}"/>
              </a:ext>
            </a:extLst>
          </p:cNvPr>
          <p:cNvPicPr>
            <a:picLocks noChangeAspect="1"/>
          </p:cNvPicPr>
          <p:nvPr/>
        </p:nvPicPr>
        <p:blipFill rotWithShape="1">
          <a:blip r:embed="rId2"/>
          <a:srcRect l="14126" r="10223" b="-1"/>
          <a:stretch/>
        </p:blipFill>
        <p:spPr>
          <a:xfrm>
            <a:off x="429767" y="1721922"/>
            <a:ext cx="3419856" cy="4520560"/>
          </a:xfrm>
          <a:prstGeom prst="rect">
            <a:avLst/>
          </a:prstGeom>
        </p:spPr>
      </p:pic>
      <p:pic>
        <p:nvPicPr>
          <p:cNvPr id="4" name="Picture 3" descr="A screenshot of a phone&#10;&#10;Description automatically generated">
            <a:extLst>
              <a:ext uri="{FF2B5EF4-FFF2-40B4-BE49-F238E27FC236}">
                <a16:creationId xmlns:a16="http://schemas.microsoft.com/office/drawing/2014/main" id="{D1AA16A4-B15A-6ABF-7F52-8DC9CD76E0A1}"/>
              </a:ext>
            </a:extLst>
          </p:cNvPr>
          <p:cNvPicPr>
            <a:picLocks noChangeAspect="1"/>
          </p:cNvPicPr>
          <p:nvPr/>
        </p:nvPicPr>
        <p:blipFill rotWithShape="1">
          <a:blip r:embed="rId3"/>
          <a:srcRect r="4841" b="-1"/>
          <a:stretch/>
        </p:blipFill>
        <p:spPr>
          <a:xfrm>
            <a:off x="3451206" y="1517904"/>
            <a:ext cx="4015233" cy="5306415"/>
          </a:xfrm>
          <a:prstGeom prst="rect">
            <a:avLst/>
          </a:prstGeom>
        </p:spPr>
      </p:pic>
      <p:sp useBgFill="1">
        <p:nvSpPr>
          <p:cNvPr id="18" name="Rectangle 17">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21D252-DF97-C4EB-4BA5-08CEBA81949F}"/>
              </a:ext>
            </a:extLst>
          </p:cNvPr>
          <p:cNvSpPr txBox="1"/>
          <p:nvPr/>
        </p:nvSpPr>
        <p:spPr>
          <a:xfrm>
            <a:off x="8309348" y="2020824"/>
            <a:ext cx="2956060" cy="3959352"/>
          </a:xfrm>
          <a:prstGeom prst="rect">
            <a:avLst/>
          </a:prstGeom>
          <a:ln>
            <a:solidFill>
              <a:schemeClr val="tx1"/>
            </a:solidFill>
          </a:ln>
        </p:spPr>
        <p:txBody>
          <a:bodyPr vert="horz" lIns="91440" tIns="45720" rIns="91440" bIns="45720" rtlCol="0" anchor="ctr">
            <a:normAutofit/>
          </a:bodyPr>
          <a:lstStyle/>
          <a:p>
            <a:pPr algn="ctr">
              <a:lnSpc>
                <a:spcPct val="90000"/>
              </a:lnSpc>
              <a:spcAft>
                <a:spcPts val="600"/>
              </a:spcAft>
            </a:pPr>
            <a:r>
              <a:rPr lang="en-US" sz="2400" dirty="0"/>
              <a:t>Almost half (46%) of the women who responded to our survey told us that they often hesitate to give their opinions or share ideas at work even though they know they are valuable</a:t>
            </a:r>
          </a:p>
        </p:txBody>
      </p:sp>
    </p:spTree>
    <p:extLst>
      <p:ext uri="{BB962C8B-B14F-4D97-AF65-F5344CB8AC3E}">
        <p14:creationId xmlns:p14="http://schemas.microsoft.com/office/powerpoint/2010/main" val="144564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screenshot of a phone&#10;&#10;Description automatically generated">
            <a:extLst>
              <a:ext uri="{FF2B5EF4-FFF2-40B4-BE49-F238E27FC236}">
                <a16:creationId xmlns:a16="http://schemas.microsoft.com/office/drawing/2014/main" id="{0A6077C1-4779-0514-253D-273647B3ACA1}"/>
              </a:ext>
            </a:extLst>
          </p:cNvPr>
          <p:cNvPicPr>
            <a:picLocks noGrp="1" noChangeAspect="1"/>
          </p:cNvPicPr>
          <p:nvPr>
            <p:ph idx="1"/>
          </p:nvPr>
        </p:nvPicPr>
        <p:blipFill>
          <a:blip r:embed="rId2"/>
          <a:stretch>
            <a:fillRect/>
          </a:stretch>
        </p:blipFill>
        <p:spPr>
          <a:xfrm>
            <a:off x="642938" y="925513"/>
            <a:ext cx="3076575" cy="3889375"/>
          </a:xfrm>
        </p:spPr>
      </p:pic>
      <p:pic>
        <p:nvPicPr>
          <p:cNvPr id="7" name="Picture 6" descr="A green and white text&#10;&#10;Description automatically generated">
            <a:extLst>
              <a:ext uri="{FF2B5EF4-FFF2-40B4-BE49-F238E27FC236}">
                <a16:creationId xmlns:a16="http://schemas.microsoft.com/office/drawing/2014/main" id="{ABFA8230-8287-C224-F229-F2A2FE5F354C}"/>
              </a:ext>
            </a:extLst>
          </p:cNvPr>
          <p:cNvPicPr>
            <a:picLocks noChangeAspect="1"/>
          </p:cNvPicPr>
          <p:nvPr/>
        </p:nvPicPr>
        <p:blipFill>
          <a:blip r:embed="rId3"/>
          <a:stretch>
            <a:fillRect/>
          </a:stretch>
        </p:blipFill>
        <p:spPr>
          <a:xfrm>
            <a:off x="3794125" y="925513"/>
            <a:ext cx="7753350" cy="3889375"/>
          </a:xfrm>
          <a:prstGeom prst="rect">
            <a:avLst/>
          </a:prstGeom>
        </p:spPr>
      </p:pic>
      <p:sp>
        <p:nvSpPr>
          <p:cNvPr id="2" name="Title 1">
            <a:extLst>
              <a:ext uri="{FF2B5EF4-FFF2-40B4-BE49-F238E27FC236}">
                <a16:creationId xmlns:a16="http://schemas.microsoft.com/office/drawing/2014/main" id="{AC95E7A2-E48D-76CF-8012-BEDB12C1A2A4}"/>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2900" kern="1200" dirty="0">
                <a:solidFill>
                  <a:schemeClr val="tx1"/>
                </a:solidFill>
                <a:latin typeface="+mj-lt"/>
                <a:ea typeface="+mj-ea"/>
                <a:cs typeface="+mj-cs"/>
              </a:rPr>
              <a:t>It appears that bias is creating higher hurdles for women in the workplace than men</a:t>
            </a:r>
          </a:p>
        </p:txBody>
      </p:sp>
    </p:spTree>
    <p:extLst>
      <p:ext uri="{BB962C8B-B14F-4D97-AF65-F5344CB8AC3E}">
        <p14:creationId xmlns:p14="http://schemas.microsoft.com/office/powerpoint/2010/main" val="1599124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8371C3-AD3F-A194-69FC-D5D88CE340E0}"/>
              </a:ext>
            </a:extLst>
          </p:cNvPr>
          <p:cNvPicPr>
            <a:picLocks noChangeAspect="1"/>
          </p:cNvPicPr>
          <p:nvPr/>
        </p:nvPicPr>
        <p:blipFill rotWithShape="1">
          <a:blip r:embed="rId2"/>
          <a:srcRect l="3594" t="9091" r="19705"/>
          <a:stretch/>
        </p:blipFill>
        <p:spPr>
          <a:xfrm>
            <a:off x="3523488" y="-15240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08FE37-F81B-F506-2AF8-4E958E87E87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Tall poppy syndrome is a real issue....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2020C21-7753-050D-ADD3-D7CC901C0979}"/>
              </a:ext>
            </a:extLst>
          </p:cNvPr>
          <p:cNvPicPr>
            <a:picLocks noChangeAspect="1"/>
          </p:cNvPicPr>
          <p:nvPr/>
        </p:nvPicPr>
        <p:blipFill>
          <a:blip r:embed="rId3"/>
          <a:stretch>
            <a:fillRect/>
          </a:stretch>
        </p:blipFill>
        <p:spPr>
          <a:xfrm>
            <a:off x="4424425" y="1574800"/>
            <a:ext cx="3266236" cy="5011212"/>
          </a:xfrm>
          <a:prstGeom prst="rect">
            <a:avLst/>
          </a:prstGeom>
        </p:spPr>
      </p:pic>
    </p:spTree>
    <p:extLst>
      <p:ext uri="{BB962C8B-B14F-4D97-AF65-F5344CB8AC3E}">
        <p14:creationId xmlns:p14="http://schemas.microsoft.com/office/powerpoint/2010/main" val="23916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58013-5132-B781-59C1-7E6D4DBA1959}"/>
              </a:ext>
            </a:extLst>
          </p:cNvPr>
          <p:cNvSpPr>
            <a:spLocks noGrp="1"/>
          </p:cNvSpPr>
          <p:nvPr>
            <p:ph type="title"/>
          </p:nvPr>
        </p:nvSpPr>
        <p:spPr>
          <a:xfrm>
            <a:off x="481029" y="1057387"/>
            <a:ext cx="4023360" cy="3204134"/>
          </a:xfrm>
        </p:spPr>
        <p:txBody>
          <a:bodyPr vert="horz" lIns="91440" tIns="45720" rIns="91440" bIns="45720" rtlCol="0" anchor="b">
            <a:normAutofit/>
          </a:bodyPr>
          <a:lstStyle/>
          <a:p>
            <a:r>
              <a:rPr lang="en-US" sz="3700" kern="1200" dirty="0">
                <a:solidFill>
                  <a:schemeClr val="tx1"/>
                </a:solidFill>
                <a:latin typeface="+mj-lt"/>
                <a:ea typeface="+mj-ea"/>
                <a:cs typeface="+mj-cs"/>
              </a:rPr>
              <a:t>Whatever level...women are disproportionately </a:t>
            </a:r>
            <a:r>
              <a:rPr lang="en-US" sz="3700" dirty="0"/>
              <a:t>spending their time on admin and </a:t>
            </a:r>
            <a:r>
              <a:rPr lang="en-US" sz="3700" dirty="0" err="1"/>
              <a:t>organisational</a:t>
            </a:r>
            <a:r>
              <a:rPr lang="en-US" sz="3700" dirty="0"/>
              <a:t> tasks. </a:t>
            </a:r>
            <a:endParaRPr lang="en-US" sz="3700" kern="1200" dirty="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74177ED8-3C86-480F-32F3-B750D49258A8}"/>
              </a:ext>
            </a:extLst>
          </p:cNvPr>
          <p:cNvPicPr>
            <a:picLocks noChangeAspect="1"/>
          </p:cNvPicPr>
          <p:nvPr/>
        </p:nvPicPr>
        <p:blipFill>
          <a:blip r:embed="rId2"/>
          <a:stretch>
            <a:fillRect/>
          </a:stretch>
        </p:blipFill>
        <p:spPr>
          <a:xfrm>
            <a:off x="6350670" y="107510"/>
            <a:ext cx="4237442" cy="6642979"/>
          </a:xfrm>
          <a:prstGeom prst="rect">
            <a:avLst/>
          </a:prstGeom>
        </p:spPr>
      </p:pic>
    </p:spTree>
    <p:extLst>
      <p:ext uri="{BB962C8B-B14F-4D97-AF65-F5344CB8AC3E}">
        <p14:creationId xmlns:p14="http://schemas.microsoft.com/office/powerpoint/2010/main" val="221716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F7AE4-715D-BF8A-81BC-413E83B9D68E}"/>
              </a:ext>
            </a:extLst>
          </p:cNvPr>
          <p:cNvSpPr>
            <a:spLocks noGrp="1"/>
          </p:cNvSpPr>
          <p:nvPr>
            <p:ph type="title"/>
          </p:nvPr>
        </p:nvSpPr>
        <p:spPr>
          <a:xfrm>
            <a:off x="472006" y="972235"/>
            <a:ext cx="3124151" cy="3736540"/>
          </a:xfrm>
        </p:spPr>
        <p:txBody>
          <a:bodyPr vert="horz" lIns="91440" tIns="45720" rIns="91440" bIns="45720" rtlCol="0" anchor="b">
            <a:normAutofit/>
          </a:bodyPr>
          <a:lstStyle/>
          <a:p>
            <a:r>
              <a:rPr lang="en-US" sz="3200" dirty="0"/>
              <a:t>Unconscious bias is everywhere...</a:t>
            </a:r>
            <a:br>
              <a:rPr lang="en-US" sz="3200" dirty="0"/>
            </a:br>
            <a:r>
              <a:rPr lang="en-US" sz="3200" dirty="0"/>
              <a:t>we all make assumptions based on life experience</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F259CD3-0E9C-03E2-3B33-9E090B946D99}"/>
              </a:ext>
            </a:extLst>
          </p:cNvPr>
          <p:cNvPicPr>
            <a:picLocks noChangeAspect="1"/>
          </p:cNvPicPr>
          <p:nvPr/>
        </p:nvPicPr>
        <p:blipFill>
          <a:blip r:embed="rId3"/>
          <a:stretch>
            <a:fillRect/>
          </a:stretch>
        </p:blipFill>
        <p:spPr>
          <a:xfrm>
            <a:off x="4270938" y="972235"/>
            <a:ext cx="3091565" cy="5047735"/>
          </a:xfrm>
          <a:prstGeom prst="rect">
            <a:avLst/>
          </a:prstGeom>
        </p:spPr>
      </p:pic>
      <p:pic>
        <p:nvPicPr>
          <p:cNvPr id="4" name="Picture 3">
            <a:extLst>
              <a:ext uri="{FF2B5EF4-FFF2-40B4-BE49-F238E27FC236}">
                <a16:creationId xmlns:a16="http://schemas.microsoft.com/office/drawing/2014/main" id="{5D9A05E5-EDFB-FCC4-C4CE-0D1DABD94B59}"/>
              </a:ext>
            </a:extLst>
          </p:cNvPr>
          <p:cNvPicPr>
            <a:picLocks noChangeAspect="1"/>
          </p:cNvPicPr>
          <p:nvPr/>
        </p:nvPicPr>
        <p:blipFill>
          <a:blip r:embed="rId4"/>
          <a:stretch>
            <a:fillRect/>
          </a:stretch>
        </p:blipFill>
        <p:spPr>
          <a:xfrm>
            <a:off x="7952941" y="972235"/>
            <a:ext cx="3102112" cy="5047735"/>
          </a:xfrm>
          <a:prstGeom prst="rect">
            <a:avLst/>
          </a:prstGeom>
        </p:spPr>
      </p:pic>
    </p:spTree>
    <p:extLst>
      <p:ext uri="{BB962C8B-B14F-4D97-AF65-F5344CB8AC3E}">
        <p14:creationId xmlns:p14="http://schemas.microsoft.com/office/powerpoint/2010/main" val="150447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0E6F84-EAF9-F795-933F-35D5BEECD997}"/>
              </a:ext>
            </a:extLst>
          </p:cNvPr>
          <p:cNvPicPr>
            <a:picLocks noChangeAspect="1"/>
          </p:cNvPicPr>
          <p:nvPr/>
        </p:nvPicPr>
        <p:blipFill rotWithShape="1">
          <a:blip r:embed="rId3">
            <a:duotone>
              <a:prstClr val="black"/>
              <a:schemeClr val="tx2">
                <a:tint val="45000"/>
                <a:satMod val="400000"/>
              </a:schemeClr>
            </a:duotone>
            <a:alphaModFix amt="25000"/>
          </a:blip>
          <a:srcRect t="16276" b="17741"/>
          <a:stretch/>
        </p:blipFill>
        <p:spPr>
          <a:xfrm>
            <a:off x="20" y="10"/>
            <a:ext cx="12191980" cy="6857990"/>
          </a:xfrm>
          <a:prstGeom prst="rect">
            <a:avLst/>
          </a:prstGeom>
        </p:spPr>
      </p:pic>
      <p:sp>
        <p:nvSpPr>
          <p:cNvPr id="2" name="Title 1">
            <a:extLst>
              <a:ext uri="{FF2B5EF4-FFF2-40B4-BE49-F238E27FC236}">
                <a16:creationId xmlns:a16="http://schemas.microsoft.com/office/drawing/2014/main" id="{81F2FBD2-7ADF-F467-FE6D-78D4757C3C94}"/>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a:t>Call to action…the big 5</a:t>
            </a:r>
            <a:endParaRPr lang="en-US" kern="1200">
              <a:latin typeface="+mj-lt"/>
              <a:ea typeface="+mj-ea"/>
              <a:cs typeface="+mj-cs"/>
            </a:endParaRPr>
          </a:p>
        </p:txBody>
      </p:sp>
      <p:graphicFrame>
        <p:nvGraphicFramePr>
          <p:cNvPr id="29" name="Content Placeholder 4">
            <a:extLst>
              <a:ext uri="{FF2B5EF4-FFF2-40B4-BE49-F238E27FC236}">
                <a16:creationId xmlns:a16="http://schemas.microsoft.com/office/drawing/2014/main" id="{F2C3FA03-E992-EBE1-FFE7-1081A1F8F99E}"/>
              </a:ext>
            </a:extLst>
          </p:cNvPr>
          <p:cNvGraphicFramePr>
            <a:graphicFrameLocks noGrp="1"/>
          </p:cNvGraphicFramePr>
          <p:nvPr>
            <p:ph idx="1"/>
            <p:extLst>
              <p:ext uri="{D42A27DB-BD31-4B8C-83A1-F6EECF244321}">
                <p14:modId xmlns:p14="http://schemas.microsoft.com/office/powerpoint/2010/main" val="29578331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879582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1C28E-9E28-D341-F4C8-5B783ECDBA04}"/>
              </a:ext>
            </a:extLst>
          </p:cNvPr>
          <p:cNvSpPr>
            <a:spLocks noGrp="1"/>
          </p:cNvSpPr>
          <p:nvPr>
            <p:ph type="title"/>
          </p:nvPr>
        </p:nvSpPr>
        <p:spPr>
          <a:xfrm>
            <a:off x="9093496" y="618681"/>
            <a:ext cx="2613872" cy="4794567"/>
          </a:xfrm>
        </p:spPr>
        <p:txBody>
          <a:bodyPr vert="horz" lIns="91440" tIns="45720" rIns="91440" bIns="45720" rtlCol="0">
            <a:normAutofit/>
          </a:bodyPr>
          <a:lstStyle/>
          <a:p>
            <a:r>
              <a:rPr lang="en-US" sz="3600" kern="1200" dirty="0">
                <a:solidFill>
                  <a:srgbClr val="FFFFFF"/>
                </a:solidFill>
                <a:latin typeface="+mj-lt"/>
                <a:ea typeface="+mj-ea"/>
                <a:cs typeface="+mj-cs"/>
              </a:rPr>
              <a:t>With huge thanks to The Marketing Pod</a:t>
            </a:r>
          </a:p>
        </p:txBody>
      </p:sp>
      <p:sp>
        <p:nvSpPr>
          <p:cNvPr id="3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077BAE-192B-0977-77BD-D8808E15F398}"/>
              </a:ext>
            </a:extLst>
          </p:cNvPr>
          <p:cNvPicPr>
            <a:picLocks noChangeAspect="1"/>
          </p:cNvPicPr>
          <p:nvPr/>
        </p:nvPicPr>
        <p:blipFill rotWithShape="1">
          <a:blip r:embed="rId3"/>
          <a:srcRect r="6815" b="1"/>
          <a:stretch/>
        </p:blipFill>
        <p:spPr>
          <a:xfrm>
            <a:off x="976251" y="942538"/>
            <a:ext cx="7163222" cy="4808332"/>
          </a:xfrm>
          <a:prstGeom prst="rect">
            <a:avLst/>
          </a:prstGeom>
          <a:effectLst/>
        </p:spPr>
      </p:pic>
    </p:spTree>
    <p:extLst>
      <p:ext uri="{BB962C8B-B14F-4D97-AF65-F5344CB8AC3E}">
        <p14:creationId xmlns:p14="http://schemas.microsoft.com/office/powerpoint/2010/main" val="155523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7658" y="1023019"/>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408" y="167539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8965" y="459203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6010" y="3948084"/>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45081" y="4302963"/>
            <a:ext cx="1382161" cy="109190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6">
            <a:extLst>
              <a:ext uri="{28A0092B-C50C-407E-A947-70E740481C1C}">
                <a14:useLocalDpi xmlns:a14="http://schemas.microsoft.com/office/drawing/2010/main" val="0"/>
              </a:ext>
            </a:extLst>
          </a:blip>
          <a:srcRect l="15674" t="28913" r="17196" b="29600"/>
          <a:stretch/>
        </p:blipFill>
        <p:spPr>
          <a:xfrm>
            <a:off x="5014184" y="3080980"/>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0206" t="23557" r="12211" b="19905"/>
          <a:stretch/>
        </p:blipFill>
        <p:spPr bwMode="auto">
          <a:xfrm>
            <a:off x="3310304" y="40970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25367" y="2922626"/>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69001" y="5379064"/>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2">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508194" y="5129966"/>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7">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8">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16957" b="18068"/>
          <a:stretch/>
        </p:blipFill>
        <p:spPr bwMode="auto">
          <a:xfrm>
            <a:off x="5893086" y="1410790"/>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41"/>
          <a:srcRect t="15382" b="27562"/>
          <a:stretch/>
        </p:blipFill>
        <p:spPr>
          <a:xfrm>
            <a:off x="7070613" y="452707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2">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377723" y="5691094"/>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792432" y="5813789"/>
            <a:ext cx="2512136" cy="826754"/>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363062" y="3657673"/>
            <a:ext cx="2259822" cy="681534"/>
          </a:xfrm>
          <a:prstGeom prst="rect">
            <a:avLst/>
          </a:prstGeom>
        </p:spPr>
      </p:pic>
    </p:spTree>
    <p:extLst>
      <p:ext uri="{BB962C8B-B14F-4D97-AF65-F5344CB8AC3E}">
        <p14:creationId xmlns:p14="http://schemas.microsoft.com/office/powerpoint/2010/main" val="174956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5" y="-32588"/>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Montserrat" panose="00000500000000000000" pitchFamily="2" charset="0"/>
              </a:rPr>
              <a:t>Dates for your diary </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2024</a:t>
            </a:r>
          </a:p>
        </p:txBody>
      </p:sp>
      <p:sp>
        <p:nvSpPr>
          <p:cNvPr id="13" name="TextBox 12">
            <a:extLst>
              <a:ext uri="{FF2B5EF4-FFF2-40B4-BE49-F238E27FC236}">
                <a16:creationId xmlns:a16="http://schemas.microsoft.com/office/drawing/2014/main" id="{5295D36B-BDCD-9457-6752-BDC7815D804B}"/>
              </a:ext>
            </a:extLst>
          </p:cNvPr>
          <p:cNvSpPr txBox="1"/>
          <p:nvPr/>
        </p:nvSpPr>
        <p:spPr>
          <a:xfrm>
            <a:off x="358964" y="1501176"/>
            <a:ext cx="12285701" cy="5447645"/>
          </a:xfrm>
          <a:prstGeom prst="rect">
            <a:avLst/>
          </a:prstGeom>
          <a:noFill/>
        </p:spPr>
        <p:txBody>
          <a:bodyPr wrap="square">
            <a:spAutoFit/>
          </a:bodyPr>
          <a:lstStyle/>
          <a:p>
            <a:r>
              <a:rPr lang="en-US" sz="2000" b="1" dirty="0">
                <a:latin typeface="Monserrat"/>
              </a:rPr>
              <a:t>9th May 2024 </a:t>
            </a:r>
            <a:r>
              <a:rPr lang="en-US" sz="2000" dirty="0">
                <a:latin typeface="Monserrat"/>
              </a:rPr>
              <a:t>– WUN For All – </a:t>
            </a:r>
            <a:r>
              <a:rPr lang="en-US" sz="2000" b="1" dirty="0">
                <a:latin typeface="Monserrat"/>
              </a:rPr>
              <a:t>Psychological Safety </a:t>
            </a:r>
            <a:r>
              <a:rPr lang="en-US" sz="2000" dirty="0">
                <a:latin typeface="Monserrat"/>
              </a:rPr>
              <a:t>– Virtual event </a:t>
            </a:r>
          </a:p>
          <a:p>
            <a:endParaRPr lang="en-US" sz="2000" dirty="0">
              <a:latin typeface="Monserrat"/>
            </a:endParaRPr>
          </a:p>
          <a:p>
            <a:r>
              <a:rPr lang="en-US" sz="2000" b="1" dirty="0">
                <a:latin typeface="Monserrat"/>
              </a:rPr>
              <a:t>10</a:t>
            </a:r>
            <a:r>
              <a:rPr lang="en-US" sz="2000" b="1" baseline="30000" dirty="0">
                <a:latin typeface="Monserrat"/>
              </a:rPr>
              <a:t>th</a:t>
            </a:r>
            <a:r>
              <a:rPr lang="en-US" sz="2000" b="1" dirty="0">
                <a:latin typeface="Monserrat"/>
              </a:rPr>
              <a:t> May, 10</a:t>
            </a:r>
            <a:r>
              <a:rPr lang="en-US" sz="2000" b="1" baseline="30000" dirty="0">
                <a:latin typeface="Monserrat"/>
              </a:rPr>
              <a:t>th</a:t>
            </a:r>
            <a:r>
              <a:rPr lang="en-US" sz="2000" b="1" dirty="0">
                <a:latin typeface="Monserrat"/>
              </a:rPr>
              <a:t> July, 5</a:t>
            </a:r>
            <a:r>
              <a:rPr lang="en-US" sz="2000" b="1" baseline="30000" dirty="0">
                <a:latin typeface="Monserrat"/>
              </a:rPr>
              <a:t>th</a:t>
            </a:r>
            <a:r>
              <a:rPr lang="en-US" sz="2000" b="1" dirty="0">
                <a:latin typeface="Monserrat"/>
              </a:rPr>
              <a:t> September</a:t>
            </a:r>
            <a:r>
              <a:rPr lang="en-US" sz="2000" dirty="0">
                <a:latin typeface="Monserrat"/>
              </a:rPr>
              <a:t>:  #</a:t>
            </a:r>
            <a:r>
              <a:rPr lang="en-US" sz="2000" b="1" dirty="0">
                <a:latin typeface="Monserrat"/>
              </a:rPr>
              <a:t>IamRemarkable </a:t>
            </a:r>
            <a:r>
              <a:rPr lang="en-US" sz="2000" dirty="0">
                <a:latin typeface="Monserrat"/>
              </a:rPr>
              <a:t>Virtual Workshop</a:t>
            </a:r>
          </a:p>
          <a:p>
            <a:endParaRPr lang="en-US" sz="2000" dirty="0">
              <a:latin typeface="Monserrat"/>
            </a:endParaRPr>
          </a:p>
          <a:p>
            <a:r>
              <a:rPr lang="en-US" sz="2000" b="1" dirty="0">
                <a:latin typeface="Monserrat"/>
              </a:rPr>
              <a:t>21</a:t>
            </a:r>
            <a:r>
              <a:rPr lang="en-US" sz="2000" b="1" baseline="30000" dirty="0">
                <a:latin typeface="Monserrat"/>
              </a:rPr>
              <a:t>st</a:t>
            </a:r>
            <a:r>
              <a:rPr lang="en-US" sz="2000" b="1" dirty="0">
                <a:latin typeface="Monserrat"/>
              </a:rPr>
              <a:t> &amp; 22</a:t>
            </a:r>
            <a:r>
              <a:rPr lang="en-US" sz="2000" b="1" baseline="30000" dirty="0">
                <a:latin typeface="Monserrat"/>
              </a:rPr>
              <a:t>nd</a:t>
            </a:r>
            <a:r>
              <a:rPr lang="en-US" sz="2000" b="1" dirty="0">
                <a:latin typeface="Monserrat"/>
              </a:rPr>
              <a:t> May Utility Week Live NEC </a:t>
            </a:r>
            <a:r>
              <a:rPr lang="en-US" sz="2000" dirty="0">
                <a:latin typeface="Monserrat"/>
              </a:rPr>
              <a:t>– ‘Will intentional allies &amp; advocates change the landscape for women in utilities?’ &amp; come &amp; say hello at our stand.</a:t>
            </a:r>
          </a:p>
          <a:p>
            <a:endParaRPr lang="en-US" sz="2000" dirty="0">
              <a:latin typeface="Monserrat"/>
            </a:endParaRPr>
          </a:p>
          <a:p>
            <a:r>
              <a:rPr lang="en-US" sz="2000" b="1" dirty="0">
                <a:latin typeface="Monserrat"/>
              </a:rPr>
              <a:t>19</a:t>
            </a:r>
            <a:r>
              <a:rPr lang="en-US" sz="2000" b="1" baseline="30000" dirty="0">
                <a:latin typeface="Monserrat"/>
              </a:rPr>
              <a:t>th</a:t>
            </a:r>
            <a:r>
              <a:rPr lang="en-US" sz="2000" b="1" dirty="0">
                <a:latin typeface="Monserrat"/>
              </a:rPr>
              <a:t> &amp; 20</a:t>
            </a:r>
            <a:r>
              <a:rPr lang="en-US" sz="2000" b="1" baseline="30000" dirty="0">
                <a:latin typeface="Monserrat"/>
              </a:rPr>
              <a:t>th</a:t>
            </a:r>
            <a:r>
              <a:rPr lang="en-US" sz="2000" b="1" dirty="0">
                <a:latin typeface="Monserrat"/>
              </a:rPr>
              <a:t> June </a:t>
            </a:r>
            <a:r>
              <a:rPr lang="en-US" sz="2000" dirty="0">
                <a:latin typeface="Monserrat"/>
              </a:rPr>
              <a:t>will also be exhibiting at </a:t>
            </a:r>
            <a:r>
              <a:rPr lang="en-US" sz="2000" b="1" dirty="0">
                <a:latin typeface="Monserrat"/>
              </a:rPr>
              <a:t>Future of Utilities </a:t>
            </a:r>
            <a:r>
              <a:rPr lang="en-US" sz="2000" dirty="0">
                <a:latin typeface="Monserrat"/>
              </a:rPr>
              <a:t>&amp; hosting a </a:t>
            </a:r>
            <a:r>
              <a:rPr lang="en-US" sz="2000" b="1" dirty="0">
                <a:latin typeface="Monserrat"/>
              </a:rPr>
              <a:t>mentoring brunch</a:t>
            </a:r>
          </a:p>
          <a:p>
            <a:endParaRPr lang="en-US" sz="2000" dirty="0">
              <a:latin typeface="Monserrat"/>
            </a:endParaRPr>
          </a:p>
          <a:p>
            <a:r>
              <a:rPr lang="en-US" sz="2000" b="1" dirty="0">
                <a:latin typeface="Monserrat"/>
              </a:rPr>
              <a:t>27</a:t>
            </a:r>
            <a:r>
              <a:rPr lang="en-US" sz="2000" b="1" baseline="30000" dirty="0">
                <a:latin typeface="Monserrat"/>
              </a:rPr>
              <a:t>th</a:t>
            </a:r>
            <a:r>
              <a:rPr lang="en-US" sz="2000" b="1" dirty="0">
                <a:latin typeface="Monserrat"/>
              </a:rPr>
              <a:t> June 2024 -</a:t>
            </a:r>
            <a:r>
              <a:rPr lang="en-US" sz="2000" dirty="0">
                <a:latin typeface="Monserrat"/>
              </a:rPr>
              <a:t> </a:t>
            </a:r>
            <a:r>
              <a:rPr lang="en-US" sz="2000" b="1" dirty="0">
                <a:latin typeface="Monserrat"/>
              </a:rPr>
              <a:t>Women in Utilities Awards 2024 </a:t>
            </a:r>
            <a:r>
              <a:rPr lang="en-US" sz="2000" dirty="0">
                <a:latin typeface="Monserrat"/>
              </a:rPr>
              <a:t>in association with Utility Week</a:t>
            </a:r>
          </a:p>
          <a:p>
            <a:pPr algn="l" fontAlgn="base"/>
            <a:endParaRPr lang="en-US" sz="2000" b="0" i="0" dirty="0">
              <a:effectLst/>
              <a:latin typeface="Monserrat"/>
            </a:endParaRPr>
          </a:p>
          <a:p>
            <a:pPr algn="l" fontAlgn="base"/>
            <a:r>
              <a:rPr lang="en-US" sz="2000" b="1" i="0" dirty="0">
                <a:effectLst/>
                <a:latin typeface="Monserrat"/>
              </a:rPr>
              <a:t>11</a:t>
            </a:r>
            <a:r>
              <a:rPr lang="en-US" sz="2000" b="1" i="0" baseline="30000" dirty="0">
                <a:effectLst/>
                <a:latin typeface="Monserrat"/>
              </a:rPr>
              <a:t>th</a:t>
            </a:r>
            <a:r>
              <a:rPr lang="en-US" sz="2000" b="1" i="0" dirty="0">
                <a:effectLst/>
                <a:latin typeface="Monserrat"/>
              </a:rPr>
              <a:t> September </a:t>
            </a:r>
            <a:r>
              <a:rPr lang="en-US" sz="2000" i="0" dirty="0">
                <a:effectLst/>
                <a:latin typeface="Monserrat"/>
              </a:rPr>
              <a:t>WUN For ALL </a:t>
            </a:r>
            <a:r>
              <a:rPr lang="en-US" sz="2000" b="1" i="0" dirty="0">
                <a:effectLst/>
                <a:latin typeface="Monserrat"/>
              </a:rPr>
              <a:t>Self Advocacy – How to Back Yourself.</a:t>
            </a:r>
          </a:p>
          <a:p>
            <a:pPr algn="l" fontAlgn="base"/>
            <a:endParaRPr lang="en-US" sz="2000" b="0" i="0" dirty="0">
              <a:effectLst/>
              <a:latin typeface="Monserrat"/>
            </a:endParaRPr>
          </a:p>
          <a:p>
            <a:pPr algn="l" fontAlgn="base"/>
            <a:endParaRPr lang="en-US" sz="2000" b="0" i="0" dirty="0">
              <a:effectLst/>
              <a:latin typeface="Monserrat"/>
            </a:endParaRPr>
          </a:p>
          <a:p>
            <a:r>
              <a:rPr lang="en-US" sz="2000" dirty="0">
                <a:latin typeface="Monserrat"/>
              </a:rPr>
              <a:t>Free tickets available  visit our Events page! Further events coming soon including:</a:t>
            </a:r>
          </a:p>
          <a:p>
            <a:endParaRPr lang="en-US" sz="2000" dirty="0">
              <a:solidFill>
                <a:schemeClr val="bg1"/>
              </a:solidFill>
              <a:latin typeface="Monserrat"/>
            </a:endParaRPr>
          </a:p>
          <a:p>
            <a:endParaRPr lang="en-US" sz="2800" dirty="0">
              <a:solidFill>
                <a:schemeClr val="bg1"/>
              </a:solidFill>
              <a:latin typeface="Monserrat"/>
            </a:endParaRPr>
          </a:p>
        </p:txBody>
      </p:sp>
      <p:pic>
        <p:nvPicPr>
          <p:cNvPr id="7" name="Picture 6" descr="A blue and white rectangular object with white text&#10;&#10;Description automatically generated">
            <a:extLst>
              <a:ext uri="{FF2B5EF4-FFF2-40B4-BE49-F238E27FC236}">
                <a16:creationId xmlns:a16="http://schemas.microsoft.com/office/drawing/2014/main" id="{5CBC93ED-0793-CA9E-B3E4-65C2B15C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9925" y="5356824"/>
            <a:ext cx="1533765" cy="1533765"/>
          </a:xfrm>
          <a:prstGeom prst="rect">
            <a:avLst/>
          </a:prstGeom>
        </p:spPr>
      </p:pic>
      <p:pic>
        <p:nvPicPr>
          <p:cNvPr id="6" name="Picture 5" descr="A poster with a person and a group of people&#10;&#10;Description automatically generated">
            <a:extLst>
              <a:ext uri="{FF2B5EF4-FFF2-40B4-BE49-F238E27FC236}">
                <a16:creationId xmlns:a16="http://schemas.microsoft.com/office/drawing/2014/main" id="{F26C3847-85D0-D568-E8E3-944C1AB6E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9" y="-32588"/>
            <a:ext cx="1533765" cy="1533765"/>
          </a:xfrm>
          <a:prstGeom prst="rect">
            <a:avLst/>
          </a:prstGeom>
        </p:spPr>
      </p:pic>
      <p:pic>
        <p:nvPicPr>
          <p:cNvPr id="4" name="Picture 3" descr="A poster of a group of women&#10;&#10;Description automatically generated">
            <a:extLst>
              <a:ext uri="{FF2B5EF4-FFF2-40B4-BE49-F238E27FC236}">
                <a16:creationId xmlns:a16="http://schemas.microsoft.com/office/drawing/2014/main" id="{311089E9-5928-0535-C930-CD59B170A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098" y="-138012"/>
            <a:ext cx="1882592" cy="1882592"/>
          </a:xfrm>
          <a:prstGeom prst="rect">
            <a:avLst/>
          </a:prstGeom>
        </p:spPr>
      </p:pic>
    </p:spTree>
    <p:extLst>
      <p:ext uri="{BB962C8B-B14F-4D97-AF65-F5344CB8AC3E}">
        <p14:creationId xmlns:p14="http://schemas.microsoft.com/office/powerpoint/2010/main" val="1334320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2047089"/>
            <a:ext cx="11238040"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a:ln>
                  <a:noFill/>
                </a:ln>
                <a:solidFill>
                  <a:prstClr val="white"/>
                </a:solidFill>
                <a:effectLst/>
                <a:uLnTx/>
                <a:uFillTx/>
                <a:latin typeface="Montserrat" panose="00000500000000000000" pitchFamily="2" charset="0"/>
                <a:cs typeface="Calibri"/>
              </a:rPr>
              <a:t>Q&amp;A </a:t>
            </a:r>
            <a:endPar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panose="020F0502020204030204"/>
                <a:ea typeface="+mn-ea"/>
                <a:cs typeface="+mn-cs"/>
              </a:rPr>
              <a:t>https://thewun.co.uk/</a:t>
            </a:r>
            <a:endPar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C762C3B-D046-8F31-560A-8DAD6A1C379B}"/>
              </a:ext>
            </a:extLst>
          </p:cNvPr>
          <p:cNvPicPr>
            <a:picLocks noChangeAspect="1"/>
          </p:cNvPicPr>
          <p:nvPr/>
        </p:nvPicPr>
        <p:blipFill>
          <a:blip r:embed="rId3"/>
          <a:stretch>
            <a:fillRect/>
          </a:stretch>
        </p:blipFill>
        <p:spPr>
          <a:xfrm>
            <a:off x="9733547" y="5771830"/>
            <a:ext cx="2458453" cy="1086170"/>
          </a:xfrm>
          <a:prstGeom prst="rect">
            <a:avLst/>
          </a:prstGeom>
        </p:spPr>
      </p:pic>
    </p:spTree>
    <p:extLst>
      <p:ext uri="{BB962C8B-B14F-4D97-AF65-F5344CB8AC3E}">
        <p14:creationId xmlns:p14="http://schemas.microsoft.com/office/powerpoint/2010/main" val="129634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69" y="2062654"/>
            <a:ext cx="802305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to all our speakers and  WUN partners who made this event possible</a:t>
            </a:r>
            <a:r>
              <a:rPr lang="en-GB" sz="4000" b="1" dirty="0">
                <a:solidFill>
                  <a:prstClr val="white"/>
                </a:solidFill>
                <a:latin typeface="Calibri" panose="020F0502020204030204" pitchFamily="34" charset="0"/>
                <a:ea typeface="Calibri" panose="020F0502020204030204" pitchFamily="34" charset="0"/>
                <a:cs typeface="Calibri" panose="020F0502020204030204" pitchFamily="34" charset="0"/>
              </a:rPr>
              <a:t> &amp; </a:t>
            </a: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particular thanks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Marketing pod.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green and white logo&#10;&#10;Description automatically generated">
            <a:extLst>
              <a:ext uri="{FF2B5EF4-FFF2-40B4-BE49-F238E27FC236}">
                <a16:creationId xmlns:a16="http://schemas.microsoft.com/office/drawing/2014/main" id="{CB92C202-C583-AF7E-5A18-81BE79008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357" y="5413123"/>
            <a:ext cx="3261643" cy="1444877"/>
          </a:xfrm>
          <a:prstGeom prst="rect">
            <a:avLst/>
          </a:prstGeom>
        </p:spPr>
      </p:pic>
      <p:pic>
        <p:nvPicPr>
          <p:cNvPr id="8" name="Picture 7">
            <a:extLst>
              <a:ext uri="{FF2B5EF4-FFF2-40B4-BE49-F238E27FC236}">
                <a16:creationId xmlns:a16="http://schemas.microsoft.com/office/drawing/2014/main" id="{58FE0217-033A-DF93-28CF-EB7AF2A04992}"/>
              </a:ext>
            </a:extLst>
          </p:cNvPr>
          <p:cNvPicPr>
            <a:picLocks noChangeAspect="1"/>
          </p:cNvPicPr>
          <p:nvPr/>
        </p:nvPicPr>
        <p:blipFill>
          <a:blip r:embed="rId4"/>
          <a:stretch>
            <a:fillRect/>
          </a:stretch>
        </p:blipFill>
        <p:spPr>
          <a:xfrm>
            <a:off x="97442" y="5232753"/>
            <a:ext cx="2938527" cy="1426588"/>
          </a:xfrm>
          <a:prstGeom prst="rect">
            <a:avLst/>
          </a:prstGeom>
        </p:spPr>
      </p:pic>
      <p:pic>
        <p:nvPicPr>
          <p:cNvPr id="4" name="Picture 3">
            <a:extLst>
              <a:ext uri="{FF2B5EF4-FFF2-40B4-BE49-F238E27FC236}">
                <a16:creationId xmlns:a16="http://schemas.microsoft.com/office/drawing/2014/main" id="{9F4EA20A-3E0A-08A3-4D54-4CF2E9A8BB5F}"/>
              </a:ext>
            </a:extLst>
          </p:cNvPr>
          <p:cNvPicPr>
            <a:picLocks noChangeAspect="1"/>
          </p:cNvPicPr>
          <p:nvPr/>
        </p:nvPicPr>
        <p:blipFill>
          <a:blip r:embed="rId5"/>
          <a:stretch>
            <a:fillRect/>
          </a:stretch>
        </p:blipFill>
        <p:spPr>
          <a:xfrm>
            <a:off x="9741196" y="-7640"/>
            <a:ext cx="2450804" cy="1889924"/>
          </a:xfrm>
          <a:prstGeom prst="rect">
            <a:avLst/>
          </a:prstGeom>
        </p:spPr>
      </p:pic>
      <p:pic>
        <p:nvPicPr>
          <p:cNvPr id="9" name="Picture 8">
            <a:extLst>
              <a:ext uri="{FF2B5EF4-FFF2-40B4-BE49-F238E27FC236}">
                <a16:creationId xmlns:a16="http://schemas.microsoft.com/office/drawing/2014/main" id="{ACC1D6B2-74CC-A31C-0399-2ED845700696}"/>
              </a:ext>
            </a:extLst>
          </p:cNvPr>
          <p:cNvPicPr>
            <a:picLocks noChangeAspect="1"/>
          </p:cNvPicPr>
          <p:nvPr/>
        </p:nvPicPr>
        <p:blipFill>
          <a:blip r:embed="rId5"/>
          <a:stretch>
            <a:fillRect/>
          </a:stretch>
        </p:blipFill>
        <p:spPr>
          <a:xfrm>
            <a:off x="8019" y="-7640"/>
            <a:ext cx="2450804" cy="1889924"/>
          </a:xfrm>
          <a:prstGeom prst="rect">
            <a:avLst/>
          </a:prstGeom>
        </p:spPr>
      </p:pic>
    </p:spTree>
    <p:extLst>
      <p:ext uri="{BB962C8B-B14F-4D97-AF65-F5344CB8AC3E}">
        <p14:creationId xmlns:p14="http://schemas.microsoft.com/office/powerpoint/2010/main" val="1284606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2" y="306379"/>
            <a:ext cx="948876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Chair </a:t>
            </a:r>
            <a:endParaRPr kumimoji="0" lang="en-GB"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Hayley Monks WUN  Co- Founder &amp; Director &amp; WNS</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7" name="TextBox 6">
            <a:extLst>
              <a:ext uri="{FF2B5EF4-FFF2-40B4-BE49-F238E27FC236}">
                <a16:creationId xmlns:a16="http://schemas.microsoft.com/office/drawing/2014/main" id="{A7FFAE91-3B52-0F87-46F8-DAE9A8E9EB31}"/>
              </a:ext>
            </a:extLst>
          </p:cNvPr>
          <p:cNvSpPr txBox="1"/>
          <p:nvPr/>
        </p:nvSpPr>
        <p:spPr>
          <a:xfrm>
            <a:off x="222148" y="2645958"/>
            <a:ext cx="1210012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Hayley is an experienced utilities business leader, with over 20 years spent in roles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operations, credit management, and customer service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She is also Co-founder of the successful Womens Utilities Network. Having previously set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and ran a successful training and consulting business, she has recently joined WNS Global as SVP Utilities.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smiling at the camera&#10;&#10;Description automatically generated">
            <a:extLst>
              <a:ext uri="{FF2B5EF4-FFF2-40B4-BE49-F238E27FC236}">
                <a16:creationId xmlns:a16="http://schemas.microsoft.com/office/drawing/2014/main" id="{90F02590-CF15-99FE-3273-AB6D4476B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958" y="1"/>
            <a:ext cx="2302042" cy="2302042"/>
          </a:xfrm>
          <a:prstGeom prst="rect">
            <a:avLst/>
          </a:prstGeom>
        </p:spPr>
      </p:pic>
    </p:spTree>
    <p:extLst>
      <p:ext uri="{BB962C8B-B14F-4D97-AF65-F5344CB8AC3E}">
        <p14:creationId xmlns:p14="http://schemas.microsoft.com/office/powerpoint/2010/main" val="3491524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3" y="306379"/>
            <a:ext cx="1171310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Adam Clarke, MD TEC.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EA54FEAA-4922-4C96-2873-31B283F3D90F}"/>
              </a:ext>
            </a:extLst>
          </p:cNvPr>
          <p:cNvSpPr txBox="1"/>
          <p:nvPr/>
        </p:nvSpPr>
        <p:spPr>
          <a:xfrm>
            <a:off x="388017" y="2009190"/>
            <a:ext cx="1104198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Adam joined The Energy Consortium (TEC) as MD in 2022. TEC provides industry leading energy risk management and carbon reduction products and services to the Higher Education, Further Education and Museum Groups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Starting his career in commodity trading and asset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optimisation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Adam has over 20-years of UK Trading experience. Adam made the switch from Wholesale trading to Energy Retail in 2012, developing energy trading and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decarbonisation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products for the Industrial &amp; Commercial sector. Whilst at EDF, Adam established the largest renewable offtake portfolio in the UK – including a number of notable Corporate PPAs.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erson with grey hair and beard&#10;&#10;Description automatically generated">
            <a:extLst>
              <a:ext uri="{FF2B5EF4-FFF2-40B4-BE49-F238E27FC236}">
                <a16:creationId xmlns:a16="http://schemas.microsoft.com/office/drawing/2014/main" id="{A7B88624-3702-3B49-87E1-C3C576F05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579" y="0"/>
            <a:ext cx="2446421" cy="2084152"/>
          </a:xfrm>
          <a:prstGeom prst="rect">
            <a:avLst/>
          </a:prstGeom>
        </p:spPr>
      </p:pic>
    </p:spTree>
    <p:extLst>
      <p:ext uri="{BB962C8B-B14F-4D97-AF65-F5344CB8AC3E}">
        <p14:creationId xmlns:p14="http://schemas.microsoft.com/office/powerpoint/2010/main" val="392951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174091" y="198095"/>
            <a:ext cx="12675634"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Open Sans" panose="020B0606030504020204" pitchFamily="34" charset="0"/>
                <a:cs typeface="Open Sans" panose="020B0606030504020204" pitchFamily="34" charset="0"/>
              </a:rPr>
              <a:t>Francesca</a:t>
            </a:r>
            <a:r>
              <a:rPr kumimoji="0" lang="en-US" sz="4000" b="1" i="0" u="none" strike="noStrike" kern="1200" cap="none" spc="0" normalizeH="0" baseline="0" noProof="0" dirty="0">
                <a:ln>
                  <a:noFill/>
                </a:ln>
                <a:solidFill>
                  <a:prstClr val="white"/>
                </a:solidFill>
                <a:effectLst/>
                <a:uLnTx/>
                <a:uFillTx/>
                <a:latin typeface="Montserrat "/>
                <a:ea typeface="+mn-ea"/>
                <a:cs typeface="+mn-cs"/>
              </a:rPr>
              <a:t> Stepney</a:t>
            </a:r>
            <a:r>
              <a:rPr kumimoji="0" lang="en-US" sz="4000" b="0" i="0" u="none" strike="noStrike" kern="1200" cap="none" spc="0" normalizeH="0" baseline="0" noProof="0" dirty="0">
                <a:ln>
                  <a:noFill/>
                </a:ln>
                <a:solidFill>
                  <a:prstClr val="black"/>
                </a:solidFill>
                <a:effectLst/>
                <a:uLnTx/>
                <a:uFillTx/>
                <a:latin typeface="Montserrat "/>
                <a:ea typeface="+mn-ea"/>
                <a:cs typeface="+mn-cs"/>
              </a:rPr>
              <a:t> </a:t>
            </a:r>
            <a:r>
              <a:rPr kumimoji="0" lang="en-US" sz="4000" b="0" i="0" u="none" strike="noStrike" kern="1200" cap="none" spc="0" normalizeH="0" baseline="0" noProof="0" dirty="0">
                <a:ln>
                  <a:noFill/>
                </a:ln>
                <a:solidFill>
                  <a:prstClr val="white"/>
                </a:solidFill>
                <a:effectLst/>
                <a:uLnTx/>
                <a:uFillTx/>
                <a:latin typeface="Montserrat "/>
                <a:ea typeface="+mn-ea"/>
                <a:cs typeface="+mn-cs"/>
              </a:rPr>
              <a:t>- Account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
                <a:ea typeface="+mn-ea"/>
                <a:cs typeface="+mn-cs"/>
              </a:rPr>
              <a:t>The Marketing Pod</a:t>
            </a:r>
            <a:endParaRPr kumimoji="0" lang="en-GB" sz="4000" b="1" i="0" u="none" strike="noStrike" kern="1200" cap="none" spc="0" normalizeH="0" baseline="0" noProof="0" dirty="0">
              <a:ln>
                <a:noFill/>
              </a:ln>
              <a:solidFill>
                <a:prstClr val="white"/>
              </a:solidFill>
              <a:effectLst/>
              <a:uLnTx/>
              <a:uFillTx/>
              <a:latin typeface="Montserrat "/>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2215C6C1-096B-01B8-3623-754D74468073}"/>
              </a:ext>
            </a:extLst>
          </p:cNvPr>
          <p:cNvSpPr txBox="1"/>
          <p:nvPr/>
        </p:nvSpPr>
        <p:spPr>
          <a:xfrm>
            <a:off x="375987" y="1955389"/>
            <a:ext cx="11088470" cy="40626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Francesca is currently a marketing Account Director for a B2B agency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specialising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in the energy and utilities industries. Having previously also worked in marketing roles covering the automotive and technology sectors, Francesca has spent most of her career in traditionally male-dominated spaces. Her current employer, The Marketing Pod, was founded by two women and is ranked in the UK’s Best Workplaces for Women list. This background, therefore, has given her extensive insight into the role of women and the challenges and solutions of unconscious bias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Outside of work, Francesca is a film buff who has two dogs and enjoys countryside walks with them and her fiancé.</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erson sitting at a desk with a computer&#10;&#10;Description automatically generated">
            <a:extLst>
              <a:ext uri="{FF2B5EF4-FFF2-40B4-BE49-F238E27FC236}">
                <a16:creationId xmlns:a16="http://schemas.microsoft.com/office/drawing/2014/main" id="{4297C740-641E-ECDC-2C93-95936819D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254" y="-108285"/>
            <a:ext cx="1808746" cy="2713438"/>
          </a:xfrm>
          <a:prstGeom prst="rect">
            <a:avLst/>
          </a:prstGeom>
        </p:spPr>
      </p:pic>
    </p:spTree>
    <p:extLst>
      <p:ext uri="{BB962C8B-B14F-4D97-AF65-F5344CB8AC3E}">
        <p14:creationId xmlns:p14="http://schemas.microsoft.com/office/powerpoint/2010/main" val="370806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2" y="306379"/>
            <a:ext cx="948876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endParaRPr kumimoji="0" lang="en-GB"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Jo Butlin- </a:t>
            </a:r>
            <a:r>
              <a:rPr kumimoji="0" lang="en-GB"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WUN  Co- Founder &amp; Director &amp; CEO </a:t>
            </a:r>
            <a:r>
              <a:rPr kumimoji="0" lang="en-GB" sz="4000" b="0" i="0" u="none" strike="noStrike" kern="1200" cap="none" spc="0" normalizeH="0" baseline="0" noProof="0" dirty="0" err="1">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EnergyBridge</a:t>
            </a:r>
            <a:endParaRPr kumimoji="0" lang="en-GB"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7" name="TextBox 6">
            <a:extLst>
              <a:ext uri="{FF2B5EF4-FFF2-40B4-BE49-F238E27FC236}">
                <a16:creationId xmlns:a16="http://schemas.microsoft.com/office/drawing/2014/main" id="{A7FFAE91-3B52-0F87-46F8-DAE9A8E9EB31}"/>
              </a:ext>
            </a:extLst>
          </p:cNvPr>
          <p:cNvSpPr txBox="1"/>
          <p:nvPr/>
        </p:nvSpPr>
        <p:spPr>
          <a:xfrm>
            <a:off x="388657" y="2393294"/>
            <a:ext cx="1210012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Having qualified as an accountant, Jo spent the majority of her career in leadership roles working across the energy sector before setting up her own consulting company,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EnergyBridge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(UK) Limited in 2017, to help businesses and investors navigate the energy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 has built a portfolio of Non Executive and advisory roles across the market. She is Chair of the OFGEM’s ESO Performance Panel, Chair of the Board of Thrive Renewables plc, Chair of the board of The Energy Consortium and a NED of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Kensa</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Group Limited in addition to Board advisory roles to several clients. She works with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organisations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and individuals with a passion and ambition for facilitating the transition to a net zero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 is mother to two adult daughters. She spends her time outside work rowing, playing the piano, cello and organ and exploring the world with her husband in a very cool VW campervan.</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smiling at the camera&#10;&#10;Description automatically generated">
            <a:extLst>
              <a:ext uri="{FF2B5EF4-FFF2-40B4-BE49-F238E27FC236}">
                <a16:creationId xmlns:a16="http://schemas.microsoft.com/office/drawing/2014/main" id="{4F5073AB-7F91-44F3-FF1C-4BC87A009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620" y="-115722"/>
            <a:ext cx="2224380" cy="2509016"/>
          </a:xfrm>
          <a:prstGeom prst="rect">
            <a:avLst/>
          </a:prstGeom>
        </p:spPr>
      </p:pic>
    </p:spTree>
    <p:extLst>
      <p:ext uri="{BB962C8B-B14F-4D97-AF65-F5344CB8AC3E}">
        <p14:creationId xmlns:p14="http://schemas.microsoft.com/office/powerpoint/2010/main" val="675833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338252" y="306378"/>
            <a:ext cx="11713108" cy="31700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Sharon Sage </a:t>
            </a: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Senior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Public Sector, EDF &amp; WUN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65A285FB-7008-98C6-3479-C344F45A2D20}"/>
              </a:ext>
            </a:extLst>
          </p:cNvPr>
          <p:cNvSpPr txBox="1"/>
          <p:nvPr/>
        </p:nvSpPr>
        <p:spPr>
          <a:xfrm>
            <a:off x="258313" y="2119639"/>
            <a:ext cx="11595435"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I began working as a part-time customer service advisor at EDF in 2006. I worked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for 4/5 years before moving on to a sales operation role. After that I progressed to an Account Manager and then on to a Senior Account Manager. After years of delivering exceptional results, last year, I was promoted to the Senior Manager of the Public Sector. I manage the team who looks after Europe’s largest electricity contract. We are responsible for the sales and service of 19TWh of Public Sector energy volume. I have been resolute in my mission to make the customer’s journey as easy as possible. We do this by educating our customers on the market conditions, energy efficiency, and supporting the public sector’s sustainability initiatives. The work we do aligns with the government’s target to achieve Net Zero by 2050.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I joined WUN as an advocate four years ago &amp; joined the board in 2023. Earlier this year I won the Businesswoman of the Year award.</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erson wearing glasses and a red sweater&#10;&#10;Description automatically generated">
            <a:extLst>
              <a:ext uri="{FF2B5EF4-FFF2-40B4-BE49-F238E27FC236}">
                <a16:creationId xmlns:a16="http://schemas.microsoft.com/office/drawing/2014/main" id="{C1E600FA-DF00-1897-F2C6-A55F53B5B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133" y="-121049"/>
            <a:ext cx="2060867" cy="2668115"/>
          </a:xfrm>
          <a:prstGeom prst="rect">
            <a:avLst/>
          </a:prstGeom>
        </p:spPr>
      </p:pic>
    </p:spTree>
    <p:extLst>
      <p:ext uri="{BB962C8B-B14F-4D97-AF65-F5344CB8AC3E}">
        <p14:creationId xmlns:p14="http://schemas.microsoft.com/office/powerpoint/2010/main" val="192861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3" y="306379"/>
            <a:ext cx="1171310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Lucy Ritchie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Business Development, Correla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&amp; WUN Advocate</a:t>
            </a:r>
            <a:endParaRPr kumimoji="0" lang="en-US"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C52D5659-5678-4D67-0D30-9AF79C75FDF8}"/>
              </a:ext>
            </a:extLst>
          </p:cNvPr>
          <p:cNvSpPr txBox="1"/>
          <p:nvPr/>
        </p:nvSpPr>
        <p:spPr>
          <a:xfrm>
            <a:off x="258313" y="2245371"/>
            <a:ext cx="1171310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Lucy is an award-winning senior leader in the energy industry,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speciLalising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in Stakeholder engagement, Client Partner Development &amp; is accomplished in creating successful Business Development Strategies. Working for Correla she has an impressive portfolio of clients across the entire energy industry helping them to navigate the complexities of the energy market. Partnering with them to create cost efficiencies that guide the way forward to a net-zero future through fully adaptable SaaS platforms, comprehensive managed services and unrivalled energy industry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Lucy is a mentor &amp; Advocate for WUN a community of women who can connect, support develop and encourage each other. She sits on IGEM ( Institution of Gas Engineers and Managers) Council &amp; Chaired their Midlands Section in 2020 throughout the Covid 19 Pandemic, successfully running a 1 year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programme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of webinars for the industry being awarded the Best Section Chair Medal in 2021. She avidly supports &amp; connects her clients to ensure that the workforce is “future proofed” and in recognition of this Lucy was awarded a “Special Recognition Award” in 2019 for her contribution to the energy industry and support of females in the sector at ASCP Safety &amp; Compliance Awards 2019.</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C75351-668D-4729-91A4-107CE766F299}"/>
              </a:ext>
            </a:extLst>
          </p:cNvPr>
          <p:cNvPicPr>
            <a:picLocks noChangeAspect="1"/>
          </p:cNvPicPr>
          <p:nvPr/>
        </p:nvPicPr>
        <p:blipFill>
          <a:blip r:embed="rId3"/>
          <a:stretch>
            <a:fillRect/>
          </a:stretch>
        </p:blipFill>
        <p:spPr>
          <a:xfrm flipH="1">
            <a:off x="10425674" y="0"/>
            <a:ext cx="1766326" cy="2242612"/>
          </a:xfrm>
          <a:prstGeom prst="rect">
            <a:avLst/>
          </a:prstGeom>
        </p:spPr>
      </p:pic>
    </p:spTree>
    <p:extLst>
      <p:ext uri="{BB962C8B-B14F-4D97-AF65-F5344CB8AC3E}">
        <p14:creationId xmlns:p14="http://schemas.microsoft.com/office/powerpoint/2010/main" val="2407719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7658" y="1023019"/>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408" y="167539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8965" y="459203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6010" y="3948084"/>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45081" y="4302963"/>
            <a:ext cx="1382161" cy="109190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6">
            <a:extLst>
              <a:ext uri="{28A0092B-C50C-407E-A947-70E740481C1C}">
                <a14:useLocalDpi xmlns:a14="http://schemas.microsoft.com/office/drawing/2010/main" val="0"/>
              </a:ext>
            </a:extLst>
          </a:blip>
          <a:srcRect l="15674" t="28913" r="17196" b="29600"/>
          <a:stretch/>
        </p:blipFill>
        <p:spPr>
          <a:xfrm>
            <a:off x="5014184" y="3080980"/>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0206" t="23557" r="12211" b="19905"/>
          <a:stretch/>
        </p:blipFill>
        <p:spPr bwMode="auto">
          <a:xfrm>
            <a:off x="3310304" y="40970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25367" y="2922626"/>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69001" y="5379064"/>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2">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508194" y="5129966"/>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7">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8">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16957" b="18068"/>
          <a:stretch/>
        </p:blipFill>
        <p:spPr bwMode="auto">
          <a:xfrm>
            <a:off x="5893086" y="1410790"/>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41"/>
          <a:srcRect t="15382" b="27562"/>
          <a:stretch/>
        </p:blipFill>
        <p:spPr>
          <a:xfrm>
            <a:off x="7070613" y="452707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2">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377723" y="5691094"/>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792432" y="5813789"/>
            <a:ext cx="2512136" cy="826754"/>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363062" y="3657673"/>
            <a:ext cx="2259822" cy="681534"/>
          </a:xfrm>
          <a:prstGeom prst="rect">
            <a:avLst/>
          </a:prstGeom>
        </p:spPr>
      </p:pic>
    </p:spTree>
    <p:extLst>
      <p:ext uri="{BB962C8B-B14F-4D97-AF65-F5344CB8AC3E}">
        <p14:creationId xmlns:p14="http://schemas.microsoft.com/office/powerpoint/2010/main" val="404547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1700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Montserrat "/>
                <a:ea typeface="+mn-ea"/>
                <a:cs typeface="+mn-cs"/>
              </a:rPr>
              <a:t>We are hugely privileged to have over </a:t>
            </a:r>
            <a:r>
              <a:rPr lang="en-GB" sz="2000" dirty="0">
                <a:latin typeface="Montserrat "/>
              </a:rPr>
              <a:t>100</a:t>
            </a:r>
            <a:r>
              <a:rPr kumimoji="0" lang="en-GB" sz="2000" b="0" i="0" u="none" strike="noStrike" kern="1200" cap="none" spc="0" normalizeH="0" baseline="0" noProof="0" dirty="0">
                <a:ln>
                  <a:noFill/>
                </a:ln>
                <a:effectLst/>
                <a:uLnTx/>
                <a:uFillTx/>
                <a:latin typeface="Montserrat "/>
                <a:ea typeface="+mn-ea"/>
                <a:cs typeface="+mn-cs"/>
              </a:rPr>
              <a:t>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3186421" y="199159"/>
            <a:ext cx="75401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194534592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2" name="TextBox 1">
            <a:extLst>
              <a:ext uri="{FF2B5EF4-FFF2-40B4-BE49-F238E27FC236}">
                <a16:creationId xmlns:a16="http://schemas.microsoft.com/office/drawing/2014/main" id="{C3C3FA94-839F-AF63-2A19-7A4F15D614C4}"/>
              </a:ext>
            </a:extLst>
          </p:cNvPr>
          <p:cNvSpPr txBox="1"/>
          <p:nvPr/>
        </p:nvSpPr>
        <p:spPr>
          <a:xfrm>
            <a:off x="4145631" y="2314165"/>
            <a:ext cx="4344277" cy="132343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 Achievements </a:t>
            </a:r>
            <a:endParaRPr kumimoji="0" lang="en-GB"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Speech Bubble: Oval 5">
            <a:extLst>
              <a:ext uri="{FF2B5EF4-FFF2-40B4-BE49-F238E27FC236}">
                <a16:creationId xmlns:a16="http://schemas.microsoft.com/office/drawing/2014/main" id="{39ADE398-8F17-4BC7-BDD8-15444ABBC553}"/>
              </a:ext>
            </a:extLst>
          </p:cNvPr>
          <p:cNvSpPr/>
          <p:nvPr/>
        </p:nvSpPr>
        <p:spPr>
          <a:xfrm>
            <a:off x="4720954" y="113984"/>
            <a:ext cx="3070760" cy="2050140"/>
          </a:xfrm>
          <a:prstGeom prst="wedgeEllipseCallout">
            <a:avLst>
              <a:gd name="adj1" fmla="val -19500"/>
              <a:gd name="adj2" fmla="val 5728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Oval 9">
            <a:extLst>
              <a:ext uri="{FF2B5EF4-FFF2-40B4-BE49-F238E27FC236}">
                <a16:creationId xmlns:a16="http://schemas.microsoft.com/office/drawing/2014/main" id="{45DAA27E-E31C-67E7-3065-119DB244708C}"/>
              </a:ext>
            </a:extLst>
          </p:cNvPr>
          <p:cNvSpPr/>
          <p:nvPr/>
        </p:nvSpPr>
        <p:spPr>
          <a:xfrm>
            <a:off x="539587" y="1123745"/>
            <a:ext cx="2465461" cy="1780674"/>
          </a:xfrm>
          <a:prstGeom prst="wedgeEllipseCallout">
            <a:avLst>
              <a:gd name="adj1" fmla="val 78207"/>
              <a:gd name="adj2" fmla="val 53716"/>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D9806273-4198-15E2-168D-1D29625B302F}"/>
              </a:ext>
            </a:extLst>
          </p:cNvPr>
          <p:cNvSpPr/>
          <p:nvPr/>
        </p:nvSpPr>
        <p:spPr>
          <a:xfrm>
            <a:off x="7269663" y="799654"/>
            <a:ext cx="3132081" cy="2050141"/>
          </a:xfrm>
          <a:prstGeom prst="wedgeEllipseCallout">
            <a:avLst>
              <a:gd name="adj1" fmla="val -34206"/>
              <a:gd name="adj2" fmla="val 53676"/>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2B994CED-6091-088E-DCDC-A14A9950377A}"/>
              </a:ext>
            </a:extLst>
          </p:cNvPr>
          <p:cNvSpPr/>
          <p:nvPr/>
        </p:nvSpPr>
        <p:spPr>
          <a:xfrm>
            <a:off x="791561" y="2988248"/>
            <a:ext cx="3354069" cy="2234340"/>
          </a:xfrm>
          <a:prstGeom prst="wedgeEllipseCallout">
            <a:avLst>
              <a:gd name="adj1" fmla="val 62907"/>
              <a:gd name="adj2" fmla="val -43574"/>
            </a:avLst>
          </a:prstGeom>
          <a:solidFill>
            <a:schemeClr val="bg1">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peech Bubble: Oval 13">
            <a:extLst>
              <a:ext uri="{FF2B5EF4-FFF2-40B4-BE49-F238E27FC236}">
                <a16:creationId xmlns:a16="http://schemas.microsoft.com/office/drawing/2014/main" id="{98D406DC-B681-8EF1-8F60-285DDADE485C}"/>
              </a:ext>
            </a:extLst>
          </p:cNvPr>
          <p:cNvSpPr/>
          <p:nvPr/>
        </p:nvSpPr>
        <p:spPr>
          <a:xfrm>
            <a:off x="7274187" y="3859236"/>
            <a:ext cx="3610863" cy="2124468"/>
          </a:xfrm>
          <a:prstGeom prst="wedgeEllipseCallout">
            <a:avLst>
              <a:gd name="adj1" fmla="val -40190"/>
              <a:gd name="adj2" fmla="val -66310"/>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Oval 14">
            <a:extLst>
              <a:ext uri="{FF2B5EF4-FFF2-40B4-BE49-F238E27FC236}">
                <a16:creationId xmlns:a16="http://schemas.microsoft.com/office/drawing/2014/main" id="{C09AEB38-CBCD-D9EE-1528-6E3ED8732AC5}"/>
              </a:ext>
            </a:extLst>
          </p:cNvPr>
          <p:cNvSpPr/>
          <p:nvPr/>
        </p:nvSpPr>
        <p:spPr>
          <a:xfrm>
            <a:off x="2612136" y="385011"/>
            <a:ext cx="2548708" cy="2035568"/>
          </a:xfrm>
          <a:prstGeom prst="wedgeEllipseCallout">
            <a:avLst>
              <a:gd name="adj1" fmla="val 41257"/>
              <a:gd name="adj2" fmla="val 76773"/>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peech Bubble: Oval 15">
            <a:extLst>
              <a:ext uri="{FF2B5EF4-FFF2-40B4-BE49-F238E27FC236}">
                <a16:creationId xmlns:a16="http://schemas.microsoft.com/office/drawing/2014/main" id="{B44058A4-2421-851B-CD90-9097ACFC7290}"/>
              </a:ext>
            </a:extLst>
          </p:cNvPr>
          <p:cNvSpPr/>
          <p:nvPr/>
        </p:nvSpPr>
        <p:spPr>
          <a:xfrm>
            <a:off x="8885477" y="2408548"/>
            <a:ext cx="2856395" cy="1600687"/>
          </a:xfrm>
          <a:prstGeom prst="wedgeEllipseCallout">
            <a:avLst>
              <a:gd name="adj1" fmla="val -64295"/>
              <a:gd name="adj2" fmla="val -2329"/>
            </a:avLst>
          </a:prstGeom>
          <a:solidFill>
            <a:schemeClr val="bg1">
              <a:lumMod val="85000"/>
              <a:alpha val="87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Oval 16">
            <a:extLst>
              <a:ext uri="{FF2B5EF4-FFF2-40B4-BE49-F238E27FC236}">
                <a16:creationId xmlns:a16="http://schemas.microsoft.com/office/drawing/2014/main" id="{E56A5FBC-E11F-5414-69C5-76FA4BC43536}"/>
              </a:ext>
            </a:extLst>
          </p:cNvPr>
          <p:cNvSpPr/>
          <p:nvPr/>
        </p:nvSpPr>
        <p:spPr>
          <a:xfrm>
            <a:off x="3709592" y="4005563"/>
            <a:ext cx="3766121" cy="2112275"/>
          </a:xfrm>
          <a:prstGeom prst="wedgeEllipseCallout">
            <a:avLst>
              <a:gd name="adj1" fmla="val 23992"/>
              <a:gd name="adj2" fmla="val -6912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5A49B5E-B04A-3120-A059-BE0123537879}"/>
              </a:ext>
            </a:extLst>
          </p:cNvPr>
          <p:cNvSpPr txBox="1"/>
          <p:nvPr/>
        </p:nvSpPr>
        <p:spPr>
          <a:xfrm>
            <a:off x="2778162" y="679201"/>
            <a:ext cx="24252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Monserrat"/>
                <a:ea typeface="+mn-ea"/>
                <a:cs typeface="+mn-cs"/>
              </a:rPr>
              <a:t>6400+ supporters</a:t>
            </a:r>
          </a:p>
        </p:txBody>
      </p:sp>
      <p:sp>
        <p:nvSpPr>
          <p:cNvPr id="19" name="TextBox 18">
            <a:extLst>
              <a:ext uri="{FF2B5EF4-FFF2-40B4-BE49-F238E27FC236}">
                <a16:creationId xmlns:a16="http://schemas.microsoft.com/office/drawing/2014/main" id="{304D64FF-E8FB-548C-B4AA-2924A17403AD}"/>
              </a:ext>
            </a:extLst>
          </p:cNvPr>
          <p:cNvSpPr txBox="1"/>
          <p:nvPr/>
        </p:nvSpPr>
        <p:spPr>
          <a:xfrm>
            <a:off x="7306166" y="1140012"/>
            <a:ext cx="30707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Monserrat"/>
                <a:ea typeface="+mn-ea"/>
                <a:cs typeface="+mn-cs"/>
              </a:rPr>
              <a:t>55+ Partner Organisations</a:t>
            </a:r>
          </a:p>
        </p:txBody>
      </p:sp>
      <p:sp>
        <p:nvSpPr>
          <p:cNvPr id="20" name="TextBox 19">
            <a:extLst>
              <a:ext uri="{FF2B5EF4-FFF2-40B4-BE49-F238E27FC236}">
                <a16:creationId xmlns:a16="http://schemas.microsoft.com/office/drawing/2014/main" id="{939D2E92-E213-A12F-9530-648EF749C4C4}"/>
              </a:ext>
            </a:extLst>
          </p:cNvPr>
          <p:cNvSpPr txBox="1"/>
          <p:nvPr/>
        </p:nvSpPr>
        <p:spPr>
          <a:xfrm>
            <a:off x="7605915" y="4016015"/>
            <a:ext cx="299835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Monserrat"/>
                <a:ea typeface="+mn-ea"/>
                <a:cs typeface="+mn-cs"/>
              </a:rPr>
              <a:t>194 Mentees &amp; 100+ Mentors</a:t>
            </a:r>
          </a:p>
        </p:txBody>
      </p:sp>
      <p:sp>
        <p:nvSpPr>
          <p:cNvPr id="21" name="TextBox 20">
            <a:extLst>
              <a:ext uri="{FF2B5EF4-FFF2-40B4-BE49-F238E27FC236}">
                <a16:creationId xmlns:a16="http://schemas.microsoft.com/office/drawing/2014/main" id="{981CA475-D372-2A2C-EFE6-3E21026F1190}"/>
              </a:ext>
            </a:extLst>
          </p:cNvPr>
          <p:cNvSpPr txBox="1"/>
          <p:nvPr/>
        </p:nvSpPr>
        <p:spPr>
          <a:xfrm>
            <a:off x="531686" y="1188907"/>
            <a:ext cx="246546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Monserrat"/>
                <a:ea typeface="+mn-ea"/>
                <a:cs typeface="+mn-cs"/>
              </a:rPr>
              <a:t>11 Events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Monserrat"/>
                <a:ea typeface="+mn-ea"/>
                <a:cs typeface="+mn-cs"/>
              </a:rPr>
              <a:t>in 2023 &amp; 19 planned for 2024</a:t>
            </a:r>
          </a:p>
        </p:txBody>
      </p:sp>
      <p:sp>
        <p:nvSpPr>
          <p:cNvPr id="22" name="TextBox 21">
            <a:extLst>
              <a:ext uri="{FF2B5EF4-FFF2-40B4-BE49-F238E27FC236}">
                <a16:creationId xmlns:a16="http://schemas.microsoft.com/office/drawing/2014/main" id="{85741451-26A7-B50A-12FF-10B7FF760D4B}"/>
              </a:ext>
            </a:extLst>
          </p:cNvPr>
          <p:cNvSpPr txBox="1"/>
          <p:nvPr/>
        </p:nvSpPr>
        <p:spPr>
          <a:xfrm>
            <a:off x="1084964" y="3186493"/>
            <a:ext cx="27672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lumMod val="50000"/>
                  </a:prstClr>
                </a:solidFill>
                <a:effectLst/>
                <a:uLnTx/>
                <a:uFillTx/>
                <a:latin typeface="Monserrat"/>
                <a:ea typeface="+mn-ea"/>
                <a:cs typeface="+mn-cs"/>
              </a:rPr>
              <a:t>1595 Event Registrations in past year </a:t>
            </a:r>
          </a:p>
        </p:txBody>
      </p:sp>
      <p:sp>
        <p:nvSpPr>
          <p:cNvPr id="23" name="TextBox 22">
            <a:extLst>
              <a:ext uri="{FF2B5EF4-FFF2-40B4-BE49-F238E27FC236}">
                <a16:creationId xmlns:a16="http://schemas.microsoft.com/office/drawing/2014/main" id="{7AB97FFF-791D-2CB1-9561-F43CDEA6710A}"/>
              </a:ext>
            </a:extLst>
          </p:cNvPr>
          <p:cNvSpPr txBox="1"/>
          <p:nvPr/>
        </p:nvSpPr>
        <p:spPr>
          <a:xfrm>
            <a:off x="3653562" y="4235723"/>
            <a:ext cx="39949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lumMod val="50000"/>
                  </a:prstClr>
                </a:solidFill>
                <a:effectLst/>
                <a:uLnTx/>
                <a:uFillTx/>
                <a:latin typeface="Monserrat"/>
                <a:ea typeface="+mn-ea"/>
                <a:cs typeface="+mn-cs"/>
              </a:rPr>
              <a:t>45+ Podcasts available on website</a:t>
            </a:r>
          </a:p>
        </p:txBody>
      </p:sp>
      <p:sp>
        <p:nvSpPr>
          <p:cNvPr id="24" name="TextBox 23">
            <a:extLst>
              <a:ext uri="{FF2B5EF4-FFF2-40B4-BE49-F238E27FC236}">
                <a16:creationId xmlns:a16="http://schemas.microsoft.com/office/drawing/2014/main" id="{F03ADA8D-9CCB-5E66-9C05-0E1D77DA372C}"/>
              </a:ext>
            </a:extLst>
          </p:cNvPr>
          <p:cNvSpPr txBox="1"/>
          <p:nvPr/>
        </p:nvSpPr>
        <p:spPr>
          <a:xfrm>
            <a:off x="8974610" y="2844946"/>
            <a:ext cx="2767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Monserrat"/>
                <a:ea typeface="+mn-ea"/>
                <a:cs typeface="+mn-cs"/>
              </a:rPr>
              <a:t>13 Advocates</a:t>
            </a:r>
          </a:p>
        </p:txBody>
      </p:sp>
      <p:sp>
        <p:nvSpPr>
          <p:cNvPr id="25" name="TextBox 24">
            <a:extLst>
              <a:ext uri="{FF2B5EF4-FFF2-40B4-BE49-F238E27FC236}">
                <a16:creationId xmlns:a16="http://schemas.microsoft.com/office/drawing/2014/main" id="{AAE07704-371C-1FC4-00C2-5408A8053B38}"/>
              </a:ext>
            </a:extLst>
          </p:cNvPr>
          <p:cNvSpPr txBox="1"/>
          <p:nvPr/>
        </p:nvSpPr>
        <p:spPr>
          <a:xfrm>
            <a:off x="4885833" y="171585"/>
            <a:ext cx="27672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lumMod val="50000"/>
                  </a:prstClr>
                </a:solidFill>
                <a:effectLst/>
                <a:uLnTx/>
                <a:uFillTx/>
                <a:latin typeface="Monserrat"/>
                <a:ea typeface="+mn-ea"/>
                <a:cs typeface="+mn-cs"/>
              </a:rPr>
              <a:t>4th SME Associate Onboard</a:t>
            </a:r>
          </a:p>
        </p:txBody>
      </p:sp>
    </p:spTree>
    <p:extLst>
      <p:ext uri="{BB962C8B-B14F-4D97-AF65-F5344CB8AC3E}">
        <p14:creationId xmlns:p14="http://schemas.microsoft.com/office/powerpoint/2010/main" val="341475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endParaRPr lang="en-GB"/>
          </a:p>
        </p:txBody>
      </p:sp>
      <p:grpSp>
        <p:nvGrpSpPr>
          <p:cNvPr id="3" name="object 3"/>
          <p:cNvGrpSpPr/>
          <p:nvPr/>
        </p:nvGrpSpPr>
        <p:grpSpPr>
          <a:xfrm>
            <a:off x="124968" y="0"/>
            <a:ext cx="11850623" cy="5750026"/>
            <a:chOff x="124968" y="0"/>
            <a:chExt cx="11850623" cy="575002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endParaRPr dirty="0"/>
            </a:p>
          </p:txBody>
        </p:sp>
        <p:pic>
          <p:nvPicPr>
            <p:cNvPr id="8" name="object 8"/>
            <p:cNvPicPr/>
            <p:nvPr/>
          </p:nvPicPr>
          <p:blipFill>
            <a:blip r:embed="rId5"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indent="-649605">
              <a:lnSpc>
                <a:spcPct val="100000"/>
              </a:lnSpc>
              <a:spcBef>
                <a:spcPts val="100"/>
              </a:spcBef>
            </a:pPr>
            <a:r>
              <a:rPr sz="1800" dirty="0">
                <a:solidFill>
                  <a:srgbClr val="FFFFFF"/>
                </a:solidFill>
                <a:latin typeface="Century Gothic"/>
                <a:cs typeface="Century Gothic"/>
              </a:rPr>
              <a:t>You</a:t>
            </a:r>
            <a:r>
              <a:rPr sz="1800" spc="55" dirty="0">
                <a:solidFill>
                  <a:srgbClr val="FFFFFF"/>
                </a:solidFill>
                <a:latin typeface="Century Gothic"/>
                <a:cs typeface="Century Gothic"/>
              </a:rPr>
              <a:t> </a:t>
            </a:r>
            <a:r>
              <a:rPr sz="1800" spc="-65" dirty="0">
                <a:solidFill>
                  <a:srgbClr val="FFFFFF"/>
                </a:solidFill>
                <a:latin typeface="Century Gothic"/>
                <a:cs typeface="Century Gothic"/>
              </a:rPr>
              <a:t>can</a:t>
            </a:r>
            <a:r>
              <a:rPr sz="1800" spc="75" dirty="0">
                <a:solidFill>
                  <a:srgbClr val="FFFFFF"/>
                </a:solidFill>
                <a:latin typeface="Century Gothic"/>
                <a:cs typeface="Century Gothic"/>
              </a:rPr>
              <a:t> </a:t>
            </a:r>
            <a:r>
              <a:rPr sz="1800" dirty="0">
                <a:solidFill>
                  <a:srgbClr val="FFFFFF"/>
                </a:solidFill>
                <a:latin typeface="Century Gothic"/>
                <a:cs typeface="Century Gothic"/>
              </a:rPr>
              <a:t>follow</a:t>
            </a:r>
            <a:r>
              <a:rPr sz="1800" spc="70" dirty="0">
                <a:solidFill>
                  <a:srgbClr val="FFFFFF"/>
                </a:solidFill>
                <a:latin typeface="Century Gothic"/>
                <a:cs typeface="Century Gothic"/>
              </a:rPr>
              <a:t> </a:t>
            </a:r>
            <a:r>
              <a:rPr sz="1800" spc="75" dirty="0">
                <a:solidFill>
                  <a:srgbClr val="FFFFFF"/>
                </a:solidFill>
                <a:latin typeface="Century Gothic"/>
                <a:cs typeface="Century Gothic"/>
              </a:rPr>
              <a:t>our</a:t>
            </a:r>
            <a:r>
              <a:rPr sz="1800" spc="70" dirty="0">
                <a:solidFill>
                  <a:srgbClr val="FFFFFF"/>
                </a:solidFill>
                <a:latin typeface="Century Gothic"/>
                <a:cs typeface="Century Gothic"/>
              </a:rPr>
              <a:t> </a:t>
            </a:r>
            <a:r>
              <a:rPr sz="1800" spc="-10" dirty="0">
                <a:solidFill>
                  <a:srgbClr val="FFFFFF"/>
                </a:solidFill>
                <a:latin typeface="Century Gothic"/>
                <a:cs typeface="Century Gothic"/>
              </a:rPr>
              <a:t>podcast</a:t>
            </a:r>
            <a:r>
              <a:rPr sz="1800" spc="60" dirty="0">
                <a:solidFill>
                  <a:srgbClr val="FFFFFF"/>
                </a:solidFill>
                <a:latin typeface="Century Gothic"/>
                <a:cs typeface="Century Gothic"/>
              </a:rPr>
              <a:t> </a:t>
            </a:r>
            <a:r>
              <a:rPr sz="1800" dirty="0">
                <a:solidFill>
                  <a:srgbClr val="FFFFFF"/>
                </a:solidFill>
                <a:latin typeface="Century Gothic"/>
                <a:cs typeface="Century Gothic"/>
              </a:rPr>
              <a:t>on</a:t>
            </a:r>
            <a:r>
              <a:rPr sz="1800" spc="50" dirty="0">
                <a:solidFill>
                  <a:srgbClr val="FFFFFF"/>
                </a:solidFill>
                <a:latin typeface="Century Gothic"/>
                <a:cs typeface="Century Gothic"/>
              </a:rPr>
              <a:t> </a:t>
            </a:r>
            <a:r>
              <a:rPr sz="1800" dirty="0">
                <a:solidFill>
                  <a:srgbClr val="FFFFFF"/>
                </a:solidFill>
                <a:latin typeface="Century Gothic"/>
                <a:cs typeface="Century Gothic"/>
              </a:rPr>
              <a:t>Apple</a:t>
            </a:r>
            <a:r>
              <a:rPr sz="1800" spc="80" dirty="0">
                <a:solidFill>
                  <a:srgbClr val="FFFFFF"/>
                </a:solidFill>
                <a:latin typeface="Century Gothic"/>
                <a:cs typeface="Century Gothic"/>
              </a:rPr>
              <a:t> </a:t>
            </a:r>
            <a:r>
              <a:rPr sz="1800" dirty="0">
                <a:solidFill>
                  <a:srgbClr val="FFFFFF"/>
                </a:solidFill>
                <a:latin typeface="Century Gothic"/>
                <a:cs typeface="Century Gothic"/>
              </a:rPr>
              <a:t>Podcasts,</a:t>
            </a:r>
            <a:r>
              <a:rPr sz="1800" spc="50" dirty="0">
                <a:solidFill>
                  <a:srgbClr val="FFFFFF"/>
                </a:solidFill>
                <a:latin typeface="Century Gothic"/>
                <a:cs typeface="Century Gothic"/>
              </a:rPr>
              <a:t> </a:t>
            </a:r>
            <a:r>
              <a:rPr sz="1800" dirty="0">
                <a:solidFill>
                  <a:srgbClr val="FFFFFF"/>
                </a:solidFill>
                <a:latin typeface="Century Gothic"/>
                <a:cs typeface="Century Gothic"/>
              </a:rPr>
              <a:t>Spotify,</a:t>
            </a:r>
            <a:r>
              <a:rPr sz="1800" spc="85" dirty="0">
                <a:solidFill>
                  <a:srgbClr val="FFFFFF"/>
                </a:solidFill>
                <a:latin typeface="Century Gothic"/>
                <a:cs typeface="Century Gothic"/>
              </a:rPr>
              <a:t> </a:t>
            </a:r>
            <a:r>
              <a:rPr sz="1800" dirty="0">
                <a:solidFill>
                  <a:srgbClr val="FFFFFF"/>
                </a:solidFill>
                <a:latin typeface="Century Gothic"/>
                <a:cs typeface="Century Gothic"/>
              </a:rPr>
              <a:t>Amazon</a:t>
            </a:r>
            <a:r>
              <a:rPr sz="1800" spc="35" dirty="0">
                <a:solidFill>
                  <a:srgbClr val="FFFFFF"/>
                </a:solidFill>
                <a:latin typeface="Century Gothic"/>
                <a:cs typeface="Century Gothic"/>
              </a:rPr>
              <a:t> </a:t>
            </a:r>
            <a:r>
              <a:rPr sz="1800" spc="60" dirty="0">
                <a:solidFill>
                  <a:srgbClr val="FFFFFF"/>
                </a:solidFill>
                <a:latin typeface="Century Gothic"/>
                <a:cs typeface="Century Gothic"/>
              </a:rPr>
              <a:t>Music</a:t>
            </a:r>
            <a:r>
              <a:rPr sz="1800" spc="75" dirty="0">
                <a:solidFill>
                  <a:srgbClr val="FFFFFF"/>
                </a:solidFill>
                <a:latin typeface="Century Gothic"/>
                <a:cs typeface="Century Gothic"/>
              </a:rPr>
              <a:t> </a:t>
            </a:r>
            <a:r>
              <a:rPr sz="1800" spc="-25" dirty="0">
                <a:solidFill>
                  <a:srgbClr val="FFFFFF"/>
                </a:solidFill>
                <a:latin typeface="Century Gothic"/>
                <a:cs typeface="Century Gothic"/>
              </a:rPr>
              <a:t>and </a:t>
            </a:r>
            <a:r>
              <a:rPr sz="1800" dirty="0">
                <a:solidFill>
                  <a:srgbClr val="FFFFFF"/>
                </a:solidFill>
                <a:latin typeface="Century Gothic"/>
                <a:cs typeface="Century Gothic"/>
              </a:rPr>
              <a:t>wherever</a:t>
            </a:r>
            <a:r>
              <a:rPr sz="1800" spc="30" dirty="0">
                <a:solidFill>
                  <a:srgbClr val="FFFFFF"/>
                </a:solidFill>
                <a:latin typeface="Century Gothic"/>
                <a:cs typeface="Century Gothic"/>
              </a:rPr>
              <a:t> </a:t>
            </a:r>
            <a:r>
              <a:rPr sz="1800" dirty="0">
                <a:solidFill>
                  <a:srgbClr val="FFFFFF"/>
                </a:solidFill>
                <a:latin typeface="Century Gothic"/>
                <a:cs typeface="Century Gothic"/>
              </a:rPr>
              <a:t>else</a:t>
            </a:r>
            <a:r>
              <a:rPr sz="1800" spc="35" dirty="0">
                <a:solidFill>
                  <a:srgbClr val="FFFFFF"/>
                </a:solidFill>
                <a:latin typeface="Century Gothic"/>
                <a:cs typeface="Century Gothic"/>
              </a:rPr>
              <a:t> </a:t>
            </a:r>
            <a:r>
              <a:rPr sz="1800" dirty="0">
                <a:solidFill>
                  <a:srgbClr val="FFFFFF"/>
                </a:solidFill>
                <a:latin typeface="Century Gothic"/>
                <a:cs typeface="Century Gothic"/>
              </a:rPr>
              <a:t>you</a:t>
            </a:r>
            <a:r>
              <a:rPr sz="1800" spc="45" dirty="0">
                <a:solidFill>
                  <a:srgbClr val="FFFFFF"/>
                </a:solidFill>
                <a:latin typeface="Century Gothic"/>
                <a:cs typeface="Century Gothic"/>
              </a:rPr>
              <a:t> </a:t>
            </a:r>
            <a:r>
              <a:rPr sz="1800" dirty="0">
                <a:solidFill>
                  <a:srgbClr val="FFFFFF"/>
                </a:solidFill>
                <a:latin typeface="Century Gothic"/>
                <a:cs typeface="Century Gothic"/>
              </a:rPr>
              <a:t>get</a:t>
            </a:r>
            <a:r>
              <a:rPr sz="1800" spc="30" dirty="0">
                <a:solidFill>
                  <a:srgbClr val="FFFFFF"/>
                </a:solidFill>
                <a:latin typeface="Century Gothic"/>
                <a:cs typeface="Century Gothic"/>
              </a:rPr>
              <a:t> </a:t>
            </a:r>
            <a:r>
              <a:rPr sz="1800" spc="55" dirty="0">
                <a:solidFill>
                  <a:srgbClr val="FFFFFF"/>
                </a:solidFill>
                <a:latin typeface="Century Gothic"/>
                <a:cs typeface="Century Gothic"/>
              </a:rPr>
              <a:t>your</a:t>
            </a:r>
            <a:r>
              <a:rPr sz="1800" spc="45" dirty="0">
                <a:solidFill>
                  <a:srgbClr val="FFFFFF"/>
                </a:solidFill>
                <a:latin typeface="Century Gothic"/>
                <a:cs typeface="Century Gothic"/>
              </a:rPr>
              <a:t> </a:t>
            </a:r>
            <a:r>
              <a:rPr sz="1800" dirty="0">
                <a:solidFill>
                  <a:srgbClr val="FFFFFF"/>
                </a:solidFill>
                <a:latin typeface="Century Gothic"/>
                <a:cs typeface="Century Gothic"/>
              </a:rPr>
              <a:t>podcasts</a:t>
            </a:r>
            <a:r>
              <a:rPr sz="1800" spc="25" dirty="0">
                <a:solidFill>
                  <a:srgbClr val="FFFFFF"/>
                </a:solidFill>
                <a:latin typeface="Century Gothic"/>
                <a:cs typeface="Century Gothic"/>
              </a:rPr>
              <a:t> </a:t>
            </a:r>
            <a:r>
              <a:rPr sz="1800" dirty="0">
                <a:solidFill>
                  <a:srgbClr val="FFFFFF"/>
                </a:solidFill>
                <a:latin typeface="Century Gothic"/>
                <a:cs typeface="Century Gothic"/>
              </a:rPr>
              <a:t>–</a:t>
            </a:r>
            <a:r>
              <a:rPr sz="1800" spc="50" dirty="0">
                <a:solidFill>
                  <a:srgbClr val="FFFFFF"/>
                </a:solidFill>
                <a:latin typeface="Century Gothic"/>
                <a:cs typeface="Century Gothic"/>
              </a:rPr>
              <a:t> </a:t>
            </a:r>
            <a:r>
              <a:rPr sz="1800" spc="130" dirty="0">
                <a:solidFill>
                  <a:srgbClr val="FFFFFF"/>
                </a:solidFill>
                <a:latin typeface="Century Gothic"/>
                <a:cs typeface="Century Gothic"/>
              </a:rPr>
              <a:t>just</a:t>
            </a:r>
            <a:r>
              <a:rPr sz="1800" spc="25" dirty="0">
                <a:solidFill>
                  <a:srgbClr val="FFFFFF"/>
                </a:solidFill>
                <a:latin typeface="Century Gothic"/>
                <a:cs typeface="Century Gothic"/>
              </a:rPr>
              <a:t> </a:t>
            </a:r>
            <a:r>
              <a:rPr sz="1800" dirty="0">
                <a:solidFill>
                  <a:srgbClr val="FFFFFF"/>
                </a:solidFill>
                <a:latin typeface="Century Gothic"/>
                <a:cs typeface="Century Gothic"/>
              </a:rPr>
              <a:t>search</a:t>
            </a:r>
            <a:r>
              <a:rPr sz="1800" spc="25" dirty="0">
                <a:solidFill>
                  <a:srgbClr val="FFFFFF"/>
                </a:solidFill>
                <a:latin typeface="Century Gothic"/>
                <a:cs typeface="Century Gothic"/>
              </a:rPr>
              <a:t> </a:t>
            </a:r>
            <a:r>
              <a:rPr sz="1800" spc="55" dirty="0">
                <a:solidFill>
                  <a:srgbClr val="FFFFFF"/>
                </a:solidFill>
                <a:latin typeface="Century Gothic"/>
                <a:cs typeface="Century Gothic"/>
              </a:rPr>
              <a:t>“WUN4ALL”.</a:t>
            </a:r>
            <a:endParaRPr sz="1800">
              <a:latin typeface="Century Gothic"/>
              <a:cs typeface="Century Gothic"/>
            </a:endParaRPr>
          </a:p>
          <a:p>
            <a:pPr marL="12700">
              <a:lnSpc>
                <a:spcPct val="100000"/>
              </a:lnSpc>
            </a:pPr>
            <a:r>
              <a:rPr sz="1800" spc="50" dirty="0">
                <a:solidFill>
                  <a:srgbClr val="FFFFFF"/>
                </a:solidFill>
                <a:latin typeface="Century Gothic"/>
                <a:cs typeface="Century Gothic"/>
              </a:rPr>
              <a:t>Or</a:t>
            </a:r>
            <a:r>
              <a:rPr sz="1800" spc="25" dirty="0">
                <a:solidFill>
                  <a:srgbClr val="FFFFFF"/>
                </a:solidFill>
                <a:latin typeface="Century Gothic"/>
                <a:cs typeface="Century Gothic"/>
              </a:rPr>
              <a:t> </a:t>
            </a:r>
            <a:r>
              <a:rPr sz="1800" spc="130" dirty="0">
                <a:solidFill>
                  <a:srgbClr val="FFFFFF"/>
                </a:solidFill>
                <a:latin typeface="Century Gothic"/>
                <a:cs typeface="Century Gothic"/>
              </a:rPr>
              <a:t>just</a:t>
            </a:r>
            <a:r>
              <a:rPr sz="1800" spc="10" dirty="0">
                <a:solidFill>
                  <a:srgbClr val="FFFFFF"/>
                </a:solidFill>
                <a:latin typeface="Century Gothic"/>
                <a:cs typeface="Century Gothic"/>
              </a:rPr>
              <a:t> </a:t>
            </a:r>
            <a:r>
              <a:rPr sz="1800" dirty="0">
                <a:solidFill>
                  <a:srgbClr val="FFFFFF"/>
                </a:solidFill>
                <a:latin typeface="Century Gothic"/>
                <a:cs typeface="Century Gothic"/>
              </a:rPr>
              <a:t>click</a:t>
            </a:r>
            <a:r>
              <a:rPr sz="1800" spc="50" dirty="0">
                <a:solidFill>
                  <a:srgbClr val="FFFFFF"/>
                </a:solidFill>
                <a:latin typeface="Century Gothic"/>
                <a:cs typeface="Century Gothic"/>
              </a:rPr>
              <a:t> </a:t>
            </a:r>
            <a:r>
              <a:rPr sz="1800" spc="85" dirty="0">
                <a:solidFill>
                  <a:srgbClr val="FFFFFF"/>
                </a:solidFill>
                <a:latin typeface="Century Gothic"/>
                <a:cs typeface="Century Gothic"/>
              </a:rPr>
              <a:t>through</a:t>
            </a:r>
            <a:r>
              <a:rPr sz="1800" spc="-15" dirty="0">
                <a:solidFill>
                  <a:srgbClr val="FFFFFF"/>
                </a:solidFill>
                <a:latin typeface="Century Gothic"/>
                <a:cs typeface="Century Gothic"/>
              </a:rPr>
              <a:t> </a:t>
            </a:r>
            <a:r>
              <a:rPr sz="1800" spc="85" dirty="0">
                <a:solidFill>
                  <a:srgbClr val="FFFFFF"/>
                </a:solidFill>
                <a:latin typeface="Century Gothic"/>
                <a:cs typeface="Century Gothic"/>
              </a:rPr>
              <a:t>from</a:t>
            </a:r>
            <a:r>
              <a:rPr sz="1800" spc="20" dirty="0">
                <a:solidFill>
                  <a:srgbClr val="FFFFFF"/>
                </a:solidFill>
                <a:latin typeface="Century Gothic"/>
                <a:cs typeface="Century Gothic"/>
              </a:rPr>
              <a:t> </a:t>
            </a:r>
            <a:r>
              <a:rPr sz="1800" spc="50" dirty="0">
                <a:solidFill>
                  <a:srgbClr val="FFFFFF"/>
                </a:solidFill>
                <a:latin typeface="Century Gothic"/>
                <a:cs typeface="Century Gothic"/>
              </a:rPr>
              <a:t>the</a:t>
            </a:r>
            <a:r>
              <a:rPr sz="1800" spc="5" dirty="0">
                <a:solidFill>
                  <a:srgbClr val="FFFFFF"/>
                </a:solidFill>
                <a:latin typeface="Century Gothic"/>
                <a:cs typeface="Century Gothic"/>
              </a:rPr>
              <a:t> </a:t>
            </a:r>
            <a:r>
              <a:rPr sz="1800" dirty="0">
                <a:solidFill>
                  <a:srgbClr val="FFFFFF"/>
                </a:solidFill>
                <a:latin typeface="Century Gothic"/>
                <a:cs typeface="Century Gothic"/>
              </a:rPr>
              <a:t>website:</a:t>
            </a:r>
            <a:r>
              <a:rPr sz="1800" spc="45" dirty="0">
                <a:solidFill>
                  <a:srgbClr val="FFFFFF"/>
                </a:solidFill>
                <a:latin typeface="Century Gothic"/>
                <a:cs typeface="Century Gothic"/>
              </a:rPr>
              <a:t> </a:t>
            </a:r>
            <a:r>
              <a:rPr sz="1800" b="1" u="heavy" spc="180" dirty="0">
                <a:solidFill>
                  <a:srgbClr val="FFFFFF"/>
                </a:solidFill>
                <a:uFill>
                  <a:solidFill>
                    <a:srgbClr val="FFFFFF"/>
                  </a:solidFill>
                </a:uFill>
                <a:latin typeface="Calibri"/>
                <a:cs typeface="Calibri"/>
                <a:hlinkClick r:id="rId6"/>
              </a:rPr>
              <a:t>https://thewun.co.uk/news-blogs/</a:t>
            </a:r>
            <a:endParaRPr sz="1800">
              <a:latin typeface="Calibri"/>
              <a:cs typeface="Calibri"/>
            </a:endParaRPr>
          </a:p>
        </p:txBody>
      </p:sp>
      <p:sp>
        <p:nvSpPr>
          <p:cNvPr id="10" name="object 10"/>
          <p:cNvSpPr txBox="1">
            <a:spLocks noGrp="1"/>
          </p:cNvSpPr>
          <p:nvPr>
            <p:ph type="title"/>
          </p:nvPr>
        </p:nvSpPr>
        <p:spPr>
          <a:xfrm>
            <a:off x="3935348" y="24000"/>
            <a:ext cx="4321810" cy="2149306"/>
          </a:xfrm>
          <a:prstGeom prst="rect">
            <a:avLst/>
          </a:prstGeom>
        </p:spPr>
        <p:txBody>
          <a:bodyPr vert="horz" wrap="square" lIns="0" tIns="114300" rIns="0" bIns="0" rtlCol="0">
            <a:spAutoFit/>
          </a:bodyPr>
          <a:lstStyle/>
          <a:p>
            <a:pPr algn="ctr">
              <a:lnSpc>
                <a:spcPct val="100000"/>
              </a:lnSpc>
              <a:spcBef>
                <a:spcPts val="900"/>
              </a:spcBef>
            </a:pPr>
            <a:r>
              <a:rPr lang="en-GB" spc="705" dirty="0">
                <a:solidFill>
                  <a:schemeClr val="bg1"/>
                </a:solidFill>
                <a:latin typeface="Monserrat"/>
              </a:rPr>
              <a:t>WUN</a:t>
            </a:r>
            <a:r>
              <a:rPr lang="en-GB" spc="254" dirty="0">
                <a:solidFill>
                  <a:schemeClr val="bg1"/>
                </a:solidFill>
                <a:latin typeface="Monserrat"/>
              </a:rPr>
              <a:t> </a:t>
            </a:r>
            <a:r>
              <a:rPr lang="en-GB" spc="535" dirty="0">
                <a:solidFill>
                  <a:schemeClr val="bg1"/>
                </a:solidFill>
                <a:latin typeface="Monserrat"/>
              </a:rPr>
              <a:t>Podcasts</a:t>
            </a:r>
            <a:endParaRPr dirty="0">
              <a:solidFill>
                <a:schemeClr val="bg1"/>
              </a:solidFill>
              <a:latin typeface="Monserrat"/>
            </a:endParaRPr>
          </a:p>
          <a:p>
            <a:pPr marL="12700" marR="5080" algn="ctr">
              <a:lnSpc>
                <a:spcPct val="100000"/>
              </a:lnSpc>
              <a:spcBef>
                <a:spcPts val="484"/>
              </a:spcBef>
            </a:pPr>
            <a:r>
              <a:rPr sz="2800" b="0" spc="145" dirty="0">
                <a:solidFill>
                  <a:schemeClr val="bg1"/>
                </a:solidFill>
                <a:latin typeface="Century Gothic"/>
                <a:cs typeface="Century Gothic"/>
              </a:rPr>
              <a:t>Listen</a:t>
            </a:r>
            <a:r>
              <a:rPr sz="2800" b="0" spc="-20" dirty="0">
                <a:solidFill>
                  <a:schemeClr val="bg1"/>
                </a:solidFill>
                <a:latin typeface="Century Gothic"/>
                <a:cs typeface="Century Gothic"/>
              </a:rPr>
              <a:t> </a:t>
            </a:r>
            <a:r>
              <a:rPr sz="2800" b="0" dirty="0">
                <a:solidFill>
                  <a:schemeClr val="bg1"/>
                </a:solidFill>
                <a:latin typeface="Century Gothic"/>
                <a:cs typeface="Century Gothic"/>
              </a:rPr>
              <a:t>to</a:t>
            </a:r>
            <a:r>
              <a:rPr sz="2800" b="0" spc="-15" dirty="0">
                <a:solidFill>
                  <a:schemeClr val="bg1"/>
                </a:solidFill>
                <a:latin typeface="Century Gothic"/>
                <a:cs typeface="Century Gothic"/>
              </a:rPr>
              <a:t> </a:t>
            </a:r>
            <a:r>
              <a:rPr sz="2800" b="0" spc="95" dirty="0">
                <a:solidFill>
                  <a:schemeClr val="bg1"/>
                </a:solidFill>
                <a:latin typeface="Century Gothic"/>
                <a:cs typeface="Century Gothic"/>
              </a:rPr>
              <a:t>our</a:t>
            </a:r>
            <a:r>
              <a:rPr sz="2800" b="0" spc="-25" dirty="0">
                <a:solidFill>
                  <a:schemeClr val="bg1"/>
                </a:solidFill>
                <a:latin typeface="Century Gothic"/>
                <a:cs typeface="Century Gothic"/>
              </a:rPr>
              <a:t> </a:t>
            </a:r>
            <a:r>
              <a:rPr sz="2800" b="0" spc="60" dirty="0">
                <a:solidFill>
                  <a:schemeClr val="bg1"/>
                </a:solidFill>
                <a:latin typeface="Century Gothic"/>
                <a:cs typeface="Century Gothic"/>
              </a:rPr>
              <a:t>latest</a:t>
            </a:r>
            <a:r>
              <a:rPr sz="2800" b="0" spc="5" dirty="0">
                <a:solidFill>
                  <a:schemeClr val="bg1"/>
                </a:solidFill>
                <a:latin typeface="Century Gothic"/>
                <a:cs typeface="Century Gothic"/>
              </a:rPr>
              <a:t> </a:t>
            </a:r>
            <a:r>
              <a:rPr sz="2800" b="0" spc="-10" dirty="0">
                <a:solidFill>
                  <a:schemeClr val="bg1"/>
                </a:solidFill>
                <a:latin typeface="Century Gothic"/>
                <a:cs typeface="Century Gothic"/>
              </a:rPr>
              <a:t>podcasts </a:t>
            </a:r>
            <a:r>
              <a:rPr sz="2800" b="0" dirty="0">
                <a:solidFill>
                  <a:schemeClr val="bg1"/>
                </a:solidFill>
                <a:latin typeface="Century Gothic"/>
                <a:cs typeface="Century Gothic"/>
              </a:rPr>
              <a:t>More </a:t>
            </a:r>
            <a:r>
              <a:rPr sz="2800" b="0" spc="55" dirty="0">
                <a:solidFill>
                  <a:schemeClr val="bg1"/>
                </a:solidFill>
                <a:latin typeface="Century Gothic"/>
                <a:cs typeface="Century Gothic"/>
              </a:rPr>
              <a:t>coming</a:t>
            </a:r>
            <a:r>
              <a:rPr sz="2800" b="0" spc="-5" dirty="0">
                <a:solidFill>
                  <a:schemeClr val="bg1"/>
                </a:solidFill>
                <a:latin typeface="Century Gothic"/>
                <a:cs typeface="Century Gothic"/>
              </a:rPr>
              <a:t> </a:t>
            </a:r>
            <a:r>
              <a:rPr sz="2800" b="0" spc="55" dirty="0">
                <a:solidFill>
                  <a:schemeClr val="bg1"/>
                </a:solidFill>
                <a:latin typeface="Century Gothic"/>
                <a:cs typeface="Century Gothic"/>
              </a:rPr>
              <a:t>soon</a:t>
            </a:r>
            <a:r>
              <a:rPr sz="2800" b="0" spc="-10" dirty="0">
                <a:solidFill>
                  <a:schemeClr val="bg1"/>
                </a:solidFill>
                <a:latin typeface="Century Gothic"/>
                <a:cs typeface="Century Gothic"/>
              </a:rPr>
              <a:t> </a:t>
            </a:r>
            <a:r>
              <a:rPr sz="2400" b="0" spc="-50" dirty="0">
                <a:solidFill>
                  <a:schemeClr val="bg1"/>
                </a:solidFill>
                <a:latin typeface="Century Gothic"/>
                <a:cs typeface="Century Gothic"/>
              </a:rPr>
              <a:t>!</a:t>
            </a:r>
            <a:endParaRPr sz="2400" dirty="0">
              <a:solidFill>
                <a:schemeClr val="bg1"/>
              </a:solidFill>
              <a:latin typeface="Century Gothic"/>
              <a:cs typeface="Century Gothic"/>
            </a:endParaRPr>
          </a:p>
        </p:txBody>
      </p:sp>
      <p:sp>
        <p:nvSpPr>
          <p:cNvPr id="12" name="TextBox 11">
            <a:extLst>
              <a:ext uri="{FF2B5EF4-FFF2-40B4-BE49-F238E27FC236}">
                <a16:creationId xmlns:a16="http://schemas.microsoft.com/office/drawing/2014/main" id="{F67FEEF3-8BD7-6656-7420-9A1993E39BE5}"/>
              </a:ext>
            </a:extLst>
          </p:cNvPr>
          <p:cNvSpPr txBox="1"/>
          <p:nvPr/>
        </p:nvSpPr>
        <p:spPr>
          <a:xfrm>
            <a:off x="6249147" y="2447842"/>
            <a:ext cx="5452125" cy="2893100"/>
          </a:xfrm>
          <a:prstGeom prst="rect">
            <a:avLst/>
          </a:prstGeom>
          <a:noFill/>
        </p:spPr>
        <p:txBody>
          <a:bodyPr wrap="square" rtlCol="0">
            <a:spAutoFit/>
          </a:bodyPr>
          <a:lstStyle/>
          <a:p>
            <a:pPr algn="l" fontAlgn="base"/>
            <a:r>
              <a:rPr lang="en-US" sz="1400" b="1" i="0" dirty="0">
                <a:effectLst/>
                <a:latin typeface="Open Sans" panose="020B0606030504020204" pitchFamily="34" charset="0"/>
              </a:rPr>
              <a:t>WUN Industry Advocate and EDF Originator, Karen Hosking talks to Nicole Alley, Vice President and Segment Head of Renewables at Capgemini.</a:t>
            </a:r>
          </a:p>
          <a:p>
            <a:pPr algn="l" fontAlgn="base"/>
            <a:endParaRPr lang="en-US" sz="1400" b="1" i="0" dirty="0">
              <a:solidFill>
                <a:schemeClr val="bg1"/>
              </a:solidFill>
              <a:effectLst/>
              <a:latin typeface="Open Sans" panose="020B0606030504020204" pitchFamily="34" charset="0"/>
            </a:endParaRPr>
          </a:p>
          <a:p>
            <a:pPr algn="l" fontAlgn="base"/>
            <a:r>
              <a:rPr lang="en-US" sz="1400" b="0" i="0" dirty="0">
                <a:solidFill>
                  <a:schemeClr val="bg1"/>
                </a:solidFill>
                <a:effectLst/>
                <a:latin typeface="Open Sans" panose="020B0606030504020204" pitchFamily="34" charset="0"/>
              </a:rPr>
              <a:t>We discuss the ever-changing face of Net Zero and, in particular, the challenges and Opportunities that brings the UK Grid. Can Augmented, Artificial Intelligence and Virtual Reality bring new perceptive in the ever changing face of Net Zero.</a:t>
            </a:r>
          </a:p>
          <a:p>
            <a:pPr algn="l" fontAlgn="base"/>
            <a:r>
              <a:rPr lang="en-US" sz="1400" b="0" i="0" dirty="0">
                <a:solidFill>
                  <a:schemeClr val="bg1"/>
                </a:solidFill>
                <a:effectLst/>
                <a:latin typeface="Open Sans" panose="020B0606030504020204" pitchFamily="34" charset="0"/>
              </a:rPr>
              <a:t>Renewables, Capture </a:t>
            </a:r>
            <a:r>
              <a:rPr lang="en-US" sz="1400" b="0" i="0" dirty="0" err="1">
                <a:solidFill>
                  <a:schemeClr val="bg1"/>
                </a:solidFill>
                <a:effectLst/>
                <a:latin typeface="Open Sans" panose="020B0606030504020204" pitchFamily="34" charset="0"/>
              </a:rPr>
              <a:t>Capture</a:t>
            </a:r>
            <a:r>
              <a:rPr lang="en-US" sz="1400" b="0" i="0" dirty="0">
                <a:solidFill>
                  <a:schemeClr val="bg1"/>
                </a:solidFill>
                <a:effectLst/>
                <a:latin typeface="Open Sans" panose="020B0606030504020204" pitchFamily="34" charset="0"/>
              </a:rPr>
              <a:t> and digital twins just some of the content covering in this episode.</a:t>
            </a:r>
          </a:p>
          <a:p>
            <a:pPr algn="l" fontAlgn="base"/>
            <a:r>
              <a:rPr lang="en-US" sz="1400" b="0" i="0" dirty="0">
                <a:solidFill>
                  <a:schemeClr val="bg1"/>
                </a:solidFill>
                <a:effectLst/>
                <a:latin typeface="Open Sans" panose="020B0606030504020204" pitchFamily="34" charset="0"/>
              </a:rPr>
              <a:t>We also hear about Nicole ’s interesting career journey to date , her current role at Capgemini and what the future may look like for UK’s Net Zero ambitions</a:t>
            </a:r>
          </a:p>
        </p:txBody>
      </p:sp>
      <p:pic>
        <p:nvPicPr>
          <p:cNvPr id="14" name="Picture 13" descr="A person smiling at camera&#10;&#10;Description automatically generated">
            <a:extLst>
              <a:ext uri="{FF2B5EF4-FFF2-40B4-BE49-F238E27FC236}">
                <a16:creationId xmlns:a16="http://schemas.microsoft.com/office/drawing/2014/main" id="{E62B26E4-E53E-87DC-1598-22D4EE4C4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7473" y="1280807"/>
            <a:ext cx="1166039" cy="1166039"/>
          </a:xfrm>
          <a:prstGeom prst="rect">
            <a:avLst/>
          </a:prstGeom>
          <a:effectLst>
            <a:softEdge rad="101600"/>
          </a:effectLst>
        </p:spPr>
      </p:pic>
      <p:sp>
        <p:nvSpPr>
          <p:cNvPr id="16" name="TextBox 15">
            <a:extLst>
              <a:ext uri="{FF2B5EF4-FFF2-40B4-BE49-F238E27FC236}">
                <a16:creationId xmlns:a16="http://schemas.microsoft.com/office/drawing/2014/main" id="{3F14BCA8-E931-8812-FEEA-E59B494C98A5}"/>
              </a:ext>
            </a:extLst>
          </p:cNvPr>
          <p:cNvSpPr txBox="1"/>
          <p:nvPr/>
        </p:nvSpPr>
        <p:spPr>
          <a:xfrm>
            <a:off x="935737" y="2498528"/>
            <a:ext cx="4648200" cy="2677656"/>
          </a:xfrm>
          <a:prstGeom prst="rect">
            <a:avLst/>
          </a:prstGeom>
          <a:noFill/>
        </p:spPr>
        <p:txBody>
          <a:bodyPr wrap="square" rtlCol="0">
            <a:spAutoFit/>
          </a:bodyPr>
          <a:lstStyle/>
          <a:p>
            <a:pPr algn="l" fontAlgn="base"/>
            <a:r>
              <a:rPr lang="en-US" sz="1400" b="1" dirty="0">
                <a:latin typeface="Open Sans" panose="020B0606030504020204" pitchFamily="34" charset="0"/>
              </a:rPr>
              <a:t>#</a:t>
            </a:r>
            <a:r>
              <a:rPr lang="en-US" sz="1400" b="1" i="0" dirty="0">
                <a:effectLst/>
                <a:latin typeface="Open Sans" panose="020B0606030504020204" pitchFamily="34" charset="0"/>
              </a:rPr>
              <a:t>WUNCareerStories – Backing Yourself with Emily Timmins, Director of Water Recycling at Anglian Water</a:t>
            </a:r>
          </a:p>
          <a:p>
            <a:pPr algn="l" fontAlgn="base"/>
            <a:endParaRPr lang="en-US" sz="1400" dirty="0">
              <a:solidFill>
                <a:schemeClr val="bg1"/>
              </a:solidFill>
              <a:latin typeface="Open Sans" panose="020B0606030504020204" pitchFamily="34" charset="0"/>
            </a:endParaRPr>
          </a:p>
          <a:p>
            <a:pPr algn="l" fontAlgn="base"/>
            <a:r>
              <a:rPr lang="en-US" sz="1400" b="0" i="0" dirty="0">
                <a:solidFill>
                  <a:schemeClr val="bg1"/>
                </a:solidFill>
                <a:effectLst/>
                <a:latin typeface="Open Sans" panose="020B0606030504020204" pitchFamily="34" charset="0"/>
              </a:rPr>
              <a:t>Listen to our latest podcast when WUN advocate, Victoria Lemmon chats to Anglian Water’s Director of Water Recycling, Emily Timmins, about her 30 years in the water sector where she’s been busy creating her patchwork quilt of leadership.</a:t>
            </a:r>
          </a:p>
          <a:p>
            <a:pPr algn="l" fontAlgn="base"/>
            <a:r>
              <a:rPr lang="en-US" sz="1400" b="0" i="0" dirty="0">
                <a:solidFill>
                  <a:schemeClr val="bg1"/>
                </a:solidFill>
                <a:effectLst/>
                <a:latin typeface="Open Sans" panose="020B0606030504020204" pitchFamily="34" charset="0"/>
              </a:rPr>
              <a:t>Discussing how saying “yes” will open doors and how backing yourself gives you opportunities to new experiences.</a:t>
            </a:r>
          </a:p>
        </p:txBody>
      </p:sp>
      <p:pic>
        <p:nvPicPr>
          <p:cNvPr id="19" name="Picture 18" descr="A person in a pink jacket&#10;&#10;Description automatically generated">
            <a:extLst>
              <a:ext uri="{FF2B5EF4-FFF2-40B4-BE49-F238E27FC236}">
                <a16:creationId xmlns:a16="http://schemas.microsoft.com/office/drawing/2014/main" id="{D097EBAA-D1CE-B140-8E87-7CA50A4F2B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623" b="6245"/>
          <a:stretch/>
        </p:blipFill>
        <p:spPr>
          <a:xfrm>
            <a:off x="614680" y="1460954"/>
            <a:ext cx="1219200" cy="980957"/>
          </a:xfrm>
          <a:prstGeom prst="rect">
            <a:avLst/>
          </a:prstGeom>
          <a:effectLst>
            <a:softEdge rad="63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7658" y="1023019"/>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408" y="167539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8965" y="459203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6010" y="3948084"/>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45081" y="4302963"/>
            <a:ext cx="1382161" cy="109190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6">
            <a:extLst>
              <a:ext uri="{28A0092B-C50C-407E-A947-70E740481C1C}">
                <a14:useLocalDpi xmlns:a14="http://schemas.microsoft.com/office/drawing/2010/main" val="0"/>
              </a:ext>
            </a:extLst>
          </a:blip>
          <a:srcRect l="15674" t="28913" r="17196" b="29600"/>
          <a:stretch/>
        </p:blipFill>
        <p:spPr>
          <a:xfrm>
            <a:off x="5014184" y="3080980"/>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0206" t="23557" r="12211" b="19905"/>
          <a:stretch/>
        </p:blipFill>
        <p:spPr bwMode="auto">
          <a:xfrm>
            <a:off x="3310304" y="40970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25367" y="2922626"/>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69001" y="5379064"/>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2">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1444" b="15151"/>
          <a:stretch/>
        </p:blipFill>
        <p:spPr bwMode="auto">
          <a:xfrm>
            <a:off x="6772068" y="3775904"/>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508194" y="5129966"/>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7">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8">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16957" b="18068"/>
          <a:stretch/>
        </p:blipFill>
        <p:spPr bwMode="auto">
          <a:xfrm>
            <a:off x="5893086" y="1410790"/>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41"/>
          <a:srcRect t="15382" b="27562"/>
          <a:stretch/>
        </p:blipFill>
        <p:spPr>
          <a:xfrm>
            <a:off x="7070613" y="452707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2">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377723" y="5691094"/>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792432" y="5813789"/>
            <a:ext cx="2512136" cy="826754"/>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803401" y="2841412"/>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639760" y="3549348"/>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210428" y="263414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363062" y="3657673"/>
            <a:ext cx="2259822" cy="681534"/>
          </a:xfrm>
          <a:prstGeom prst="rect">
            <a:avLst/>
          </a:prstGeom>
        </p:spPr>
      </p:pic>
    </p:spTree>
    <p:extLst>
      <p:ext uri="{BB962C8B-B14F-4D97-AF65-F5344CB8AC3E}">
        <p14:creationId xmlns:p14="http://schemas.microsoft.com/office/powerpoint/2010/main" val="68522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Today’s Event </a:t>
            </a:r>
          </a:p>
        </p:txBody>
      </p:sp>
      <p:sp>
        <p:nvSpPr>
          <p:cNvPr id="5" name="TextBox 4">
            <a:extLst>
              <a:ext uri="{FF2B5EF4-FFF2-40B4-BE49-F238E27FC236}">
                <a16:creationId xmlns:a16="http://schemas.microsoft.com/office/drawing/2014/main" id="{2E12F0D3-BC71-48CC-95B4-2FBE7F62A245}"/>
              </a:ext>
            </a:extLst>
          </p:cNvPr>
          <p:cNvSpPr txBox="1"/>
          <p:nvPr/>
        </p:nvSpPr>
        <p:spPr>
          <a:xfrm>
            <a:off x="224794" y="1887115"/>
            <a:ext cx="12094830" cy="69865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Today’s Chair </a:t>
            </a: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 </a:t>
            </a:r>
            <a:r>
              <a:rPr kumimoji="0" lang="en-GB"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Hayley Monks WUN  Co- Founder &amp; WNS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 </a:t>
            </a:r>
            <a:endParaRPr kumimoji="0" lang="en-US" sz="28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Panel: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Adam Clarke, MD, EC.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Francesca Stepney , Account Director, The Marketing Pod.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Jo Butlin, WUN Co- Founder &amp; Director &amp; </a:t>
            </a:r>
            <a:r>
              <a:rPr kumimoji="0" lang="en-US" sz="2800" b="0" i="0" u="none" strike="noStrike" kern="1200" cap="none" spc="0" normalizeH="0" baseline="0" noProof="0" dirty="0" err="1">
                <a:ln>
                  <a:noFill/>
                </a:ln>
                <a:solidFill>
                  <a:prstClr val="white"/>
                </a:solidFill>
                <a:effectLst/>
                <a:uLnTx/>
                <a:uFillTx/>
                <a:latin typeface="Monserrat"/>
                <a:ea typeface="Open Sans" panose="020B0606030504020204" pitchFamily="34" charset="0"/>
                <a:cs typeface="Open Sans" panose="020B0606030504020204" pitchFamily="34" charset="0"/>
              </a:rPr>
              <a:t>EnergyBridge</a:t>
            </a:r>
            <a:endPar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Sharon Sage, Senior Manager of Public Sector, EDF &amp; WUN Director.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rPr>
              <a:t>Lucy Ritchie,  Business Development, Correla &amp; WUN Advocate.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3"/>
          <a:stretch>
            <a:fillRect/>
          </a:stretch>
        </p:blipFill>
        <p:spPr>
          <a:xfrm>
            <a:off x="0" y="5931250"/>
            <a:ext cx="2326105" cy="1030443"/>
          </a:xfrm>
          <a:prstGeom prst="rect">
            <a:avLst/>
          </a:prstGeom>
        </p:spPr>
      </p:pic>
      <p:pic>
        <p:nvPicPr>
          <p:cNvPr id="8" name="Picture 7" descr="A logo for a music company&#10;&#10;Description automatically generated">
            <a:extLst>
              <a:ext uri="{FF2B5EF4-FFF2-40B4-BE49-F238E27FC236}">
                <a16:creationId xmlns:a16="http://schemas.microsoft.com/office/drawing/2014/main" id="{3B5F3E4C-8A09-0B6E-B602-9AAEC8E8F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2179" y="5389719"/>
            <a:ext cx="2939716" cy="1426085"/>
          </a:xfrm>
          <a:prstGeom prst="rect">
            <a:avLst/>
          </a:prstGeom>
        </p:spPr>
      </p:pic>
      <p:pic>
        <p:nvPicPr>
          <p:cNvPr id="10" name="Picture 9" descr="A group of people standing on a pole&#10;&#10;Description automatically generated">
            <a:extLst>
              <a:ext uri="{FF2B5EF4-FFF2-40B4-BE49-F238E27FC236}">
                <a16:creationId xmlns:a16="http://schemas.microsoft.com/office/drawing/2014/main" id="{7B416C79-4BB7-DBEE-0B23-F92EFB24C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891" y="1"/>
            <a:ext cx="2453004" cy="1887114"/>
          </a:xfrm>
          <a:prstGeom prst="rect">
            <a:avLst/>
          </a:prstGeom>
        </p:spPr>
      </p:pic>
    </p:spTree>
    <p:extLst>
      <p:ext uri="{BB962C8B-B14F-4D97-AF65-F5344CB8AC3E}">
        <p14:creationId xmlns:p14="http://schemas.microsoft.com/office/powerpoint/2010/main" val="52002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469E88-3F7E-4078-B44D-BC0B84D26183}"/>
              </a:ext>
            </a:extLst>
          </p:cNvPr>
          <p:cNvSpPr txBox="1"/>
          <p:nvPr/>
        </p:nvSpPr>
        <p:spPr>
          <a:xfrm>
            <a:off x="643468" y="643467"/>
            <a:ext cx="4620584" cy="4567137"/>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1" i="0" u="none" strike="noStrike" cap="none" spc="0" normalizeH="0" baseline="0" noProof="0" dirty="0">
                <a:ln>
                  <a:noFill/>
                </a:ln>
                <a:effectLst/>
                <a:uLnTx/>
                <a:uFillTx/>
                <a:latin typeface="+mj-lt"/>
                <a:ea typeface="+mj-ea"/>
                <a:cs typeface="+mj-cs"/>
              </a:rPr>
              <a:t>Survey Summary</a:t>
            </a:r>
          </a:p>
        </p:txBody>
      </p:sp>
      <p:sp>
        <p:nvSpPr>
          <p:cNvPr id="6" name="TextBox 5">
            <a:extLst>
              <a:ext uri="{FF2B5EF4-FFF2-40B4-BE49-F238E27FC236}">
                <a16:creationId xmlns:a16="http://schemas.microsoft.com/office/drawing/2014/main" id="{299A1E85-9F76-4E0A-91C1-88AE3937512B}"/>
              </a:ext>
            </a:extLst>
          </p:cNvPr>
          <p:cNvSpPr txBox="1"/>
          <p:nvPr/>
        </p:nvSpPr>
        <p:spPr>
          <a:xfrm>
            <a:off x="643467" y="5277684"/>
            <a:ext cx="4620584" cy="775494"/>
          </a:xfrm>
          <a:prstGeom prst="rect">
            <a:avLst/>
          </a:prstGeom>
        </p:spPr>
        <p:txBody>
          <a:bodyPr vert="horz" lIns="91440" tIns="45720" rIns="91440" bIns="45720" rtlCol="0">
            <a:normAutofit/>
          </a:bodyPr>
          <a:lstStyle/>
          <a:p>
            <a:pPr marR="0" lvl="0" fontAlgn="auto">
              <a:lnSpc>
                <a:spcPct val="90000"/>
              </a:lnSpc>
              <a:spcBef>
                <a:spcPts val="1000"/>
              </a:spcBef>
              <a:spcAft>
                <a:spcPts val="0"/>
              </a:spcAft>
              <a:buClrTx/>
              <a:buSzTx/>
              <a:tabLst/>
              <a:defRPr/>
            </a:pPr>
            <a:r>
              <a:rPr kumimoji="0" lang="en-US" sz="2400" b="0" i="1" u="none" strike="noStrike" cap="none" spc="0" normalizeH="0" baseline="0" noProof="0">
                <a:ln>
                  <a:noFill/>
                </a:ln>
                <a:effectLst/>
                <a:uLnTx/>
                <a:uFillTx/>
              </a:rPr>
              <a:t>https://thewun.co.uk/</a:t>
            </a:r>
          </a:p>
        </p:txBody>
      </p:sp>
      <p:pic>
        <p:nvPicPr>
          <p:cNvPr id="3" name="Picture 2" descr="A person sitting at a desk using a computer&#10;&#10;Description automatically generated">
            <a:extLst>
              <a:ext uri="{FF2B5EF4-FFF2-40B4-BE49-F238E27FC236}">
                <a16:creationId xmlns:a16="http://schemas.microsoft.com/office/drawing/2014/main" id="{95A548BB-1436-0649-6FD9-BFE7B628FA0F}"/>
              </a:ext>
            </a:extLst>
          </p:cNvPr>
          <p:cNvPicPr>
            <a:picLocks noChangeAspect="1"/>
          </p:cNvPicPr>
          <p:nvPr/>
        </p:nvPicPr>
        <p:blipFill rotWithShape="1">
          <a:blip r:embed="rId3">
            <a:extLst>
              <a:ext uri="{28A0092B-C50C-407E-A947-70E740481C1C}">
                <a14:useLocalDpi xmlns:a14="http://schemas.microsoft.com/office/drawing/2010/main" val="0"/>
              </a:ext>
            </a:extLst>
          </a:blip>
          <a:srcRect l="11732" r="302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508105"/>
          </a:xfrm>
          <a:prstGeom prst="rect">
            <a:avLst/>
          </a:prstGeom>
          <a:noFill/>
        </p:spPr>
        <p:txBody>
          <a:bodyPr wrap="square" lIns="91440" tIns="45720" rIns="91440" bIns="45720" anchor="t">
            <a:spAutoFit/>
          </a:bodyPr>
          <a:lstStyle/>
          <a:p>
            <a:pPr marL="0" marR="0" lvl="0" indent="0" algn="ctr" defTabSz="914400" rtl="0" eaLnBrk="1" fontAlgn="auto" latinLnBrk="0" hangingPunct="1">
              <a:spcBef>
                <a:spcPts val="0"/>
              </a:spcBef>
              <a:spcAft>
                <a:spcPts val="60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spcBef>
                <a:spcPts val="0"/>
              </a:spcBef>
              <a:spcAft>
                <a:spcPts val="60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spcBef>
                <a:spcPts val="0"/>
              </a:spcBef>
              <a:spcAft>
                <a:spcPts val="60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33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8251-F52E-0D35-515B-58855FDE3396}"/>
              </a:ext>
            </a:extLst>
          </p:cNvPr>
          <p:cNvSpPr>
            <a:spLocks noGrp="1"/>
          </p:cNvSpPr>
          <p:nvPr>
            <p:ph type="title"/>
          </p:nvPr>
        </p:nvSpPr>
        <p:spPr/>
        <p:txBody>
          <a:bodyPr/>
          <a:lstStyle/>
          <a:p>
            <a:r>
              <a:rPr lang="en-GB" b="1" dirty="0"/>
              <a:t>375 responses with good representation across the sector</a:t>
            </a:r>
          </a:p>
        </p:txBody>
      </p:sp>
      <p:pic>
        <p:nvPicPr>
          <p:cNvPr id="4" name="Picture 3">
            <a:extLst>
              <a:ext uri="{FF2B5EF4-FFF2-40B4-BE49-F238E27FC236}">
                <a16:creationId xmlns:a16="http://schemas.microsoft.com/office/drawing/2014/main" id="{7F245BF6-2E19-A46E-C3BA-375EBB72B336}"/>
              </a:ext>
            </a:extLst>
          </p:cNvPr>
          <p:cNvPicPr>
            <a:picLocks noChangeAspect="1"/>
          </p:cNvPicPr>
          <p:nvPr/>
        </p:nvPicPr>
        <p:blipFill>
          <a:blip r:embed="rId3"/>
          <a:stretch>
            <a:fillRect/>
          </a:stretch>
        </p:blipFill>
        <p:spPr>
          <a:xfrm>
            <a:off x="838199" y="2011139"/>
            <a:ext cx="2853267" cy="4229401"/>
          </a:xfrm>
          <a:prstGeom prst="rect">
            <a:avLst/>
          </a:prstGeom>
        </p:spPr>
      </p:pic>
      <p:pic>
        <p:nvPicPr>
          <p:cNvPr id="6" name="Picture 5">
            <a:extLst>
              <a:ext uri="{FF2B5EF4-FFF2-40B4-BE49-F238E27FC236}">
                <a16:creationId xmlns:a16="http://schemas.microsoft.com/office/drawing/2014/main" id="{973C85E7-10BD-1D6F-F3CA-D8A0FF7E6B93}"/>
              </a:ext>
            </a:extLst>
          </p:cNvPr>
          <p:cNvPicPr>
            <a:picLocks noChangeAspect="1"/>
          </p:cNvPicPr>
          <p:nvPr/>
        </p:nvPicPr>
        <p:blipFill>
          <a:blip r:embed="rId4"/>
          <a:stretch>
            <a:fillRect/>
          </a:stretch>
        </p:blipFill>
        <p:spPr>
          <a:xfrm>
            <a:off x="3977965" y="2011139"/>
            <a:ext cx="3079533" cy="4229401"/>
          </a:xfrm>
          <a:prstGeom prst="rect">
            <a:avLst/>
          </a:prstGeom>
        </p:spPr>
      </p:pic>
      <p:pic>
        <p:nvPicPr>
          <p:cNvPr id="8" name="Picture 7">
            <a:extLst>
              <a:ext uri="{FF2B5EF4-FFF2-40B4-BE49-F238E27FC236}">
                <a16:creationId xmlns:a16="http://schemas.microsoft.com/office/drawing/2014/main" id="{283BB7E6-B3E4-4668-521B-899C850FFF85}"/>
              </a:ext>
            </a:extLst>
          </p:cNvPr>
          <p:cNvPicPr>
            <a:picLocks noChangeAspect="1"/>
          </p:cNvPicPr>
          <p:nvPr/>
        </p:nvPicPr>
        <p:blipFill>
          <a:blip r:embed="rId5"/>
          <a:stretch>
            <a:fillRect/>
          </a:stretch>
        </p:blipFill>
        <p:spPr>
          <a:xfrm>
            <a:off x="7343997" y="2011139"/>
            <a:ext cx="2853266" cy="4349646"/>
          </a:xfrm>
          <a:prstGeom prst="rect">
            <a:avLst/>
          </a:prstGeom>
        </p:spPr>
      </p:pic>
      <p:pic>
        <p:nvPicPr>
          <p:cNvPr id="10" name="Picture 9">
            <a:extLst>
              <a:ext uri="{FF2B5EF4-FFF2-40B4-BE49-F238E27FC236}">
                <a16:creationId xmlns:a16="http://schemas.microsoft.com/office/drawing/2014/main" id="{18A55B77-DFFF-CDEC-7187-1A4BC49CED12}"/>
              </a:ext>
            </a:extLst>
          </p:cNvPr>
          <p:cNvPicPr>
            <a:picLocks noChangeAspect="1"/>
          </p:cNvPicPr>
          <p:nvPr/>
        </p:nvPicPr>
        <p:blipFill>
          <a:blip r:embed="rId6"/>
          <a:stretch>
            <a:fillRect/>
          </a:stretch>
        </p:blipFill>
        <p:spPr>
          <a:xfrm>
            <a:off x="10197263" y="0"/>
            <a:ext cx="1778961" cy="1515004"/>
          </a:xfrm>
          <a:prstGeom prst="rect">
            <a:avLst/>
          </a:prstGeom>
        </p:spPr>
      </p:pic>
      <p:sp>
        <p:nvSpPr>
          <p:cNvPr id="11" name="TextBox 10">
            <a:extLst>
              <a:ext uri="{FF2B5EF4-FFF2-40B4-BE49-F238E27FC236}">
                <a16:creationId xmlns:a16="http://schemas.microsoft.com/office/drawing/2014/main" id="{69CE44FF-CBB4-7B20-59BA-B166D5B138CD}"/>
              </a:ext>
            </a:extLst>
          </p:cNvPr>
          <p:cNvSpPr txBox="1"/>
          <p:nvPr/>
        </p:nvSpPr>
        <p:spPr>
          <a:xfrm>
            <a:off x="1326434" y="6360785"/>
            <a:ext cx="1876796" cy="369332"/>
          </a:xfrm>
          <a:prstGeom prst="rect">
            <a:avLst/>
          </a:prstGeom>
          <a:noFill/>
        </p:spPr>
        <p:txBody>
          <a:bodyPr wrap="none" rtlCol="0">
            <a:spAutoFit/>
          </a:bodyPr>
          <a:lstStyle/>
          <a:p>
            <a:r>
              <a:rPr lang="en-GB" dirty="0"/>
              <a:t>Time in the sector</a:t>
            </a:r>
          </a:p>
        </p:txBody>
      </p:sp>
      <p:sp>
        <p:nvSpPr>
          <p:cNvPr id="12" name="TextBox 11">
            <a:extLst>
              <a:ext uri="{FF2B5EF4-FFF2-40B4-BE49-F238E27FC236}">
                <a16:creationId xmlns:a16="http://schemas.microsoft.com/office/drawing/2014/main" id="{4FAABB43-BF9F-80B9-7821-FFA44599746B}"/>
              </a:ext>
            </a:extLst>
          </p:cNvPr>
          <p:cNvSpPr txBox="1"/>
          <p:nvPr/>
        </p:nvSpPr>
        <p:spPr>
          <a:xfrm>
            <a:off x="5247625" y="6346170"/>
            <a:ext cx="540212" cy="369332"/>
          </a:xfrm>
          <a:prstGeom prst="rect">
            <a:avLst/>
          </a:prstGeom>
          <a:noFill/>
        </p:spPr>
        <p:txBody>
          <a:bodyPr wrap="none" rtlCol="0">
            <a:spAutoFit/>
          </a:bodyPr>
          <a:lstStyle/>
          <a:p>
            <a:r>
              <a:rPr lang="en-GB" dirty="0"/>
              <a:t>Age</a:t>
            </a:r>
          </a:p>
        </p:txBody>
      </p:sp>
      <p:sp>
        <p:nvSpPr>
          <p:cNvPr id="13" name="TextBox 12">
            <a:extLst>
              <a:ext uri="{FF2B5EF4-FFF2-40B4-BE49-F238E27FC236}">
                <a16:creationId xmlns:a16="http://schemas.microsoft.com/office/drawing/2014/main" id="{ED33F014-7826-0232-563B-325D7014FBF1}"/>
              </a:ext>
            </a:extLst>
          </p:cNvPr>
          <p:cNvSpPr txBox="1"/>
          <p:nvPr/>
        </p:nvSpPr>
        <p:spPr>
          <a:xfrm>
            <a:off x="8423743" y="6360785"/>
            <a:ext cx="1016625" cy="369332"/>
          </a:xfrm>
          <a:prstGeom prst="rect">
            <a:avLst/>
          </a:prstGeom>
          <a:noFill/>
        </p:spPr>
        <p:txBody>
          <a:bodyPr wrap="none" rtlCol="0">
            <a:spAutoFit/>
          </a:bodyPr>
          <a:lstStyle/>
          <a:p>
            <a:r>
              <a:rPr lang="en-GB" dirty="0"/>
              <a:t>Seniority</a:t>
            </a:r>
          </a:p>
        </p:txBody>
      </p:sp>
    </p:spTree>
    <p:extLst>
      <p:ext uri="{BB962C8B-B14F-4D97-AF65-F5344CB8AC3E}">
        <p14:creationId xmlns:p14="http://schemas.microsoft.com/office/powerpoint/2010/main" val="2960858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aea24e2-75bc-40f0-822f-3d5631482e90">
      <UserInfo>
        <DisplayName>Hayley</DisplayName>
        <AccountId>15</AccountId>
        <AccountType/>
      </UserInfo>
      <UserInfo>
        <DisplayName>Helen Rints</DisplayName>
        <AccountId>11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C96067FD5DFA4E96D874FDC70E9695" ma:contentTypeVersion="8" ma:contentTypeDescription="Create a new document." ma:contentTypeScope="" ma:versionID="34ae63fbfdde7e6a6fc4df8a832872e4">
  <xsd:schema xmlns:xsd="http://www.w3.org/2001/XMLSchema" xmlns:xs="http://www.w3.org/2001/XMLSchema" xmlns:p="http://schemas.microsoft.com/office/2006/metadata/properties" xmlns:ns2="6943ccaf-86fa-4be3-89d3-d3ac9c4e45e1" xmlns:ns3="faea24e2-75bc-40f0-822f-3d5631482e90" targetNamespace="http://schemas.microsoft.com/office/2006/metadata/properties" ma:root="true" ma:fieldsID="316405c63635a3a9e4687e937ef1838f" ns2:_="" ns3:_="">
    <xsd:import namespace="6943ccaf-86fa-4be3-89d3-d3ac9c4e45e1"/>
    <xsd:import namespace="faea24e2-75bc-40f0-822f-3d5631482e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43ccaf-86fa-4be3-89d3-d3ac9c4e45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ea24e2-75bc-40f0-822f-3d5631482e9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fd8d9d27-85a8-444d-a99e-a8098df970a1"/>
    <ds:schemaRef ds:uri="17271c86-fe1a-4d75-b5b1-1535866525e7"/>
  </ds:schemaRefs>
</ds:datastoreItem>
</file>

<file path=customXml/itemProps2.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3.xml><?xml version="1.0" encoding="utf-8"?>
<ds:datastoreItem xmlns:ds="http://schemas.openxmlformats.org/officeDocument/2006/customXml" ds:itemID="{6B81301A-C084-4F3F-8FB6-43C0A5C9385A}"/>
</file>

<file path=docProps/app.xml><?xml version="1.0" encoding="utf-8"?>
<Properties xmlns="http://schemas.openxmlformats.org/officeDocument/2006/extended-properties" xmlns:vt="http://schemas.openxmlformats.org/officeDocument/2006/docPropsVTypes">
  <Template>Retrospect</Template>
  <TotalTime>8241</TotalTime>
  <Words>1891</Words>
  <Application>Microsoft Office PowerPoint</Application>
  <PresentationFormat>Widescreen</PresentationFormat>
  <Paragraphs>181</Paragraphs>
  <Slides>30</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Century Gothic</vt:lpstr>
      <vt:lpstr>Monserrat</vt:lpstr>
      <vt:lpstr>Montserrat</vt:lpstr>
      <vt:lpstr>Montserrat </vt:lpstr>
      <vt:lpstr>Open Sans</vt:lpstr>
      <vt:lpstr>Office Theme</vt:lpstr>
      <vt:lpstr>PowerPoint Presentation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375 responses with good representation across the sector</vt:lpstr>
      <vt:lpstr>Almost a third (31%) of respondents said that they were very or quite likely to leave the sector in the next 1-3 years </vt:lpstr>
      <vt:lpstr>Half of respondents feel that they are treated differently due to their gender</vt:lpstr>
      <vt:lpstr>A recurring theme: Women do not feel they are listened to...so hesitate to give opinions</vt:lpstr>
      <vt:lpstr>It appears that bias is creating higher hurdles for women in the workplace than men</vt:lpstr>
      <vt:lpstr>Tall poppy syndrome is a real issue....</vt:lpstr>
      <vt:lpstr>Whatever level...women are disproportionately spending their time on admin and organisational tasks. </vt:lpstr>
      <vt:lpstr>Unconscious bias is everywhere... we all make assumptions based on life experience</vt:lpstr>
      <vt:lpstr>Call to action…the big 5</vt:lpstr>
      <vt:lpstr>With huge thanks to The Marketing Pod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Jo Butlin</cp:lastModifiedBy>
  <cp:revision>1043</cp:revision>
  <dcterms:created xsi:type="dcterms:W3CDTF">2018-04-19T15:20:54Z</dcterms:created>
  <dcterms:modified xsi:type="dcterms:W3CDTF">2024-04-10T14:52:27Z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0x0101009BC96067FD5DFA4E96D874FDC70E9695</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