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1"/>
  </p:notesMasterIdLst>
  <p:sldIdLst>
    <p:sldId id="370" r:id="rId5"/>
    <p:sldId id="276" r:id="rId6"/>
    <p:sldId id="282" r:id="rId7"/>
    <p:sldId id="2146847758" r:id="rId8"/>
    <p:sldId id="2146847799" r:id="rId9"/>
    <p:sldId id="2128751523" r:id="rId10"/>
    <p:sldId id="2128751522" r:id="rId11"/>
    <p:sldId id="271" r:id="rId12"/>
    <p:sldId id="357" r:id="rId13"/>
    <p:sldId id="355" r:id="rId14"/>
    <p:sldId id="2146847802" r:id="rId15"/>
    <p:sldId id="2146847798" r:id="rId16"/>
    <p:sldId id="257" r:id="rId17"/>
    <p:sldId id="258" r:id="rId18"/>
    <p:sldId id="2146847800" r:id="rId19"/>
    <p:sldId id="2146847762" r:id="rId20"/>
    <p:sldId id="280" r:id="rId21"/>
    <p:sldId id="2146847779" r:id="rId22"/>
    <p:sldId id="2146847801" r:id="rId23"/>
    <p:sldId id="281" r:id="rId24"/>
    <p:sldId id="256" r:id="rId25"/>
    <p:sldId id="2146847796" r:id="rId26"/>
    <p:sldId id="2146847773" r:id="rId27"/>
    <p:sldId id="2146847781" r:id="rId28"/>
    <p:sldId id="2146847792" r:id="rId29"/>
    <p:sldId id="21468477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6C936-967B-3788-7470-135D63BF554C}" name="Helen Rints" initials="HR" userId="c5335ef8f2ee848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9900CC"/>
    <a:srgbClr val="9B2D1F"/>
    <a:srgbClr val="610402"/>
    <a:srgbClr val="018CA9"/>
    <a:srgbClr val="555759"/>
    <a:srgbClr val="D34817"/>
    <a:srgbClr val="EEECE1"/>
    <a:srgbClr val="344B97"/>
    <a:srgbClr val="A05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4F1398-5345-47F5-8704-7EB48C86F27A}" v="25" dt="2024-03-04T09:03:47.1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83436" autoAdjust="0"/>
  </p:normalViewPr>
  <p:slideViewPr>
    <p:cSldViewPr snapToGrid="0">
      <p:cViewPr varScale="1">
        <p:scale>
          <a:sx n="38" d="100"/>
          <a:sy n="38" d="100"/>
        </p:scale>
        <p:origin x="40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B74DD-262F-4F12-866D-44C33944F10C}" type="datetimeFigureOut">
              <a:rPr lang="en-GB" smtClean="0"/>
              <a:t>05/03/2024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041B4-61B9-4F33-8B0E-10CC14E30273}" type="slidenum">
              <a:rPr lang="en-GB" smtClean="0"/>
              <a:t>‹#›</a:t>
            </a:fld>
            <a:endParaRPr lang="en-GB" dirty="0"/>
          </a:p>
        </p:txBody>
      </p:sp>
    </p:spTree>
    <p:extLst>
      <p:ext uri="{BB962C8B-B14F-4D97-AF65-F5344CB8AC3E}">
        <p14:creationId xmlns:p14="http://schemas.microsoft.com/office/powerpoint/2010/main" val="181959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a:t>
            </a:fld>
            <a:endParaRPr lang="en-GB" dirty="0"/>
          </a:p>
        </p:txBody>
      </p:sp>
    </p:spTree>
    <p:extLst>
      <p:ext uri="{BB962C8B-B14F-4D97-AF65-F5344CB8AC3E}">
        <p14:creationId xmlns:p14="http://schemas.microsoft.com/office/powerpoint/2010/main" val="186128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20</a:t>
            </a:fld>
            <a:endParaRPr lang="en-GB" dirty="0"/>
          </a:p>
        </p:txBody>
      </p:sp>
    </p:spTree>
    <p:extLst>
      <p:ext uri="{BB962C8B-B14F-4D97-AF65-F5344CB8AC3E}">
        <p14:creationId xmlns:p14="http://schemas.microsoft.com/office/powerpoint/2010/main" val="2645735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AE502D-7E42-43E5-B4AE-26BC1191D4C1}" type="slidenum">
              <a:rPr lang="en-US" smtClean="0"/>
              <a:t>21</a:t>
            </a:fld>
            <a:endParaRPr lang="en-US"/>
          </a:p>
        </p:txBody>
      </p:sp>
    </p:spTree>
    <p:extLst>
      <p:ext uri="{BB962C8B-B14F-4D97-AF65-F5344CB8AC3E}">
        <p14:creationId xmlns:p14="http://schemas.microsoft.com/office/powerpoint/2010/main" val="1572195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A40B8-3F2B-D4EF-1A9D-42786F80C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607B9-9FA3-5A65-63C4-36862C857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3FD7E-11FA-4D49-E70D-56659146A31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A7B01BB-FF2A-AFB0-07E7-19DDBDC18F1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386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3578C-23BF-B710-4E94-F275EF140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E11AB4-8938-5C29-6DEF-88CF66C54C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41BDE-3014-D2E3-129C-D38EBA5380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A7CB954-6AD9-D170-1E79-634FDD4E521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936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6C68F-0293-2C6B-6443-ABDD75BA6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FCEF8-3F3B-2541-AF15-1294CF6B8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B7334-FA43-8F8C-BA08-B2101FBD697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3E14052-CFE9-374A-BCAB-29251BFB34C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246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994C6-DA43-36D9-6C50-04C199EF1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A7579-6349-AA5E-BDE0-D5B63C453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2AC818-203B-A157-FEF2-3E720447035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8F32C35-BB27-6CAF-79EA-6C438F5D444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031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AE502D-7E42-43E5-B4AE-26BC1191D4C1}" type="slidenum">
              <a:rPr lang="en-US" smtClean="0"/>
              <a:t>2</a:t>
            </a:fld>
            <a:endParaRPr lang="en-US"/>
          </a:p>
        </p:txBody>
      </p:sp>
    </p:spTree>
    <p:extLst>
      <p:ext uri="{BB962C8B-B14F-4D97-AF65-F5344CB8AC3E}">
        <p14:creationId xmlns:p14="http://schemas.microsoft.com/office/powerpoint/2010/main" val="3380674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09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993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9</a:t>
            </a:fld>
            <a:endParaRPr lang="en-GB" dirty="0"/>
          </a:p>
        </p:txBody>
      </p:sp>
    </p:spTree>
    <p:extLst>
      <p:ext uri="{BB962C8B-B14F-4D97-AF65-F5344CB8AC3E}">
        <p14:creationId xmlns:p14="http://schemas.microsoft.com/office/powerpoint/2010/main" val="2543357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10</a:t>
            </a:fld>
            <a:endParaRPr lang="en-GB" dirty="0"/>
          </a:p>
        </p:txBody>
      </p:sp>
    </p:spTree>
    <p:extLst>
      <p:ext uri="{BB962C8B-B14F-4D97-AF65-F5344CB8AC3E}">
        <p14:creationId xmlns:p14="http://schemas.microsoft.com/office/powerpoint/2010/main" val="3562027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860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592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05/03/2024</a:t>
            </a:fld>
            <a:endParaRPr lang="en-GB" dirty="0"/>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62887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05/03/2024</a:t>
            </a:fld>
            <a:endParaRPr lang="en-GB" dirty="0"/>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28609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05/03/2024</a:t>
            </a:fld>
            <a:endParaRPr lang="en-GB" dirty="0"/>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943017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59AEC-0770-4C62-8B2E-CA5C6A07EFD4}"/>
              </a:ext>
            </a:extLst>
          </p:cNvPr>
          <p:cNvSpPr>
            <a:spLocks noGrp="1"/>
          </p:cNvSpPr>
          <p:nvPr>
            <p:ph type="ctrTitle"/>
          </p:nvPr>
        </p:nvSpPr>
        <p:spPr>
          <a:xfrm>
            <a:off x="8106691" y="4442702"/>
            <a:ext cx="3767472" cy="625518"/>
          </a:xfrm>
          <a:prstGeom prst="rect">
            <a:avLst/>
          </a:prstGeom>
        </p:spPr>
        <p:txBody>
          <a:bodyPr anchor="t" anchorCtr="0">
            <a:noAutofit/>
          </a:bodyPr>
          <a:lstStyle>
            <a:lvl1pPr marL="7701" algn="l" defTabSz="914400" rtl="0" eaLnBrk="1" latinLnBrk="0" hangingPunct="1">
              <a:spcBef>
                <a:spcPts val="73"/>
              </a:spcBef>
              <a:defRPr lang="en-US" sz="1450" b="1" kern="1200" spc="-3" dirty="0">
                <a:solidFill>
                  <a:srgbClr val="00008B"/>
                </a:solidFill>
                <a:latin typeface="Arial"/>
                <a:ea typeface="+mn-ea"/>
                <a:cs typeface="Aria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B46AB59-D897-461E-9662-49D6C57BE83A}"/>
              </a:ext>
            </a:extLst>
          </p:cNvPr>
          <p:cNvSpPr>
            <a:spLocks noGrp="1"/>
          </p:cNvSpPr>
          <p:nvPr>
            <p:ph type="subTitle" idx="1"/>
          </p:nvPr>
        </p:nvSpPr>
        <p:spPr>
          <a:xfrm>
            <a:off x="8106691" y="5240273"/>
            <a:ext cx="3767472" cy="625518"/>
          </a:xfrm>
          <a:prstGeom prst="rect">
            <a:avLst/>
          </a:prstGeom>
        </p:spPr>
        <p:txBody>
          <a:bodyPr>
            <a:noAutofit/>
          </a:bodyPr>
          <a:lstStyle>
            <a:lvl1pPr marL="7701" marR="3081" indent="0" algn="l" defTabSz="914400" rtl="0" eaLnBrk="1" latinLnBrk="0" hangingPunct="1">
              <a:lnSpc>
                <a:spcPts val="1649"/>
              </a:lnSpc>
              <a:spcBef>
                <a:spcPts val="1286"/>
              </a:spcBef>
              <a:buNone/>
              <a:defRPr lang="en-US" sz="1450" kern="1200" spc="9" dirty="0">
                <a:solidFill>
                  <a:srgbClr val="00008B"/>
                </a:solidFill>
                <a:latin typeface="Arial"/>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E7FC78B-6147-43A5-9376-D3D8BE728B63}"/>
              </a:ext>
            </a:extLst>
          </p:cNvPr>
          <p:cNvSpPr>
            <a:spLocks noGrp="1"/>
          </p:cNvSpPr>
          <p:nvPr>
            <p:ph type="dt" sz="half" idx="10"/>
          </p:nvPr>
        </p:nvSpPr>
        <p:spPr>
          <a:xfrm>
            <a:off x="8106691" y="5930399"/>
            <a:ext cx="3767472" cy="223138"/>
          </a:xfrm>
        </p:spPr>
        <p:txBody>
          <a:bodyPr/>
          <a:lstStyle>
            <a:lvl1pPr marL="7701" algn="l" defTabSz="914400" rtl="0" eaLnBrk="1" latinLnBrk="0" hangingPunct="1">
              <a:defRPr lang="en-US" sz="1450" kern="1200" spc="-36" smtClean="0">
                <a:solidFill>
                  <a:srgbClr val="00008B"/>
                </a:solidFill>
                <a:latin typeface="Arial"/>
                <a:ea typeface="+mn-ea"/>
                <a:cs typeface="Arial"/>
              </a:defRPr>
            </a:lvl1pPr>
          </a:lstStyle>
          <a:p>
            <a:fld id="{79E44B62-85D3-46F9-B8AA-FE83A41C9B24}" type="datetime1">
              <a:rPr lang="en-GB" smtClean="0"/>
              <a:t>05/03/2024</a:t>
            </a:fld>
            <a:endParaRPr lang="en-GB" dirty="0"/>
          </a:p>
        </p:txBody>
      </p:sp>
      <p:pic>
        <p:nvPicPr>
          <p:cNvPr id="8" name="Graphic 7">
            <a:extLst>
              <a:ext uri="{FF2B5EF4-FFF2-40B4-BE49-F238E27FC236}">
                <a16:creationId xmlns:a16="http://schemas.microsoft.com/office/drawing/2014/main" id="{945C394D-4474-4833-8972-AA7D242435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8694" y="574851"/>
            <a:ext cx="11114785" cy="1510747"/>
          </a:xfrm>
          <a:prstGeom prst="rect">
            <a:avLst/>
          </a:prstGeom>
        </p:spPr>
      </p:pic>
      <p:sp>
        <p:nvSpPr>
          <p:cNvPr id="9" name="object 19">
            <a:extLst>
              <a:ext uri="{FF2B5EF4-FFF2-40B4-BE49-F238E27FC236}">
                <a16:creationId xmlns:a16="http://schemas.microsoft.com/office/drawing/2014/main" id="{7E6C22DF-EDA8-40FE-9B51-D41FA644D5D5}"/>
              </a:ext>
            </a:extLst>
          </p:cNvPr>
          <p:cNvSpPr/>
          <p:nvPr userDrawn="1"/>
        </p:nvSpPr>
        <p:spPr>
          <a:xfrm>
            <a:off x="8106691" y="4354618"/>
            <a:ext cx="3767472" cy="0"/>
          </a:xfrm>
          <a:custGeom>
            <a:avLst/>
            <a:gdLst/>
            <a:ahLst/>
            <a:cxnLst/>
            <a:rect l="l" t="t" r="r" b="b"/>
            <a:pathLst>
              <a:path w="6212840">
                <a:moveTo>
                  <a:pt x="0" y="0"/>
                </a:moveTo>
                <a:lnTo>
                  <a:pt x="6212721" y="0"/>
                </a:lnTo>
              </a:path>
            </a:pathLst>
          </a:custGeom>
          <a:ln w="5235">
            <a:solidFill>
              <a:srgbClr val="00008B"/>
            </a:solidFill>
          </a:ln>
        </p:spPr>
        <p:txBody>
          <a:bodyPr wrap="square" lIns="0" tIns="0" rIns="0" bIns="0" rtlCol="0"/>
          <a:lstStyle/>
          <a:p>
            <a:endParaRPr sz="662"/>
          </a:p>
        </p:txBody>
      </p:sp>
      <p:sp>
        <p:nvSpPr>
          <p:cNvPr id="10" name="object 20">
            <a:extLst>
              <a:ext uri="{FF2B5EF4-FFF2-40B4-BE49-F238E27FC236}">
                <a16:creationId xmlns:a16="http://schemas.microsoft.com/office/drawing/2014/main" id="{1B6B39F8-1772-49CF-8698-C6F962F4FA55}"/>
              </a:ext>
            </a:extLst>
          </p:cNvPr>
          <p:cNvSpPr/>
          <p:nvPr userDrawn="1"/>
        </p:nvSpPr>
        <p:spPr>
          <a:xfrm>
            <a:off x="8106691" y="5139188"/>
            <a:ext cx="3767472" cy="0"/>
          </a:xfrm>
          <a:custGeom>
            <a:avLst/>
            <a:gdLst/>
            <a:ahLst/>
            <a:cxnLst/>
            <a:rect l="l" t="t" r="r" b="b"/>
            <a:pathLst>
              <a:path w="6212840">
                <a:moveTo>
                  <a:pt x="0" y="0"/>
                </a:moveTo>
                <a:lnTo>
                  <a:pt x="6212721" y="0"/>
                </a:lnTo>
              </a:path>
            </a:pathLst>
          </a:custGeom>
          <a:ln w="5235">
            <a:solidFill>
              <a:srgbClr val="00008B"/>
            </a:solidFill>
          </a:ln>
        </p:spPr>
        <p:txBody>
          <a:bodyPr wrap="square" lIns="0" tIns="0" rIns="0" bIns="0" rtlCol="0"/>
          <a:lstStyle/>
          <a:p>
            <a:endParaRPr sz="662"/>
          </a:p>
        </p:txBody>
      </p:sp>
      <p:sp>
        <p:nvSpPr>
          <p:cNvPr id="6" name="Text Placeholder 5">
            <a:extLst>
              <a:ext uri="{FF2B5EF4-FFF2-40B4-BE49-F238E27FC236}">
                <a16:creationId xmlns:a16="http://schemas.microsoft.com/office/drawing/2014/main" id="{B826DC3A-4D1C-42FF-A7A8-F5BC88D8AEBB}"/>
              </a:ext>
            </a:extLst>
          </p:cNvPr>
          <p:cNvSpPr>
            <a:spLocks noGrp="1"/>
          </p:cNvSpPr>
          <p:nvPr>
            <p:ph type="body" sz="quarter" idx="11" hasCustomPrompt="1"/>
          </p:nvPr>
        </p:nvSpPr>
        <p:spPr>
          <a:xfrm>
            <a:off x="8106691" y="6260621"/>
            <a:ext cx="3767472" cy="265614"/>
          </a:xfrm>
        </p:spPr>
        <p:txBody>
          <a:bodyPr/>
          <a:lstStyle>
            <a:lvl1pPr>
              <a:defRPr/>
            </a:lvl1pPr>
          </a:lstStyle>
          <a:p>
            <a:pPr lvl="0"/>
            <a:r>
              <a:rPr lang="en-US" dirty="0"/>
              <a:t>Insert date</a:t>
            </a:r>
          </a:p>
        </p:txBody>
      </p:sp>
    </p:spTree>
    <p:extLst>
      <p:ext uri="{BB962C8B-B14F-4D97-AF65-F5344CB8AC3E}">
        <p14:creationId xmlns:p14="http://schemas.microsoft.com/office/powerpoint/2010/main" val="2371640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s 2C with 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A6E01D5-5D58-4199-83D3-66E61606493C}"/>
              </a:ext>
            </a:extLst>
          </p:cNvPr>
          <p:cNvSpPr>
            <a:spLocks noGrp="1"/>
          </p:cNvSpPr>
          <p:nvPr>
            <p:ph type="pic" sz="quarter" idx="15"/>
          </p:nvPr>
        </p:nvSpPr>
        <p:spPr>
          <a:xfrm>
            <a:off x="7394127" y="1095375"/>
            <a:ext cx="4475464" cy="5081588"/>
          </a:xfrm>
        </p:spPr>
        <p:txBody>
          <a:bodyPr/>
          <a:lstStyle/>
          <a:p>
            <a:r>
              <a:rPr lang="en-US"/>
              <a:t>Click icon to add picture</a:t>
            </a:r>
          </a:p>
        </p:txBody>
      </p:sp>
      <p:sp>
        <p:nvSpPr>
          <p:cNvPr id="2" name="Title 1">
            <a:extLst>
              <a:ext uri="{FF2B5EF4-FFF2-40B4-BE49-F238E27FC236}">
                <a16:creationId xmlns:a16="http://schemas.microsoft.com/office/drawing/2014/main" id="{0DCACBDC-E79D-47B0-8379-147691BE3EAB}"/>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404539E0-13C6-47B3-BBA4-CE8658E3D0D6}"/>
              </a:ext>
            </a:extLst>
          </p:cNvPr>
          <p:cNvSpPr>
            <a:spLocks noGrp="1"/>
          </p:cNvSpPr>
          <p:nvPr>
            <p:ph type="ftr" sz="quarter" idx="10"/>
          </p:nvPr>
        </p:nvSpPr>
        <p:spPr/>
        <p:txBody>
          <a:bodyPr/>
          <a:lstStyle/>
          <a:p>
            <a:endParaRPr lang="en-US" dirty="0"/>
          </a:p>
        </p:txBody>
      </p:sp>
      <p:sp>
        <p:nvSpPr>
          <p:cNvPr id="4" name="Date Placeholder 3">
            <a:extLst>
              <a:ext uri="{FF2B5EF4-FFF2-40B4-BE49-F238E27FC236}">
                <a16:creationId xmlns:a16="http://schemas.microsoft.com/office/drawing/2014/main" id="{FF7B7691-FEA4-41A1-BE2D-8C760942718E}"/>
              </a:ext>
            </a:extLst>
          </p:cNvPr>
          <p:cNvSpPr>
            <a:spLocks noGrp="1"/>
          </p:cNvSpPr>
          <p:nvPr>
            <p:ph type="dt" sz="half" idx="11"/>
          </p:nvPr>
        </p:nvSpPr>
        <p:spPr/>
        <p:txBody>
          <a:bodyPr/>
          <a:lstStyle/>
          <a:p>
            <a:fld id="{0F94DE28-A706-4FA0-8826-0AE87791F086}" type="datetime1">
              <a:rPr lang="en-GB" smtClean="0"/>
              <a:t>05/03/2024</a:t>
            </a:fld>
            <a:endParaRPr lang="en-US" dirty="0"/>
          </a:p>
        </p:txBody>
      </p:sp>
      <p:sp>
        <p:nvSpPr>
          <p:cNvPr id="9" name="Text Placeholder 8">
            <a:extLst>
              <a:ext uri="{FF2B5EF4-FFF2-40B4-BE49-F238E27FC236}">
                <a16:creationId xmlns:a16="http://schemas.microsoft.com/office/drawing/2014/main" id="{82EEE993-1BA9-4FED-815A-16E25030A432}"/>
              </a:ext>
            </a:extLst>
          </p:cNvPr>
          <p:cNvSpPr>
            <a:spLocks noGrp="1"/>
          </p:cNvSpPr>
          <p:nvPr>
            <p:ph type="body" sz="quarter" idx="13"/>
          </p:nvPr>
        </p:nvSpPr>
        <p:spPr>
          <a:xfrm>
            <a:off x="310204" y="1094912"/>
            <a:ext cx="2778626" cy="5082051"/>
          </a:xfrm>
        </p:spPr>
        <p:txBody>
          <a:bodyPr>
            <a:normAutofit/>
          </a:bodyPr>
          <a:lstStyle>
            <a:lvl1pPr>
              <a:defRPr sz="1150"/>
            </a:lvl1pPr>
            <a:lvl2pPr>
              <a:defRPr sz="1150"/>
            </a:lvl2pPr>
            <a:lvl3pPr>
              <a:defRPr sz="1150"/>
            </a:lvl3pPr>
            <a:lvl4pPr>
              <a:defRPr sz="1150"/>
            </a:lvl4pPr>
            <a:lvl5pPr>
              <a:defRPr sz="11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8">
            <a:extLst>
              <a:ext uri="{FF2B5EF4-FFF2-40B4-BE49-F238E27FC236}">
                <a16:creationId xmlns:a16="http://schemas.microsoft.com/office/drawing/2014/main" id="{586B6F8C-D0D6-43E9-A41A-3864267270A2}"/>
              </a:ext>
            </a:extLst>
          </p:cNvPr>
          <p:cNvSpPr>
            <a:spLocks noGrp="1"/>
          </p:cNvSpPr>
          <p:nvPr>
            <p:ph type="body" sz="quarter" idx="14"/>
          </p:nvPr>
        </p:nvSpPr>
        <p:spPr>
          <a:xfrm>
            <a:off x="3492037" y="1094913"/>
            <a:ext cx="2778626" cy="5082049"/>
          </a:xfrm>
        </p:spPr>
        <p:txBody>
          <a:bodyPr>
            <a:normAutofit/>
          </a:bodyPr>
          <a:lstStyle>
            <a:lvl1pPr>
              <a:defRPr sz="1150"/>
            </a:lvl1pPr>
            <a:lvl2pPr>
              <a:defRPr sz="1150"/>
            </a:lvl2pPr>
            <a:lvl3pPr>
              <a:defRPr sz="1150"/>
            </a:lvl3pPr>
            <a:lvl4pPr>
              <a:defRPr sz="1150"/>
            </a:lvl4pPr>
            <a:lvl5pPr>
              <a:defRPr sz="11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6CECE96E-4135-494B-B825-939E9B605713}"/>
              </a:ext>
            </a:extLst>
          </p:cNvPr>
          <p:cNvSpPr>
            <a:spLocks noGrp="1"/>
          </p:cNvSpPr>
          <p:nvPr>
            <p:ph type="sldNum" sz="quarter" idx="16"/>
          </p:nvPr>
        </p:nvSpPr>
        <p:spPr/>
        <p:txBody>
          <a:bodyPr/>
          <a:lstStyle/>
          <a:p>
            <a:pPr algn="l"/>
            <a:r>
              <a:rPr lang="en-GB"/>
              <a:t>Page </a:t>
            </a:r>
            <a:fld id="{5A91C5AB-1EE9-3746-A212-CC3460B1ECCE}" type="slidenum">
              <a:rPr lang="en-US" smtClean="0"/>
              <a:pPr algn="l"/>
              <a:t>‹#›</a:t>
            </a:fld>
            <a:endParaRPr lang="en-US" dirty="0"/>
          </a:p>
        </p:txBody>
      </p:sp>
    </p:spTree>
    <p:extLst>
      <p:ext uri="{BB962C8B-B14F-4D97-AF65-F5344CB8AC3E}">
        <p14:creationId xmlns:p14="http://schemas.microsoft.com/office/powerpoint/2010/main" val="3842487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s white 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1C959D0-69DD-402B-91A7-6A7CD8BE78E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D70AB09-7BEF-4D89-8D4D-CDB4E453A157}"/>
              </a:ext>
            </a:extLst>
          </p:cNvPr>
          <p:cNvSpPr>
            <a:spLocks noGrp="1"/>
          </p:cNvSpPr>
          <p:nvPr>
            <p:ph type="body" sz="quarter" idx="10"/>
          </p:nvPr>
        </p:nvSpPr>
        <p:spPr>
          <a:xfrm>
            <a:off x="317500" y="1112837"/>
            <a:ext cx="11557000" cy="508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a:extLst>
              <a:ext uri="{FF2B5EF4-FFF2-40B4-BE49-F238E27FC236}">
                <a16:creationId xmlns:a16="http://schemas.microsoft.com/office/drawing/2014/main" id="{E6C70813-41BA-2A4A-AB60-994E5B69C088}"/>
              </a:ext>
            </a:extLst>
          </p:cNvPr>
          <p:cNvSpPr>
            <a:spLocks noGrp="1"/>
          </p:cNvSpPr>
          <p:nvPr>
            <p:ph type="dt" sz="half" idx="11"/>
          </p:nvPr>
        </p:nvSpPr>
        <p:spPr/>
        <p:txBody>
          <a:bodyPr/>
          <a:lstStyle/>
          <a:p>
            <a:fld id="{2309DA7E-CCB7-4798-90C7-69AC0EF0DA3D}" type="datetime1">
              <a:rPr lang="en-GB" smtClean="0"/>
              <a:t>05/03/2024</a:t>
            </a:fld>
            <a:endParaRPr lang="en-GB" dirty="0"/>
          </a:p>
        </p:txBody>
      </p:sp>
      <p:sp>
        <p:nvSpPr>
          <p:cNvPr id="7" name="Footer Placeholder 6">
            <a:extLst>
              <a:ext uri="{FF2B5EF4-FFF2-40B4-BE49-F238E27FC236}">
                <a16:creationId xmlns:a16="http://schemas.microsoft.com/office/drawing/2014/main" id="{F436CFED-9DA0-F545-8926-8605FFA130F2}"/>
              </a:ext>
            </a:extLst>
          </p:cNvPr>
          <p:cNvSpPr>
            <a:spLocks noGrp="1"/>
          </p:cNvSpPr>
          <p:nvPr>
            <p:ph type="ftr" sz="quarter" idx="12"/>
          </p:nvPr>
        </p:nvSpPr>
        <p:spPr/>
        <p:txBody>
          <a:bodyPr/>
          <a:lstStyle/>
          <a:p>
            <a:endParaRPr lang="en-GB" dirty="0"/>
          </a:p>
        </p:txBody>
      </p:sp>
      <p:sp>
        <p:nvSpPr>
          <p:cNvPr id="9" name="Slide Number Placeholder 8">
            <a:extLst>
              <a:ext uri="{FF2B5EF4-FFF2-40B4-BE49-F238E27FC236}">
                <a16:creationId xmlns:a16="http://schemas.microsoft.com/office/drawing/2014/main" id="{DC516CAF-8F85-AB45-B129-B07D065585C3}"/>
              </a:ext>
            </a:extLst>
          </p:cNvPr>
          <p:cNvSpPr>
            <a:spLocks noGrp="1"/>
          </p:cNvSpPr>
          <p:nvPr>
            <p:ph type="sldNum" sz="quarter" idx="13"/>
          </p:nvPr>
        </p:nvSpPr>
        <p:spPr/>
        <p:txBody>
          <a:bodyPr/>
          <a:lstStyle/>
          <a:p>
            <a:pPr algn="l"/>
            <a:r>
              <a:rPr lang="en-GB"/>
              <a:t>Page </a:t>
            </a:r>
            <a:fld id="{5A91C5AB-1EE9-3746-A212-CC3460B1ECCE}" type="slidenum">
              <a:rPr lang="en-US" smtClean="0"/>
              <a:pPr algn="l"/>
              <a:t>‹#›</a:t>
            </a:fld>
            <a:endParaRPr lang="en-US" dirty="0"/>
          </a:p>
        </p:txBody>
      </p:sp>
    </p:spTree>
    <p:extLst>
      <p:ext uri="{BB962C8B-B14F-4D97-AF65-F5344CB8AC3E}">
        <p14:creationId xmlns:p14="http://schemas.microsoft.com/office/powerpoint/2010/main" val="3041044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05/03/2024</a:t>
            </a:fld>
            <a:endParaRPr lang="en-GB" dirty="0"/>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22283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05/03/2024</a:t>
            </a:fld>
            <a:endParaRPr lang="en-GB" dirty="0"/>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474495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05/03/2024</a:t>
            </a:fld>
            <a:endParaRPr lang="en-GB" dirty="0"/>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13262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05/03/2024</a:t>
            </a:fld>
            <a:endParaRPr lang="en-GB" dirty="0"/>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79914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05/03/2024</a:t>
            </a:fld>
            <a:endParaRPr lang="en-GB" dirty="0"/>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56729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05/03/2024</a:t>
            </a:fld>
            <a:endParaRPr lang="en-GB" dirty="0"/>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55888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05/03/2024</a:t>
            </a:fld>
            <a:endParaRPr lang="en-GB" dirty="0"/>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05559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05/03/2024</a:t>
            </a:fld>
            <a:endParaRPr lang="en-GB" dirty="0"/>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76132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05/03/2024</a:t>
            </a:fld>
            <a:endParaRPr lang="en-GB" dirty="0"/>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dirty="0"/>
          </a:p>
        </p:txBody>
      </p:sp>
    </p:spTree>
    <p:extLst>
      <p:ext uri="{BB962C8B-B14F-4D97-AF65-F5344CB8AC3E}">
        <p14:creationId xmlns:p14="http://schemas.microsoft.com/office/powerpoint/2010/main" val="2118523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0" r:id="rId12"/>
    <p:sldLayoutId id="2147483681" r:id="rId13"/>
    <p:sldLayoutId id="214748368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lido.com/"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3" Type="http://schemas.openxmlformats.org/officeDocument/2006/relationships/image" Target="../media/image19.jpe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21" Type="http://schemas.openxmlformats.org/officeDocument/2006/relationships/image" Target="../media/image27.jpeg"/><Relationship Id="rId34" Type="http://schemas.openxmlformats.org/officeDocument/2006/relationships/image" Target="../media/image40.jpeg"/><Relationship Id="rId42" Type="http://schemas.openxmlformats.org/officeDocument/2006/relationships/image" Target="../media/image48.png"/><Relationship Id="rId7" Type="http://schemas.openxmlformats.org/officeDocument/2006/relationships/image" Target="../media/image14.png"/><Relationship Id="rId2" Type="http://schemas.openxmlformats.org/officeDocument/2006/relationships/image" Target="../media/image9.png"/><Relationship Id="rId16" Type="http://schemas.openxmlformats.org/officeDocument/2006/relationships/image" Target="../media/image22.jpeg"/><Relationship Id="rId29"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7.png"/><Relationship Id="rId24" Type="http://schemas.openxmlformats.org/officeDocument/2006/relationships/image" Target="../media/image30.jpe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jpg"/><Relationship Id="rId45" Type="http://schemas.openxmlformats.org/officeDocument/2006/relationships/image" Target="../media/image51.png"/><Relationship Id="rId5"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image" Target="../media/image29.jpe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jpg"/><Relationship Id="rId44" Type="http://schemas.openxmlformats.org/officeDocument/2006/relationships/image" Target="../media/image50.png"/><Relationship Id="rId4" Type="http://schemas.openxmlformats.org/officeDocument/2006/relationships/image" Target="../media/image11.png"/><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jpe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 Id="rId8" Type="http://schemas.openxmlformats.org/officeDocument/2006/relationships/image" Target="../media/image4.jpg"/><Relationship Id="rId3" Type="http://schemas.openxmlformats.org/officeDocument/2006/relationships/image" Target="../media/image10.pn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20" Type="http://schemas.openxmlformats.org/officeDocument/2006/relationships/image" Target="../media/image26.png"/><Relationship Id="rId41" Type="http://schemas.openxmlformats.org/officeDocument/2006/relationships/image" Target="../media/image4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3.xml"/><Relationship Id="rId7" Type="http://schemas.openxmlformats.org/officeDocument/2006/relationships/image" Target="../media/image6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13" Type="http://schemas.openxmlformats.org/officeDocument/2006/relationships/image" Target="../media/image19.jpe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21" Type="http://schemas.openxmlformats.org/officeDocument/2006/relationships/image" Target="../media/image27.jpeg"/><Relationship Id="rId34" Type="http://schemas.openxmlformats.org/officeDocument/2006/relationships/image" Target="../media/image40.jpeg"/><Relationship Id="rId42" Type="http://schemas.openxmlformats.org/officeDocument/2006/relationships/image" Target="../media/image48.png"/><Relationship Id="rId7" Type="http://schemas.openxmlformats.org/officeDocument/2006/relationships/image" Target="../media/image14.png"/><Relationship Id="rId2" Type="http://schemas.openxmlformats.org/officeDocument/2006/relationships/image" Target="../media/image9.png"/><Relationship Id="rId16" Type="http://schemas.openxmlformats.org/officeDocument/2006/relationships/image" Target="../media/image22.jpeg"/><Relationship Id="rId29"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7.png"/><Relationship Id="rId24" Type="http://schemas.openxmlformats.org/officeDocument/2006/relationships/image" Target="../media/image30.jpe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jpg"/><Relationship Id="rId45" Type="http://schemas.openxmlformats.org/officeDocument/2006/relationships/image" Target="../media/image51.png"/><Relationship Id="rId5"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image" Target="../media/image29.jpe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jpg"/><Relationship Id="rId44" Type="http://schemas.openxmlformats.org/officeDocument/2006/relationships/image" Target="../media/image50.png"/><Relationship Id="rId4" Type="http://schemas.openxmlformats.org/officeDocument/2006/relationships/image" Target="../media/image11.png"/><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jpe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 Id="rId8" Type="http://schemas.openxmlformats.org/officeDocument/2006/relationships/image" Target="../media/image4.jpg"/><Relationship Id="rId3" Type="http://schemas.openxmlformats.org/officeDocument/2006/relationships/image" Target="../media/image10.pn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20" Type="http://schemas.openxmlformats.org/officeDocument/2006/relationships/image" Target="../media/image26.png"/><Relationship Id="rId41"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8.xml"/><Relationship Id="rId7" Type="http://schemas.openxmlformats.org/officeDocument/2006/relationships/image" Target="../media/image6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7.xml"/><Relationship Id="rId5" Type="http://schemas.openxmlformats.org/officeDocument/2006/relationships/tags" Target="../tags/tag10.xml"/><Relationship Id="rId4" Type="http://schemas.openxmlformats.org/officeDocument/2006/relationships/tags" Target="../tags/tag9.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9.jfi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slido.com/"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3" Type="http://schemas.openxmlformats.org/officeDocument/2006/relationships/image" Target="../media/image19.jpe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21" Type="http://schemas.openxmlformats.org/officeDocument/2006/relationships/image" Target="../media/image27.jpeg"/><Relationship Id="rId34" Type="http://schemas.openxmlformats.org/officeDocument/2006/relationships/image" Target="../media/image40.jpeg"/><Relationship Id="rId42" Type="http://schemas.openxmlformats.org/officeDocument/2006/relationships/image" Target="../media/image48.png"/><Relationship Id="rId7" Type="http://schemas.openxmlformats.org/officeDocument/2006/relationships/image" Target="../media/image14.png"/><Relationship Id="rId2" Type="http://schemas.openxmlformats.org/officeDocument/2006/relationships/image" Target="../media/image9.png"/><Relationship Id="rId16" Type="http://schemas.openxmlformats.org/officeDocument/2006/relationships/image" Target="../media/image22.jpeg"/><Relationship Id="rId29"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7.png"/><Relationship Id="rId24" Type="http://schemas.openxmlformats.org/officeDocument/2006/relationships/image" Target="../media/image30.jpe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46.jpg"/><Relationship Id="rId45" Type="http://schemas.openxmlformats.org/officeDocument/2006/relationships/image" Target="../media/image51.png"/><Relationship Id="rId5"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image" Target="../media/image29.jpe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jpg"/><Relationship Id="rId44" Type="http://schemas.openxmlformats.org/officeDocument/2006/relationships/image" Target="../media/image50.png"/><Relationship Id="rId4" Type="http://schemas.openxmlformats.org/officeDocument/2006/relationships/image" Target="../media/image11.png"/><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jpe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 Id="rId8" Type="http://schemas.openxmlformats.org/officeDocument/2006/relationships/image" Target="../media/image4.jpg"/><Relationship Id="rId3" Type="http://schemas.openxmlformats.org/officeDocument/2006/relationships/image" Target="../media/image10.pn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pn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image" Target="../media/image52.png"/><Relationship Id="rId20" Type="http://schemas.openxmlformats.org/officeDocument/2006/relationships/image" Target="../media/image26.png"/><Relationship Id="rId41" Type="http://schemas.openxmlformats.org/officeDocument/2006/relationships/image" Target="../media/image47.jp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6.jp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thewun.co.uk/news-blogs/" TargetMode="Externa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algn="ctr"/>
            <a:r>
              <a:rPr lang="en-GB" i="1" dirty="0">
                <a:solidFill>
                  <a:schemeClr val="bg1"/>
                </a:solidFill>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2007266" y="920621"/>
            <a:ext cx="8023059" cy="5632311"/>
          </a:xfrm>
          <a:prstGeom prst="rect">
            <a:avLst/>
          </a:prstGeom>
          <a:noFill/>
        </p:spPr>
        <p:txBody>
          <a:bodyPr wrap="square" rtlCol="0">
            <a:spAutoFit/>
          </a:bodyPr>
          <a:lstStyle/>
          <a:p>
            <a:pPr algn="ctr"/>
            <a:r>
              <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rPr>
              <a:t>Welcome </a:t>
            </a:r>
          </a:p>
          <a:p>
            <a:pPr algn="ct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7th March 2024 </a:t>
            </a:r>
          </a:p>
          <a:p>
            <a:pPr algn="ct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The Balance of Power- how will the election impact energy</a:t>
            </a:r>
          </a:p>
          <a:p>
            <a:pPr algn="ct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4000" dirty="0">
              <a:solidFill>
                <a:schemeClr val="bg1"/>
              </a:solidFill>
              <a:latin typeface="Monserrat"/>
            </a:endParaRPr>
          </a:p>
          <a:p>
            <a:pPr algn="ctr"/>
            <a:r>
              <a:rPr lang="en-US" sz="4000" b="1" dirty="0">
                <a:solidFill>
                  <a:schemeClr val="bg1"/>
                </a:solidFill>
                <a:latin typeface="Monserrat"/>
                <a:ea typeface="Calibri" panose="020F0502020204030204" pitchFamily="34" charset="0"/>
                <a:cs typeface="Calibri" panose="020F0502020204030204" pitchFamily="34" charset="0"/>
              </a:rPr>
              <a:t>Kindly hosted by </a:t>
            </a:r>
          </a:p>
          <a:p>
            <a:pPr algn="ctr"/>
            <a:r>
              <a:rPr lang="en-US" sz="4000" b="1" dirty="0" err="1">
                <a:solidFill>
                  <a:schemeClr val="bg1"/>
                </a:solidFill>
                <a:latin typeface="Monserrat"/>
                <a:ea typeface="Calibri" panose="020F0502020204030204" pitchFamily="34" charset="0"/>
                <a:cs typeface="Calibri" panose="020F0502020204030204" pitchFamily="34" charset="0"/>
              </a:rPr>
              <a:t>Elexon</a:t>
            </a: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endParaRPr lang="en-GB" sz="4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descr="A green and white logo&#10;&#10;Description automatically generated">
            <a:extLst>
              <a:ext uri="{FF2B5EF4-FFF2-40B4-BE49-F238E27FC236}">
                <a16:creationId xmlns:a16="http://schemas.microsoft.com/office/drawing/2014/main" id="{9CF64929-CC4E-610E-11CC-BF5CF9406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6353"/>
            <a:ext cx="2827420" cy="1252520"/>
          </a:xfrm>
          <a:prstGeom prst="rect">
            <a:avLst/>
          </a:prstGeom>
        </p:spPr>
      </p:pic>
      <p:pic>
        <p:nvPicPr>
          <p:cNvPr id="4" name="Picture 3" descr="Blue letters on a white background&#10;&#10;Description automatically generated">
            <a:extLst>
              <a:ext uri="{FF2B5EF4-FFF2-40B4-BE49-F238E27FC236}">
                <a16:creationId xmlns:a16="http://schemas.microsoft.com/office/drawing/2014/main" id="{A6107F42-B550-E88E-B11D-8806214F8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3962" y="5666353"/>
            <a:ext cx="3778038" cy="1186197"/>
          </a:xfrm>
          <a:prstGeom prst="rect">
            <a:avLst/>
          </a:prstGeom>
        </p:spPr>
      </p:pic>
      <p:pic>
        <p:nvPicPr>
          <p:cNvPr id="6" name="Picture 5" descr="A scale of justice with text&#10;&#10;Description automatically generated">
            <a:extLst>
              <a:ext uri="{FF2B5EF4-FFF2-40B4-BE49-F238E27FC236}">
                <a16:creationId xmlns:a16="http://schemas.microsoft.com/office/drawing/2014/main" id="{C21A2CD0-934E-92DA-7CFE-2FA61F8E6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2372" y="0"/>
            <a:ext cx="1876926" cy="1876926"/>
          </a:xfrm>
          <a:prstGeom prst="rect">
            <a:avLst/>
          </a:prstGeom>
        </p:spPr>
      </p:pic>
      <p:pic>
        <p:nvPicPr>
          <p:cNvPr id="9" name="Picture 8">
            <a:extLst>
              <a:ext uri="{FF2B5EF4-FFF2-40B4-BE49-F238E27FC236}">
                <a16:creationId xmlns:a16="http://schemas.microsoft.com/office/drawing/2014/main" id="{E03D9970-0D89-0869-ADAD-4AD2F4A1DA7C}"/>
              </a:ext>
            </a:extLst>
          </p:cNvPr>
          <p:cNvPicPr>
            <a:picLocks noChangeAspect="1"/>
          </p:cNvPicPr>
          <p:nvPr/>
        </p:nvPicPr>
        <p:blipFill>
          <a:blip r:embed="rId6"/>
          <a:stretch>
            <a:fillRect/>
          </a:stretch>
        </p:blipFill>
        <p:spPr>
          <a:xfrm>
            <a:off x="0" y="0"/>
            <a:ext cx="1877731" cy="1877731"/>
          </a:xfrm>
          <a:prstGeom prst="rect">
            <a:avLst/>
          </a:prstGeom>
        </p:spPr>
      </p:pic>
    </p:spTree>
    <p:extLst>
      <p:ext uri="{BB962C8B-B14F-4D97-AF65-F5344CB8AC3E}">
        <p14:creationId xmlns:p14="http://schemas.microsoft.com/office/powerpoint/2010/main" val="271400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523006" y="332845"/>
            <a:ext cx="9027393" cy="1938992"/>
          </a:xfrm>
          <a:prstGeom prst="rect">
            <a:avLst/>
          </a:prstGeom>
          <a:noFill/>
        </p:spPr>
        <p:txBody>
          <a:bodyPr wrap="square" lIns="91440" tIns="45720" rIns="91440" bIns="45720" rtlCol="0" anchor="t">
            <a:spAutoFit/>
          </a:bodyPr>
          <a:lstStyle/>
          <a:p>
            <a:r>
              <a:rPr lang="en-GB" sz="4000" b="1" dirty="0">
                <a:solidFill>
                  <a:schemeClr val="bg1"/>
                </a:solidFill>
                <a:ea typeface="Open Sans" panose="020B0606030504020204" pitchFamily="34" charset="0"/>
                <a:cs typeface="Open Sans" panose="020B0606030504020204" pitchFamily="34" charset="0"/>
              </a:rPr>
              <a:t>Today’s Event: </a:t>
            </a:r>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The Balance of Power- how will the election impact energy</a:t>
            </a:r>
          </a:p>
          <a:p>
            <a:r>
              <a:rPr lang="en-GB" sz="4000" b="1" dirty="0">
                <a:solidFill>
                  <a:schemeClr val="bg1"/>
                </a:solidFill>
                <a:ea typeface="Open Sans" panose="020B0606030504020204" pitchFamily="34" charset="0"/>
                <a:cs typeface="Open Sans" panose="020B0606030504020204" pitchFamily="34" charset="0"/>
              </a:rPr>
              <a:t> </a:t>
            </a:r>
          </a:p>
        </p:txBody>
      </p:sp>
      <p:sp>
        <p:nvSpPr>
          <p:cNvPr id="5" name="TextBox 4">
            <a:extLst>
              <a:ext uri="{FF2B5EF4-FFF2-40B4-BE49-F238E27FC236}">
                <a16:creationId xmlns:a16="http://schemas.microsoft.com/office/drawing/2014/main" id="{2E12F0D3-BC71-48CC-95B4-2FBE7F62A245}"/>
              </a:ext>
            </a:extLst>
          </p:cNvPr>
          <p:cNvSpPr txBox="1"/>
          <p:nvPr/>
        </p:nvSpPr>
        <p:spPr>
          <a:xfrm>
            <a:off x="224794" y="1887115"/>
            <a:ext cx="12094830" cy="5755422"/>
          </a:xfrm>
          <a:prstGeom prst="rect">
            <a:avLst/>
          </a:prstGeom>
          <a:noFill/>
        </p:spPr>
        <p:txBody>
          <a:bodyPr wrap="square" lIns="91440" tIns="45720" rIns="91440" bIns="45720" rtlCol="0" anchor="t">
            <a:spAutoFit/>
          </a:bodyPr>
          <a:lstStyle/>
          <a:p>
            <a:pPr>
              <a:defRPr/>
            </a:pPr>
            <a:r>
              <a:rPr lang="en-US" sz="2800" dirty="0">
                <a:solidFill>
                  <a:schemeClr val="bg1"/>
                </a:solidFill>
                <a:latin typeface="Monserrat"/>
                <a:ea typeface="Open Sans" panose="020B0606030504020204" pitchFamily="34" charset="0"/>
                <a:cs typeface="Open Sans" panose="020B0606030504020204" pitchFamily="34" charset="0"/>
              </a:rPr>
              <a:t> </a:t>
            </a:r>
            <a:endParaRPr lang="en-US" sz="2800" b="1" dirty="0">
              <a:solidFill>
                <a:schemeClr val="bg1"/>
              </a:solidFill>
              <a:latin typeface="Monserrat"/>
              <a:ea typeface="Open Sans" panose="020B0606030504020204" pitchFamily="34" charset="0"/>
              <a:cs typeface="Open Sans" panose="020B0606030504020204" pitchFamily="34" charset="0"/>
            </a:endParaRPr>
          </a:p>
          <a:p>
            <a:pPr>
              <a:defRPr/>
            </a:pPr>
            <a:r>
              <a:rPr lang="en-US" sz="2800" b="1" dirty="0">
                <a:solidFill>
                  <a:schemeClr val="bg1"/>
                </a:solidFill>
                <a:latin typeface="Monserrat"/>
                <a:ea typeface="Open Sans" panose="020B0606030504020204" pitchFamily="34" charset="0"/>
                <a:cs typeface="Open Sans" panose="020B0606030504020204" pitchFamily="34" charset="0"/>
              </a:rPr>
              <a:t>Panel: </a:t>
            </a:r>
          </a:p>
          <a:p>
            <a:pPr>
              <a:defRPr/>
            </a:pPr>
            <a:endParaRPr lang="en-US" sz="2400" dirty="0">
              <a:solidFill>
                <a:schemeClr val="bg1"/>
              </a:solidFill>
              <a:latin typeface="Montserrat" panose="00000500000000000000" pitchFamily="2" charset="0"/>
            </a:endParaRPr>
          </a:p>
          <a:p>
            <a:pPr>
              <a:defRPr/>
            </a:pPr>
            <a:r>
              <a:rPr lang="en-US" sz="2400" dirty="0">
                <a:solidFill>
                  <a:schemeClr val="bg1"/>
                </a:solidFill>
                <a:latin typeface="Montserrat" panose="00000500000000000000" pitchFamily="2" charset="0"/>
              </a:rPr>
              <a:t>Kat Gay, </a:t>
            </a:r>
            <a:r>
              <a:rPr lang="en-US" sz="2400" dirty="0">
                <a:solidFill>
                  <a:schemeClr val="bg1"/>
                </a:solidFill>
                <a:latin typeface="Montserrat" panose="00000500000000000000" pitchFamily="2" charset="0"/>
                <a:ea typeface="Open Sans" panose="020B0606030504020204" pitchFamily="34" charset="0"/>
                <a:cs typeface="Open Sans" panose="020B0606030504020204" pitchFamily="34" charset="0"/>
              </a:rPr>
              <a:t>EMR Change Manager, </a:t>
            </a:r>
            <a:r>
              <a:rPr lang="en-US" sz="2400" dirty="0" err="1">
                <a:solidFill>
                  <a:schemeClr val="bg1"/>
                </a:solidFill>
                <a:latin typeface="Montserrat" panose="00000500000000000000" pitchFamily="2" charset="0"/>
              </a:rPr>
              <a:t>Elexon</a:t>
            </a:r>
            <a:r>
              <a:rPr lang="en-US" sz="2400" dirty="0">
                <a:solidFill>
                  <a:schemeClr val="bg1"/>
                </a:solidFill>
                <a:latin typeface="Montserrat" panose="00000500000000000000" pitchFamily="2" charset="0"/>
              </a:rPr>
              <a:t>.</a:t>
            </a:r>
          </a:p>
          <a:p>
            <a:pPr>
              <a:defRPr/>
            </a:pPr>
            <a:endParaRPr lang="en-US" sz="2400" dirty="0">
              <a:solidFill>
                <a:schemeClr val="bg1"/>
              </a:solidFill>
              <a:latin typeface="Montserrat" panose="00000500000000000000" pitchFamily="2" charset="0"/>
            </a:endParaRPr>
          </a:p>
          <a:p>
            <a:pPr>
              <a:defRPr/>
            </a:pPr>
            <a:r>
              <a:rPr lang="en-US" sz="2400" dirty="0">
                <a:solidFill>
                  <a:schemeClr val="bg1"/>
                </a:solidFill>
                <a:latin typeface="Montserrat" panose="00000500000000000000" pitchFamily="2" charset="0"/>
              </a:rPr>
              <a:t>Rachel Hayes, Associate director, Regen.</a:t>
            </a:r>
          </a:p>
          <a:p>
            <a:pPr>
              <a:defRPr/>
            </a:pPr>
            <a:endParaRPr lang="en-US" sz="2400" dirty="0">
              <a:solidFill>
                <a:schemeClr val="bg1"/>
              </a:solidFill>
              <a:latin typeface="Montserrat" panose="00000500000000000000" pitchFamily="2" charset="0"/>
            </a:endParaRPr>
          </a:p>
          <a:p>
            <a:pPr>
              <a:defRPr/>
            </a:pPr>
            <a:r>
              <a:rPr lang="en-US" sz="2400" dirty="0">
                <a:solidFill>
                  <a:schemeClr val="bg1"/>
                </a:solidFill>
                <a:latin typeface="Montserrat" panose="00000500000000000000" pitchFamily="2" charset="0"/>
              </a:rPr>
              <a:t>Kate Mulvany – Principle Consultant, Cornwall Insight</a:t>
            </a:r>
          </a:p>
          <a:p>
            <a:endParaRPr lang="en-US" sz="2400" dirty="0">
              <a:solidFill>
                <a:schemeClr val="bg1"/>
              </a:solidFill>
              <a:latin typeface="Montserrat" panose="00000500000000000000" pitchFamily="2" charset="0"/>
            </a:endParaRPr>
          </a:p>
          <a:p>
            <a:endParaRPr lang="en-US" sz="2400" dirty="0">
              <a:solidFill>
                <a:schemeClr val="bg1"/>
              </a:solidFill>
              <a:latin typeface="Montserrat" panose="00000500000000000000" pitchFamily="2" charset="0"/>
            </a:endParaRPr>
          </a:p>
          <a:p>
            <a:endParaRPr lang="en-US" sz="2400" dirty="0">
              <a:solidFill>
                <a:schemeClr val="bg1"/>
              </a:solidFill>
              <a:latin typeface="Montserrat" panose="00000500000000000000" pitchFamily="2" charset="0"/>
            </a:endParaRPr>
          </a:p>
          <a:p>
            <a:endParaRPr lang="en-US" sz="2400" dirty="0">
              <a:solidFill>
                <a:schemeClr val="bg1"/>
              </a:solidFill>
              <a:latin typeface="Montserrat" panose="00000500000000000000" pitchFamily="2" charset="0"/>
            </a:endParaRPr>
          </a:p>
          <a:p>
            <a:endParaRPr lang="en-US" sz="2400" b="1"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a:p>
            <a:pPr>
              <a:defRPr/>
            </a:pPr>
            <a:endParaRPr lang="en-US" sz="2400" b="1"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a:p>
            <a:pPr>
              <a:defRPr/>
            </a:pPr>
            <a:endParaRPr lang="en-US" sz="2400" b="1" dirty="0">
              <a:solidFill>
                <a:schemeClr val="bg1"/>
              </a:solidFill>
              <a:latin typeface="Monserrat"/>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dirty="0">
                <a:solidFill>
                  <a:schemeClr val="bg1"/>
                </a:solidFill>
              </a:rPr>
              <a:t>https://thewun.co.uk/</a:t>
            </a:r>
          </a:p>
        </p:txBody>
      </p:sp>
      <p:pic>
        <p:nvPicPr>
          <p:cNvPr id="2" name="Picture 1">
            <a:extLst>
              <a:ext uri="{FF2B5EF4-FFF2-40B4-BE49-F238E27FC236}">
                <a16:creationId xmlns:a16="http://schemas.microsoft.com/office/drawing/2014/main" id="{15F4143C-354F-2356-E782-1E18686DB94E}"/>
              </a:ext>
            </a:extLst>
          </p:cNvPr>
          <p:cNvPicPr>
            <a:picLocks noChangeAspect="1"/>
          </p:cNvPicPr>
          <p:nvPr/>
        </p:nvPicPr>
        <p:blipFill>
          <a:blip r:embed="rId3"/>
          <a:stretch>
            <a:fillRect/>
          </a:stretch>
        </p:blipFill>
        <p:spPr>
          <a:xfrm>
            <a:off x="10274164" y="0"/>
            <a:ext cx="1877731" cy="1877731"/>
          </a:xfrm>
          <a:prstGeom prst="rect">
            <a:avLst/>
          </a:prstGeom>
        </p:spPr>
      </p:pic>
      <p:pic>
        <p:nvPicPr>
          <p:cNvPr id="3" name="Picture 2">
            <a:extLst>
              <a:ext uri="{FF2B5EF4-FFF2-40B4-BE49-F238E27FC236}">
                <a16:creationId xmlns:a16="http://schemas.microsoft.com/office/drawing/2014/main" id="{7FEACD4B-AD01-0FAC-4650-00B1112A836E}"/>
              </a:ext>
            </a:extLst>
          </p:cNvPr>
          <p:cNvPicPr>
            <a:picLocks noChangeAspect="1"/>
          </p:cNvPicPr>
          <p:nvPr/>
        </p:nvPicPr>
        <p:blipFill>
          <a:blip r:embed="rId4"/>
          <a:stretch>
            <a:fillRect/>
          </a:stretch>
        </p:blipFill>
        <p:spPr>
          <a:xfrm>
            <a:off x="0" y="5931250"/>
            <a:ext cx="2326105" cy="1030443"/>
          </a:xfrm>
          <a:prstGeom prst="rect">
            <a:avLst/>
          </a:prstGeom>
        </p:spPr>
      </p:pic>
      <p:pic>
        <p:nvPicPr>
          <p:cNvPr id="4" name="Picture 3">
            <a:extLst>
              <a:ext uri="{FF2B5EF4-FFF2-40B4-BE49-F238E27FC236}">
                <a16:creationId xmlns:a16="http://schemas.microsoft.com/office/drawing/2014/main" id="{0763A6BE-3CB7-18E1-4CBE-9CBD7D5321B7}"/>
              </a:ext>
            </a:extLst>
          </p:cNvPr>
          <p:cNvPicPr>
            <a:picLocks noChangeAspect="1"/>
          </p:cNvPicPr>
          <p:nvPr/>
        </p:nvPicPr>
        <p:blipFill>
          <a:blip r:embed="rId5"/>
          <a:stretch>
            <a:fillRect/>
          </a:stretch>
        </p:blipFill>
        <p:spPr>
          <a:xfrm>
            <a:off x="8753155" y="5820076"/>
            <a:ext cx="3566469" cy="1121761"/>
          </a:xfrm>
          <a:prstGeom prst="rect">
            <a:avLst/>
          </a:prstGeom>
        </p:spPr>
      </p:pic>
    </p:spTree>
    <p:extLst>
      <p:ext uri="{BB962C8B-B14F-4D97-AF65-F5344CB8AC3E}">
        <p14:creationId xmlns:p14="http://schemas.microsoft.com/office/powerpoint/2010/main" val="2729792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3E781-8830-D054-1438-78B836F6D95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6A36A6-6B7E-0E4B-DFBF-7A9917B5CB62}"/>
              </a:ext>
            </a:extLst>
          </p:cNvPr>
          <p:cNvSpPr>
            <a:spLocks noGrp="1"/>
          </p:cNvSpPr>
          <p:nvPr>
            <p:ph type="title"/>
          </p:nvPr>
        </p:nvSpPr>
        <p:spPr/>
        <p:txBody>
          <a:bodyPr>
            <a:normAutofit/>
          </a:bodyPr>
          <a:lstStyle/>
          <a:p>
            <a:r>
              <a:rPr lang="en-GB" sz="4000" b="1" dirty="0">
                <a:latin typeface="Montserrat" panose="00000500000000000000" pitchFamily="2" charset="0"/>
              </a:rPr>
              <a:t>SLIDO Questions....</a:t>
            </a:r>
          </a:p>
        </p:txBody>
      </p:sp>
      <p:sp>
        <p:nvSpPr>
          <p:cNvPr id="7" name="Rectangle 6">
            <a:extLst>
              <a:ext uri="{FF2B5EF4-FFF2-40B4-BE49-F238E27FC236}">
                <a16:creationId xmlns:a16="http://schemas.microsoft.com/office/drawing/2014/main" id="{E2D92BD9-A74E-AF85-51A8-9D40109FFECA}"/>
              </a:ext>
            </a:extLst>
          </p:cNvPr>
          <p:cNvSpPr/>
          <p:nvPr/>
        </p:nvSpPr>
        <p:spPr>
          <a:xfrm>
            <a:off x="317535" y="2941436"/>
            <a:ext cx="6314493" cy="954107"/>
          </a:xfrm>
          <a:prstGeom prst="rect">
            <a:avLst/>
          </a:prstGeom>
        </p:spPr>
        <p:txBody>
          <a:bodyPr wrap="square">
            <a:spAutoFit/>
          </a:bodyPr>
          <a:lstStyle/>
          <a:p>
            <a:r>
              <a:rPr lang="en-US" sz="2800" dirty="0"/>
              <a:t>You can also join at </a:t>
            </a:r>
            <a:r>
              <a:rPr lang="en-US" sz="2800" b="1" u="sng" dirty="0">
                <a:hlinkClick r:id="rId2"/>
              </a:rPr>
              <a:t>Slido.com</a:t>
            </a:r>
            <a:r>
              <a:rPr lang="en-US" sz="2800" dirty="0"/>
              <a:t> with the code </a:t>
            </a:r>
            <a:r>
              <a:rPr lang="en-US" sz="2800" b="1" u="sng" dirty="0"/>
              <a:t>#2513147</a:t>
            </a:r>
            <a:endParaRPr lang="en-GB" sz="2800" dirty="0"/>
          </a:p>
        </p:txBody>
      </p:sp>
      <p:pic>
        <p:nvPicPr>
          <p:cNvPr id="2" name="Picture 1">
            <a:extLst>
              <a:ext uri="{FF2B5EF4-FFF2-40B4-BE49-F238E27FC236}">
                <a16:creationId xmlns:a16="http://schemas.microsoft.com/office/drawing/2014/main" id="{D4BA29A5-2BAA-DF87-544A-6BA06C70A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292" y="1185153"/>
            <a:ext cx="4876800" cy="4876800"/>
          </a:xfrm>
          <a:prstGeom prst="rect">
            <a:avLst/>
          </a:prstGeom>
        </p:spPr>
      </p:pic>
    </p:spTree>
    <p:extLst>
      <p:ext uri="{BB962C8B-B14F-4D97-AF65-F5344CB8AC3E}">
        <p14:creationId xmlns:p14="http://schemas.microsoft.com/office/powerpoint/2010/main" val="2738286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132FBD-4FFF-3E74-159F-FB1CA4969E58}"/>
              </a:ext>
            </a:extLst>
          </p:cNvPr>
          <p:cNvSpPr>
            <a:spLocks noGrp="1"/>
          </p:cNvSpPr>
          <p:nvPr>
            <p:ph type="title"/>
          </p:nvPr>
        </p:nvSpPr>
        <p:spPr>
          <a:xfrm>
            <a:off x="516634" y="301151"/>
            <a:ext cx="10515600" cy="1325563"/>
          </a:xfrm>
        </p:spPr>
        <p:txBody>
          <a:bodyPr>
            <a:normAutofit fontScale="90000"/>
          </a:bodyPr>
          <a:lstStyle/>
          <a:p>
            <a:r>
              <a:rPr lang="en-GB" b="1" dirty="0"/>
              <a:t>Over 80% of people are concerned about climate change according to Government research</a:t>
            </a:r>
          </a:p>
        </p:txBody>
      </p:sp>
      <p:pic>
        <p:nvPicPr>
          <p:cNvPr id="7" name="Content Placeholder 6">
            <a:extLst>
              <a:ext uri="{FF2B5EF4-FFF2-40B4-BE49-F238E27FC236}">
                <a16:creationId xmlns:a16="http://schemas.microsoft.com/office/drawing/2014/main" id="{CDAB596C-6EE0-FCFD-7C31-909851529155}"/>
              </a:ext>
            </a:extLst>
          </p:cNvPr>
          <p:cNvPicPr>
            <a:picLocks noGrp="1" noChangeAspect="1"/>
          </p:cNvPicPr>
          <p:nvPr>
            <p:ph idx="1"/>
          </p:nvPr>
        </p:nvPicPr>
        <p:blipFill>
          <a:blip r:embed="rId2"/>
          <a:stretch>
            <a:fillRect/>
          </a:stretch>
        </p:blipFill>
        <p:spPr>
          <a:xfrm>
            <a:off x="516634" y="1663176"/>
            <a:ext cx="9948508" cy="4857212"/>
          </a:xfrm>
        </p:spPr>
      </p:pic>
      <p:sp>
        <p:nvSpPr>
          <p:cNvPr id="9" name="TextBox 8">
            <a:extLst>
              <a:ext uri="{FF2B5EF4-FFF2-40B4-BE49-F238E27FC236}">
                <a16:creationId xmlns:a16="http://schemas.microsoft.com/office/drawing/2014/main" id="{25B84CC5-E145-0008-8249-B395C8B6EF9E}"/>
              </a:ext>
            </a:extLst>
          </p:cNvPr>
          <p:cNvSpPr txBox="1"/>
          <p:nvPr/>
        </p:nvSpPr>
        <p:spPr>
          <a:xfrm>
            <a:off x="838200" y="6492875"/>
            <a:ext cx="610125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prstClr val="black"/>
                </a:solidFill>
                <a:effectLst/>
                <a:uLnTx/>
                <a:uFillTx/>
                <a:latin typeface="Calibri" panose="020F0502020204030204"/>
                <a:ea typeface="+mn-ea"/>
                <a:cs typeface="+mn-cs"/>
              </a:rPr>
              <a:t>Source: DESNZ Public Attitudes Tracker: Net Zero and Climate Change Summer 2023, UK</a:t>
            </a:r>
          </a:p>
        </p:txBody>
      </p:sp>
      <p:pic>
        <p:nvPicPr>
          <p:cNvPr id="3" name="Picture 2">
            <a:extLst>
              <a:ext uri="{FF2B5EF4-FFF2-40B4-BE49-F238E27FC236}">
                <a16:creationId xmlns:a16="http://schemas.microsoft.com/office/drawing/2014/main" id="{23F70CE2-C1F3-7534-D266-5967E54F9E17}"/>
              </a:ext>
            </a:extLst>
          </p:cNvPr>
          <p:cNvPicPr>
            <a:picLocks noChangeAspect="1"/>
          </p:cNvPicPr>
          <p:nvPr/>
        </p:nvPicPr>
        <p:blipFill>
          <a:blip r:embed="rId3"/>
          <a:stretch>
            <a:fillRect/>
          </a:stretch>
        </p:blipFill>
        <p:spPr>
          <a:xfrm>
            <a:off x="9899112" y="5815655"/>
            <a:ext cx="2328874" cy="1030313"/>
          </a:xfrm>
          <a:prstGeom prst="rect">
            <a:avLst/>
          </a:prstGeom>
        </p:spPr>
      </p:pic>
    </p:spTree>
    <p:extLst>
      <p:ext uri="{BB962C8B-B14F-4D97-AF65-F5344CB8AC3E}">
        <p14:creationId xmlns:p14="http://schemas.microsoft.com/office/powerpoint/2010/main" val="148894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4DE6-E963-0079-7315-BE26BD633DD2}"/>
              </a:ext>
            </a:extLst>
          </p:cNvPr>
          <p:cNvSpPr>
            <a:spLocks noGrp="1"/>
          </p:cNvSpPr>
          <p:nvPr>
            <p:ph type="title"/>
          </p:nvPr>
        </p:nvSpPr>
        <p:spPr/>
        <p:txBody>
          <a:bodyPr/>
          <a:lstStyle/>
          <a:p>
            <a:r>
              <a:rPr lang="en-GB" b="1" dirty="0"/>
              <a:t>Most expect living expenses to increase as a result of the transition to Net Zero</a:t>
            </a:r>
          </a:p>
        </p:txBody>
      </p:sp>
      <p:sp>
        <p:nvSpPr>
          <p:cNvPr id="6" name="TextBox 5">
            <a:extLst>
              <a:ext uri="{FF2B5EF4-FFF2-40B4-BE49-F238E27FC236}">
                <a16:creationId xmlns:a16="http://schemas.microsoft.com/office/drawing/2014/main" id="{17A273C4-8365-C670-323C-C0C4B15D30EB}"/>
              </a:ext>
            </a:extLst>
          </p:cNvPr>
          <p:cNvSpPr txBox="1"/>
          <p:nvPr/>
        </p:nvSpPr>
        <p:spPr>
          <a:xfrm>
            <a:off x="838200" y="6492875"/>
            <a:ext cx="610125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prstClr val="black"/>
                </a:solidFill>
                <a:effectLst/>
                <a:uLnTx/>
                <a:uFillTx/>
                <a:latin typeface="Calibri" panose="020F0502020204030204"/>
                <a:ea typeface="+mn-ea"/>
                <a:cs typeface="+mn-cs"/>
              </a:rPr>
              <a:t>Source: DESNZ Public Attitudes Tracker: Net Zero and Climate Change Summer 2023, UK</a:t>
            </a:r>
          </a:p>
        </p:txBody>
      </p:sp>
      <p:pic>
        <p:nvPicPr>
          <p:cNvPr id="10" name="Content Placeholder 9">
            <a:extLst>
              <a:ext uri="{FF2B5EF4-FFF2-40B4-BE49-F238E27FC236}">
                <a16:creationId xmlns:a16="http://schemas.microsoft.com/office/drawing/2014/main" id="{2F16F6A0-BA45-6905-2190-E628D6C30A55}"/>
              </a:ext>
            </a:extLst>
          </p:cNvPr>
          <p:cNvPicPr>
            <a:picLocks noGrp="1" noChangeAspect="1"/>
          </p:cNvPicPr>
          <p:nvPr>
            <p:ph idx="1"/>
          </p:nvPr>
        </p:nvPicPr>
        <p:blipFill>
          <a:blip r:embed="rId2"/>
          <a:stretch>
            <a:fillRect/>
          </a:stretch>
        </p:blipFill>
        <p:spPr>
          <a:xfrm>
            <a:off x="409904" y="1945770"/>
            <a:ext cx="9427779" cy="4547105"/>
          </a:xfrm>
        </p:spPr>
      </p:pic>
      <p:pic>
        <p:nvPicPr>
          <p:cNvPr id="3" name="Picture 2">
            <a:extLst>
              <a:ext uri="{FF2B5EF4-FFF2-40B4-BE49-F238E27FC236}">
                <a16:creationId xmlns:a16="http://schemas.microsoft.com/office/drawing/2014/main" id="{975F7C15-4FBB-79D0-7801-73466FC53273}"/>
              </a:ext>
            </a:extLst>
          </p:cNvPr>
          <p:cNvPicPr>
            <a:picLocks noChangeAspect="1"/>
          </p:cNvPicPr>
          <p:nvPr/>
        </p:nvPicPr>
        <p:blipFill>
          <a:blip r:embed="rId3"/>
          <a:stretch>
            <a:fillRect/>
          </a:stretch>
        </p:blipFill>
        <p:spPr>
          <a:xfrm>
            <a:off x="9837683" y="5827687"/>
            <a:ext cx="2328874" cy="1030313"/>
          </a:xfrm>
          <a:prstGeom prst="rect">
            <a:avLst/>
          </a:prstGeom>
        </p:spPr>
      </p:pic>
    </p:spTree>
    <p:extLst>
      <p:ext uri="{BB962C8B-B14F-4D97-AF65-F5344CB8AC3E}">
        <p14:creationId xmlns:p14="http://schemas.microsoft.com/office/powerpoint/2010/main" val="3239981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52F6-0A0A-782B-BD45-C335A6A7A64C}"/>
              </a:ext>
            </a:extLst>
          </p:cNvPr>
          <p:cNvSpPr>
            <a:spLocks noGrp="1"/>
          </p:cNvSpPr>
          <p:nvPr>
            <p:ph type="title"/>
          </p:nvPr>
        </p:nvSpPr>
        <p:spPr/>
        <p:txBody>
          <a:bodyPr/>
          <a:lstStyle/>
          <a:p>
            <a:r>
              <a:rPr lang="en-GB" b="1" dirty="0"/>
              <a:t>&lt;20% of people are confident that the UK will achieve Net Zero by 2050</a:t>
            </a:r>
          </a:p>
        </p:txBody>
      </p:sp>
      <p:sp>
        <p:nvSpPr>
          <p:cNvPr id="6" name="TextBox 5">
            <a:extLst>
              <a:ext uri="{FF2B5EF4-FFF2-40B4-BE49-F238E27FC236}">
                <a16:creationId xmlns:a16="http://schemas.microsoft.com/office/drawing/2014/main" id="{E1BF1325-FDE7-A351-68AF-3FD3A9E87105}"/>
              </a:ext>
            </a:extLst>
          </p:cNvPr>
          <p:cNvSpPr txBox="1"/>
          <p:nvPr/>
        </p:nvSpPr>
        <p:spPr>
          <a:xfrm>
            <a:off x="838200" y="6492875"/>
            <a:ext cx="610125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prstClr val="black"/>
                </a:solidFill>
                <a:effectLst/>
                <a:uLnTx/>
                <a:uFillTx/>
                <a:latin typeface="Calibri" panose="020F0502020204030204"/>
                <a:ea typeface="+mn-ea"/>
                <a:cs typeface="+mn-cs"/>
              </a:rPr>
              <a:t>Source: DESNZ Public Attitudes Tracker: Net Zero and Climate Change Summer 2023, UK</a:t>
            </a:r>
          </a:p>
        </p:txBody>
      </p:sp>
      <p:pic>
        <p:nvPicPr>
          <p:cNvPr id="10" name="Content Placeholder 9">
            <a:extLst>
              <a:ext uri="{FF2B5EF4-FFF2-40B4-BE49-F238E27FC236}">
                <a16:creationId xmlns:a16="http://schemas.microsoft.com/office/drawing/2014/main" id="{72678584-A582-249D-DC91-2E9898667316}"/>
              </a:ext>
            </a:extLst>
          </p:cNvPr>
          <p:cNvPicPr>
            <a:picLocks noGrp="1" noChangeAspect="1"/>
          </p:cNvPicPr>
          <p:nvPr>
            <p:ph idx="1"/>
          </p:nvPr>
        </p:nvPicPr>
        <p:blipFill>
          <a:blip r:embed="rId2"/>
          <a:stretch>
            <a:fillRect/>
          </a:stretch>
        </p:blipFill>
        <p:spPr>
          <a:xfrm>
            <a:off x="472966" y="1690688"/>
            <a:ext cx="11187565" cy="4802187"/>
          </a:xfrm>
        </p:spPr>
      </p:pic>
      <p:pic>
        <p:nvPicPr>
          <p:cNvPr id="3" name="Picture 2">
            <a:extLst>
              <a:ext uri="{FF2B5EF4-FFF2-40B4-BE49-F238E27FC236}">
                <a16:creationId xmlns:a16="http://schemas.microsoft.com/office/drawing/2014/main" id="{52C45DC8-F877-71CB-7100-D4BD98D8E08D}"/>
              </a:ext>
            </a:extLst>
          </p:cNvPr>
          <p:cNvPicPr>
            <a:picLocks noChangeAspect="1"/>
          </p:cNvPicPr>
          <p:nvPr/>
        </p:nvPicPr>
        <p:blipFill>
          <a:blip r:embed="rId3"/>
          <a:stretch>
            <a:fillRect/>
          </a:stretch>
        </p:blipFill>
        <p:spPr>
          <a:xfrm>
            <a:off x="9863126" y="5827687"/>
            <a:ext cx="2328874" cy="1030313"/>
          </a:xfrm>
          <a:prstGeom prst="rect">
            <a:avLst/>
          </a:prstGeom>
        </p:spPr>
      </p:pic>
    </p:spTree>
    <p:extLst>
      <p:ext uri="{BB962C8B-B14F-4D97-AF65-F5344CB8AC3E}">
        <p14:creationId xmlns:p14="http://schemas.microsoft.com/office/powerpoint/2010/main" val="3394445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631" y="224960"/>
            <a:ext cx="1698979" cy="7362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5334" y="1629154"/>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706" b="20463"/>
          <a:stretch/>
        </p:blipFill>
        <p:spPr bwMode="auto">
          <a:xfrm>
            <a:off x="169922" y="1898538"/>
            <a:ext cx="2085603" cy="8056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513" y="129651"/>
            <a:ext cx="1807192" cy="1091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5171" y="3584404"/>
            <a:ext cx="1609387" cy="107507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64" y="254924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6464" y="1720349"/>
            <a:ext cx="3057827" cy="74494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FABA1312-6407-E081-A2C8-F378357BBE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9654" y="982578"/>
            <a:ext cx="2335711" cy="76950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36938" y="2492414"/>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79618" y="4712688"/>
            <a:ext cx="1453003" cy="88425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99977" y="2584513"/>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2503" b="33060"/>
          <a:stretch/>
        </p:blipFill>
        <p:spPr bwMode="auto">
          <a:xfrm>
            <a:off x="2162996" y="4948329"/>
            <a:ext cx="3881207" cy="94011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094" t="1" r="2688" b="8719"/>
          <a:stretch/>
        </p:blipFill>
        <p:spPr bwMode="auto">
          <a:xfrm>
            <a:off x="2476402" y="2332275"/>
            <a:ext cx="2234517" cy="7290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14080" y="4077495"/>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F25D59FE-82B4-8125-FC50-D49995A3621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6216" t="22873" r="15737" b="24689"/>
          <a:stretch/>
        </p:blipFill>
        <p:spPr bwMode="auto">
          <a:xfrm>
            <a:off x="266338" y="3160708"/>
            <a:ext cx="1518043" cy="82455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52562" y="84805"/>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33305" b="28405"/>
          <a:stretch/>
        </p:blipFill>
        <p:spPr bwMode="auto">
          <a:xfrm>
            <a:off x="908006" y="5433857"/>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9239" t="13695" b="17306"/>
          <a:stretch/>
        </p:blipFill>
        <p:spPr bwMode="auto">
          <a:xfrm>
            <a:off x="338955" y="4526923"/>
            <a:ext cx="1840267" cy="98899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53328" y="3930205"/>
            <a:ext cx="1528801" cy="120775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34236" y="5452790"/>
            <a:ext cx="1237832" cy="1237832"/>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1285" y="1552458"/>
            <a:ext cx="2433297" cy="44539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0445" y="5973026"/>
            <a:ext cx="2144440" cy="7874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00778" y="4250211"/>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337053" y="5799617"/>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637315" y="2917857"/>
            <a:ext cx="1811650" cy="75768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9">
            <a:extLst>
              <a:ext uri="{28A0092B-C50C-407E-A947-70E740481C1C}">
                <a14:useLocalDpi xmlns:a14="http://schemas.microsoft.com/office/drawing/2010/main" val="0"/>
              </a:ext>
            </a:extLst>
          </a:blip>
          <a:srcRect l="15674" t="28913" r="17196" b="29600"/>
          <a:stretch/>
        </p:blipFill>
        <p:spPr>
          <a:xfrm>
            <a:off x="5160443" y="3089969"/>
            <a:ext cx="1939305" cy="674149"/>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10206" t="23557" r="12211" b="19905"/>
          <a:stretch/>
        </p:blipFill>
        <p:spPr bwMode="auto">
          <a:xfrm>
            <a:off x="3437525" y="4106240"/>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450346" y="2924068"/>
            <a:ext cx="836371" cy="836371"/>
          </a:xfrm>
          <a:prstGeom prst="rect">
            <a:avLst/>
          </a:prstGeom>
        </p:spPr>
      </p:pic>
      <p:pic>
        <p:nvPicPr>
          <p:cNvPr id="7" name="Picture 6" descr="A red and black text&#10;&#10;Description automatically generated">
            <a:extLst>
              <a:ext uri="{FF2B5EF4-FFF2-40B4-BE49-F238E27FC236}">
                <a16:creationId xmlns:a16="http://schemas.microsoft.com/office/drawing/2014/main" id="{E2E9BC95-55B2-F92B-077C-6F9F3B68C6BA}"/>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60240" y="5150588"/>
            <a:ext cx="1237832" cy="696280"/>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40921" y="954356"/>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626796" y="91048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35">
            <a:extLst>
              <a:ext uri="{28A0092B-C50C-407E-A947-70E740481C1C}">
                <a14:useLocalDpi xmlns:a14="http://schemas.microsoft.com/office/drawing/2010/main" val="0"/>
              </a:ext>
            </a:extLst>
          </a:blip>
          <a:srcRect l="7493" t="19674" b="20887"/>
          <a:stretch/>
        </p:blipFill>
        <p:spPr>
          <a:xfrm>
            <a:off x="2083073" y="310733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21444" b="15151"/>
          <a:stretch/>
        </p:blipFill>
        <p:spPr bwMode="auto">
          <a:xfrm>
            <a:off x="7222938" y="4843036"/>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136430" y="5702985"/>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6544818" y="145476"/>
            <a:ext cx="1183223" cy="688379"/>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005898" y="1266919"/>
            <a:ext cx="2493501" cy="5181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40">
            <a:extLst>
              <a:ext uri="{28A0092B-C50C-407E-A947-70E740481C1C}">
                <a14:useLocalDpi xmlns:a14="http://schemas.microsoft.com/office/drawing/2010/main" val="0"/>
              </a:ext>
            </a:extLst>
          </a:blip>
          <a:srcRect l="7104" t="18681" r="4673" b="21327"/>
          <a:stretch/>
        </p:blipFill>
        <p:spPr>
          <a:xfrm>
            <a:off x="2972926" y="3649613"/>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41">
            <a:extLst>
              <a:ext uri="{28A0092B-C50C-407E-A947-70E740481C1C}">
                <a14:useLocalDpi xmlns:a14="http://schemas.microsoft.com/office/drawing/2010/main" val="0"/>
              </a:ext>
            </a:extLst>
          </a:blip>
          <a:srcRect l="5644" t="8734" r="5293" b="10534"/>
          <a:stretch/>
        </p:blipFill>
        <p:spPr>
          <a:xfrm>
            <a:off x="8048500" y="2037158"/>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t="16957" b="18068"/>
          <a:stretch/>
        </p:blipFill>
        <p:spPr bwMode="auto">
          <a:xfrm>
            <a:off x="6060717" y="1514728"/>
            <a:ext cx="1921357" cy="8339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89874" y="3907544"/>
            <a:ext cx="2120447" cy="559030"/>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44"/>
          <a:srcRect t="15382" b="27562"/>
          <a:stretch/>
        </p:blipFill>
        <p:spPr>
          <a:xfrm>
            <a:off x="7083379" y="3974821"/>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45">
            <a:extLst>
              <a:ext uri="{28A0092B-C50C-407E-A947-70E740481C1C}">
                <a14:useLocalDpi xmlns:a14="http://schemas.microsoft.com/office/drawing/2010/main" val="0"/>
              </a:ext>
            </a:extLst>
          </a:blip>
          <a:srcRect t="14038" b="13535"/>
          <a:stretch/>
        </p:blipFill>
        <p:spPr>
          <a:xfrm>
            <a:off x="8511247" y="1050306"/>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9170990" y="5797203"/>
            <a:ext cx="2524245" cy="695818"/>
          </a:xfrm>
          <a:prstGeom prst="rect">
            <a:avLst/>
          </a:prstGeom>
        </p:spPr>
      </p:pic>
    </p:spTree>
    <p:extLst>
      <p:ext uri="{BB962C8B-B14F-4D97-AF65-F5344CB8AC3E}">
        <p14:creationId xmlns:p14="http://schemas.microsoft.com/office/powerpoint/2010/main" val="2143520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573745" y="2047089"/>
            <a:ext cx="11238040" cy="181588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Montserrat" panose="00000500000000000000" pitchFamily="2" charset="0"/>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prstClr val="white"/>
                </a:solidFill>
                <a:effectLst/>
                <a:uLnTx/>
                <a:uFillTx/>
                <a:latin typeface="Montserrat" panose="00000500000000000000" pitchFamily="2" charset="0"/>
                <a:cs typeface="Calibri"/>
              </a:rPr>
              <a:t>Q&amp;A </a:t>
            </a:r>
          </a:p>
        </p:txBody>
      </p:sp>
      <p:sp>
        <p:nvSpPr>
          <p:cNvPr id="6" name="TextBox 5">
            <a:extLst>
              <a:ext uri="{FF2B5EF4-FFF2-40B4-BE49-F238E27FC236}">
                <a16:creationId xmlns:a16="http://schemas.microsoft.com/office/drawing/2014/main" id="{299A1E85-9F76-4E0A-91C1-88AE3937512B}"/>
              </a:ext>
            </a:extLst>
          </p:cNvPr>
          <p:cNvSpPr txBox="1"/>
          <p:nvPr/>
        </p:nvSpPr>
        <p:spPr>
          <a:xfrm>
            <a:off x="4912029" y="6266699"/>
            <a:ext cx="25614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Tree>
    <p:extLst>
      <p:ext uri="{BB962C8B-B14F-4D97-AF65-F5344CB8AC3E}">
        <p14:creationId xmlns:p14="http://schemas.microsoft.com/office/powerpoint/2010/main" val="1296348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6" name="Picture 5"/>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7" name="Rectangle 6"/>
          <p:cNvSpPr/>
          <p:nvPr>
            <p:custDataLst>
              <p:tags r:id="rId4"/>
            </p:custDataLst>
          </p:nvPr>
        </p:nvSpPr>
        <p:spPr>
          <a:xfrm>
            <a:off x="3200400" y="2571750"/>
            <a:ext cx="8483600"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Given what you have heard from our experts, only in relation to the transition to Net Zero, do you believe that a change of government would be:</a:t>
            </a:r>
            <a:endParaRPr lang="en-GB" sz="2400" b="1">
              <a:solidFill>
                <a:srgbClr val="5B5B5B"/>
              </a:solidFill>
            </a:endParaRPr>
          </a:p>
        </p:txBody>
      </p:sp>
      <p:sp>
        <p:nvSpPr>
          <p:cNvPr id="8" name="Rectangle 7"/>
          <p:cNvSpPr/>
          <p:nvPr>
            <p:custDataLst>
              <p:tags r:id="rId5"/>
            </p:custDataLst>
          </p:nvPr>
        </p:nvSpPr>
        <p:spPr>
          <a:xfrm>
            <a:off x="3200400" y="6096000"/>
            <a:ext cx="8737600" cy="510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endParaRPr lang="en-GB" sz="1400">
              <a:solidFill>
                <a:srgbClr val="5B5B5B"/>
              </a:solidFill>
            </a:endParaRPr>
          </a:p>
        </p:txBody>
      </p:sp>
    </p:spTree>
    <p:custDataLst>
      <p:tags r:id="rId1"/>
    </p:custDataLst>
    <p:extLst>
      <p:ext uri="{BB962C8B-B14F-4D97-AF65-F5344CB8AC3E}">
        <p14:creationId xmlns:p14="http://schemas.microsoft.com/office/powerpoint/2010/main" val="217199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7"/>
                                        </p:tgtEl>
                                      </p:cBhvr>
                                    </p:animEffect>
                                    <p:animScale>
                                      <p:cBhvr>
                                        <p:cTn id="7" dur="25"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2084469" y="2062654"/>
            <a:ext cx="8023059"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Thank you to all our speakers &amp; WUN partners who made this event possible &amp; particular thanks to our kind hosts </a:t>
            </a:r>
            <a:r>
              <a:rPr kumimoji="0" lang="en-GB" sz="40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Elexon</a:t>
            </a:r>
            <a:endParaRPr kumimoji="0" lang="en-GB"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40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green and white logo&#10;&#10;Description automatically generated">
            <a:extLst>
              <a:ext uri="{FF2B5EF4-FFF2-40B4-BE49-F238E27FC236}">
                <a16:creationId xmlns:a16="http://schemas.microsoft.com/office/drawing/2014/main" id="{CB92C202-C583-AF7E-5A18-81BE79008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13123"/>
            <a:ext cx="3261643" cy="1444877"/>
          </a:xfrm>
          <a:prstGeom prst="rect">
            <a:avLst/>
          </a:prstGeom>
        </p:spPr>
      </p:pic>
      <p:pic>
        <p:nvPicPr>
          <p:cNvPr id="4" name="Picture 3" descr="Blue letters on a white background&#10;&#10;Description automatically generated">
            <a:extLst>
              <a:ext uri="{FF2B5EF4-FFF2-40B4-BE49-F238E27FC236}">
                <a16:creationId xmlns:a16="http://schemas.microsoft.com/office/drawing/2014/main" id="{8B3C9939-7837-D7F7-9F3F-770460FC6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6463" y="5473142"/>
            <a:ext cx="4410774" cy="1384858"/>
          </a:xfrm>
          <a:prstGeom prst="rect">
            <a:avLst/>
          </a:prstGeom>
        </p:spPr>
      </p:pic>
      <p:pic>
        <p:nvPicPr>
          <p:cNvPr id="2" name="Picture 1">
            <a:extLst>
              <a:ext uri="{FF2B5EF4-FFF2-40B4-BE49-F238E27FC236}">
                <a16:creationId xmlns:a16="http://schemas.microsoft.com/office/drawing/2014/main" id="{66620FEA-2342-C54C-7614-246751FAE718}"/>
              </a:ext>
            </a:extLst>
          </p:cNvPr>
          <p:cNvPicPr>
            <a:picLocks noChangeAspect="1"/>
          </p:cNvPicPr>
          <p:nvPr/>
        </p:nvPicPr>
        <p:blipFill>
          <a:blip r:embed="rId5"/>
          <a:stretch>
            <a:fillRect/>
          </a:stretch>
        </p:blipFill>
        <p:spPr>
          <a:xfrm>
            <a:off x="10314269" y="0"/>
            <a:ext cx="1877731" cy="1877731"/>
          </a:xfrm>
          <a:prstGeom prst="rect">
            <a:avLst/>
          </a:prstGeom>
        </p:spPr>
      </p:pic>
      <p:pic>
        <p:nvPicPr>
          <p:cNvPr id="6" name="Picture 5">
            <a:extLst>
              <a:ext uri="{FF2B5EF4-FFF2-40B4-BE49-F238E27FC236}">
                <a16:creationId xmlns:a16="http://schemas.microsoft.com/office/drawing/2014/main" id="{FEE1BB6A-4B3D-804A-D849-E8105565F5BA}"/>
              </a:ext>
            </a:extLst>
          </p:cNvPr>
          <p:cNvPicPr>
            <a:picLocks noChangeAspect="1"/>
          </p:cNvPicPr>
          <p:nvPr/>
        </p:nvPicPr>
        <p:blipFill>
          <a:blip r:embed="rId5"/>
          <a:stretch>
            <a:fillRect/>
          </a:stretch>
        </p:blipFill>
        <p:spPr>
          <a:xfrm>
            <a:off x="0" y="-1"/>
            <a:ext cx="1877731" cy="1877731"/>
          </a:xfrm>
          <a:prstGeom prst="rect">
            <a:avLst/>
          </a:prstGeom>
        </p:spPr>
      </p:pic>
    </p:spTree>
    <p:extLst>
      <p:ext uri="{BB962C8B-B14F-4D97-AF65-F5344CB8AC3E}">
        <p14:creationId xmlns:p14="http://schemas.microsoft.com/office/powerpoint/2010/main" val="1284606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9A3C8-3466-FA63-E9F8-32EB519B900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B7756CB-9A78-4B64-1D80-5D612315B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976DC3D-F3F1-5583-E621-B9E284A21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631" y="224960"/>
            <a:ext cx="1698979" cy="7362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419A30B-D3FC-2CB6-B418-D58FA9765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5334" y="1629154"/>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E22E94F-3F1D-5DE9-4ED7-EC2363AE80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706" b="20463"/>
          <a:stretch/>
        </p:blipFill>
        <p:spPr bwMode="auto">
          <a:xfrm>
            <a:off x="169922" y="1898538"/>
            <a:ext cx="2085603" cy="8056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9D14C10A-1F61-572F-4011-2C18EB6C8A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513" y="129651"/>
            <a:ext cx="1807192" cy="1091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27C89653-8352-DB53-057E-94839EA0EC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5171" y="3584404"/>
            <a:ext cx="1609387" cy="107507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AEF8161-7818-7C4A-A85D-F2D54B4CAB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64" y="254924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568B8D96-7C1D-56A7-B3A2-462387546A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6464" y="1720349"/>
            <a:ext cx="3057827" cy="74494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1E53B3BD-A891-8F27-EC61-4C9714C3C0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9654" y="982578"/>
            <a:ext cx="2335711" cy="76950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B884CFFA-40A1-76F5-617D-6CC1CC0CDBE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DD4CA25C-4A9F-65CE-2823-77F9A80817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36938" y="2492414"/>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C857A3D5-EFAF-C293-1E92-061412613FE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79618" y="4712688"/>
            <a:ext cx="1453003" cy="88425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B313C897-380E-A689-7B5C-CE0D6C5604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99977" y="2584513"/>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82046C98-E14B-F0B0-8EF8-92ACCD2E94A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2503" b="33060"/>
          <a:stretch/>
        </p:blipFill>
        <p:spPr bwMode="auto">
          <a:xfrm>
            <a:off x="2162996" y="4948329"/>
            <a:ext cx="3881207" cy="94011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0A20FBE3-85D8-6024-23BD-6A293F8070D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094" t="1" r="2688" b="8719"/>
          <a:stretch/>
        </p:blipFill>
        <p:spPr bwMode="auto">
          <a:xfrm>
            <a:off x="2476402" y="2332275"/>
            <a:ext cx="2234517" cy="7290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48A0E2EE-1E18-F197-5885-B44887CC0CA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14080" y="4077495"/>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A8FED010-7970-68AB-7489-902AF0F5BB1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6216" t="22873" r="15737" b="24689"/>
          <a:stretch/>
        </p:blipFill>
        <p:spPr bwMode="auto">
          <a:xfrm>
            <a:off x="266338" y="3160708"/>
            <a:ext cx="1518043" cy="82455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3EF6C6AE-4A1F-D861-C789-46483590912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52562" y="84805"/>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8C78C925-84A2-BE4B-82CC-ED50BB99D44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33305" b="28405"/>
          <a:stretch/>
        </p:blipFill>
        <p:spPr bwMode="auto">
          <a:xfrm>
            <a:off x="908006" y="5433857"/>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9AC3D8EA-D54F-4FC4-9C39-8104F38DBB70}"/>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9239" t="13695" b="17306"/>
          <a:stretch/>
        </p:blipFill>
        <p:spPr bwMode="auto">
          <a:xfrm>
            <a:off x="338955" y="4526923"/>
            <a:ext cx="1840267" cy="98899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CA88C155-16FA-E67C-01D5-9A792A79009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53328" y="3930205"/>
            <a:ext cx="1528801" cy="120775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E2D8AC88-382D-CFAD-90D5-EC9DB61388A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34236" y="5452790"/>
            <a:ext cx="1237832" cy="1237832"/>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BAFEE0DD-F36E-71B6-B31F-FA89987E52A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1285" y="1552458"/>
            <a:ext cx="2433297" cy="44539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F8F86B8E-ABF6-6824-21FF-BD4BD1658C9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0445" y="5973026"/>
            <a:ext cx="2144440" cy="7874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B057C7ED-1EE7-4DDB-9741-10086D61F27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00778" y="4250211"/>
            <a:ext cx="855833" cy="683655"/>
          </a:xfrm>
          <a:prstGeom prst="rect">
            <a:avLst/>
          </a:prstGeom>
        </p:spPr>
      </p:pic>
      <p:pic>
        <p:nvPicPr>
          <p:cNvPr id="1080" name="Picture 56">
            <a:extLst>
              <a:ext uri="{FF2B5EF4-FFF2-40B4-BE49-F238E27FC236}">
                <a16:creationId xmlns:a16="http://schemas.microsoft.com/office/drawing/2014/main" id="{1FF15207-1369-03C4-C468-98CD100B611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337053" y="5799617"/>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black logo&#10;&#10;Description automatically generated">
            <a:extLst>
              <a:ext uri="{FF2B5EF4-FFF2-40B4-BE49-F238E27FC236}">
                <a16:creationId xmlns:a16="http://schemas.microsoft.com/office/drawing/2014/main" id="{C111AE7B-686C-C1E4-B901-DF645B33DC0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637315" y="2917857"/>
            <a:ext cx="1811650" cy="75768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3CB7799-492E-4DB5-DFCD-324A98061AE9}"/>
              </a:ext>
            </a:extLst>
          </p:cNvPr>
          <p:cNvPicPr>
            <a:picLocks noChangeAspect="1"/>
          </p:cNvPicPr>
          <p:nvPr/>
        </p:nvPicPr>
        <p:blipFill rotWithShape="1">
          <a:blip r:embed="rId29">
            <a:extLst>
              <a:ext uri="{28A0092B-C50C-407E-A947-70E740481C1C}">
                <a14:useLocalDpi xmlns:a14="http://schemas.microsoft.com/office/drawing/2010/main" val="0"/>
              </a:ext>
            </a:extLst>
          </a:blip>
          <a:srcRect l="15674" t="28913" r="17196" b="29600"/>
          <a:stretch/>
        </p:blipFill>
        <p:spPr>
          <a:xfrm>
            <a:off x="5160443" y="3089969"/>
            <a:ext cx="1939305" cy="674149"/>
          </a:xfrm>
          <a:prstGeom prst="rect">
            <a:avLst/>
          </a:prstGeom>
        </p:spPr>
      </p:pic>
      <p:pic>
        <p:nvPicPr>
          <p:cNvPr id="1030" name="Picture 6">
            <a:extLst>
              <a:ext uri="{FF2B5EF4-FFF2-40B4-BE49-F238E27FC236}">
                <a16:creationId xmlns:a16="http://schemas.microsoft.com/office/drawing/2014/main" id="{3473A3FD-478E-82E1-7E43-E68E758294E5}"/>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10206" t="23557" r="12211" b="19905"/>
          <a:stretch/>
        </p:blipFill>
        <p:spPr bwMode="auto">
          <a:xfrm>
            <a:off x="3437525" y="4106240"/>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8DE54B0-5B27-BA65-A582-1A7E863B658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450346" y="2924068"/>
            <a:ext cx="836371" cy="836371"/>
          </a:xfrm>
          <a:prstGeom prst="rect">
            <a:avLst/>
          </a:prstGeom>
        </p:spPr>
      </p:pic>
      <p:pic>
        <p:nvPicPr>
          <p:cNvPr id="7" name="Picture 6" descr="A red and black text&#10;&#10;Description automatically generated">
            <a:extLst>
              <a:ext uri="{FF2B5EF4-FFF2-40B4-BE49-F238E27FC236}">
                <a16:creationId xmlns:a16="http://schemas.microsoft.com/office/drawing/2014/main" id="{EA29A8DA-CAE3-D72D-15C5-B9D58A46A4E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60240" y="5150588"/>
            <a:ext cx="1237832" cy="696280"/>
          </a:xfrm>
          <a:prstGeom prst="rect">
            <a:avLst/>
          </a:prstGeom>
        </p:spPr>
      </p:pic>
      <p:pic>
        <p:nvPicPr>
          <p:cNvPr id="1038" name="Picture 14">
            <a:extLst>
              <a:ext uri="{FF2B5EF4-FFF2-40B4-BE49-F238E27FC236}">
                <a16:creationId xmlns:a16="http://schemas.microsoft.com/office/drawing/2014/main" id="{C94DC0BC-D149-04EB-5D5F-7FEFDC56E616}"/>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40921" y="954356"/>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0585821-F33F-D6CF-445C-8EB7B7F6EDC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626796" y="91048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82B041B2-A698-6B6C-DCED-F1059FDC327C}"/>
              </a:ext>
            </a:extLst>
          </p:cNvPr>
          <p:cNvPicPr>
            <a:picLocks noChangeAspect="1"/>
          </p:cNvPicPr>
          <p:nvPr/>
        </p:nvPicPr>
        <p:blipFill rotWithShape="1">
          <a:blip r:embed="rId35">
            <a:extLst>
              <a:ext uri="{28A0092B-C50C-407E-A947-70E740481C1C}">
                <a14:useLocalDpi xmlns:a14="http://schemas.microsoft.com/office/drawing/2010/main" val="0"/>
              </a:ext>
            </a:extLst>
          </a:blip>
          <a:srcRect l="7493" t="19674" b="20887"/>
          <a:stretch/>
        </p:blipFill>
        <p:spPr>
          <a:xfrm>
            <a:off x="2083073" y="310733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CC9AF217-92B4-1E51-9403-ED469CC61570}"/>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21444" b="15151"/>
          <a:stretch/>
        </p:blipFill>
        <p:spPr bwMode="auto">
          <a:xfrm>
            <a:off x="7222938" y="4843036"/>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D38C1225-80AA-C0BC-5B9B-7414A02B833D}"/>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136430" y="5702985"/>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73316EBD-4BD4-D52B-1BE5-E021B8679AC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6544818" y="145476"/>
            <a:ext cx="1183223" cy="688379"/>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62629DAA-3A72-A5B1-757A-D7293D8D19F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005898" y="1266919"/>
            <a:ext cx="2493501" cy="5181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A465C7E4-33A7-7007-63EA-FF669B171D13}"/>
              </a:ext>
            </a:extLst>
          </p:cNvPr>
          <p:cNvPicPr>
            <a:picLocks noChangeAspect="1"/>
          </p:cNvPicPr>
          <p:nvPr/>
        </p:nvPicPr>
        <p:blipFill rotWithShape="1">
          <a:blip r:embed="rId40">
            <a:extLst>
              <a:ext uri="{28A0092B-C50C-407E-A947-70E740481C1C}">
                <a14:useLocalDpi xmlns:a14="http://schemas.microsoft.com/office/drawing/2010/main" val="0"/>
              </a:ext>
            </a:extLst>
          </a:blip>
          <a:srcRect l="7104" t="18681" r="4673" b="21327"/>
          <a:stretch/>
        </p:blipFill>
        <p:spPr>
          <a:xfrm>
            <a:off x="2972926" y="3649613"/>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0045FB62-E999-6776-CB7E-DCC8EB71EC22}"/>
              </a:ext>
            </a:extLst>
          </p:cNvPr>
          <p:cNvPicPr>
            <a:picLocks noChangeAspect="1"/>
          </p:cNvPicPr>
          <p:nvPr/>
        </p:nvPicPr>
        <p:blipFill rotWithShape="1">
          <a:blip r:embed="rId41">
            <a:extLst>
              <a:ext uri="{28A0092B-C50C-407E-A947-70E740481C1C}">
                <a14:useLocalDpi xmlns:a14="http://schemas.microsoft.com/office/drawing/2010/main" val="0"/>
              </a:ext>
            </a:extLst>
          </a:blip>
          <a:srcRect l="5644" t="8734" r="5293" b="10534"/>
          <a:stretch/>
        </p:blipFill>
        <p:spPr>
          <a:xfrm>
            <a:off x="8048500" y="2037158"/>
            <a:ext cx="2161722" cy="783808"/>
          </a:xfrm>
          <a:prstGeom prst="rect">
            <a:avLst/>
          </a:prstGeom>
        </p:spPr>
      </p:pic>
      <p:pic>
        <p:nvPicPr>
          <p:cNvPr id="1048" name="Picture 24">
            <a:extLst>
              <a:ext uri="{FF2B5EF4-FFF2-40B4-BE49-F238E27FC236}">
                <a16:creationId xmlns:a16="http://schemas.microsoft.com/office/drawing/2014/main" id="{7A576A98-97BB-4E1A-5E67-EDABB979489E}"/>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t="16957" b="18068"/>
          <a:stretch/>
        </p:blipFill>
        <p:spPr bwMode="auto">
          <a:xfrm>
            <a:off x="6060717" y="1514728"/>
            <a:ext cx="1921357" cy="8339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5D6628DB-96AB-45BC-66E3-46A5B277D277}"/>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89874" y="3907544"/>
            <a:ext cx="2120447" cy="559030"/>
          </a:xfrm>
          <a:prstGeom prst="rect">
            <a:avLst/>
          </a:prstGeom>
        </p:spPr>
      </p:pic>
      <p:pic>
        <p:nvPicPr>
          <p:cNvPr id="16" name="Picture 15">
            <a:extLst>
              <a:ext uri="{FF2B5EF4-FFF2-40B4-BE49-F238E27FC236}">
                <a16:creationId xmlns:a16="http://schemas.microsoft.com/office/drawing/2014/main" id="{BBC4E44E-5EC6-E2B8-E5B7-24731EE5722C}"/>
              </a:ext>
            </a:extLst>
          </p:cNvPr>
          <p:cNvPicPr>
            <a:picLocks noChangeAspect="1"/>
          </p:cNvPicPr>
          <p:nvPr/>
        </p:nvPicPr>
        <p:blipFill rotWithShape="1">
          <a:blip r:embed="rId44"/>
          <a:srcRect t="15382" b="27562"/>
          <a:stretch/>
        </p:blipFill>
        <p:spPr>
          <a:xfrm>
            <a:off x="7083379" y="3974821"/>
            <a:ext cx="1605318" cy="551325"/>
          </a:xfrm>
          <a:prstGeom prst="rect">
            <a:avLst/>
          </a:prstGeom>
        </p:spPr>
      </p:pic>
      <p:pic>
        <p:nvPicPr>
          <p:cNvPr id="17" name="Picture 16">
            <a:extLst>
              <a:ext uri="{FF2B5EF4-FFF2-40B4-BE49-F238E27FC236}">
                <a16:creationId xmlns:a16="http://schemas.microsoft.com/office/drawing/2014/main" id="{40C10A12-CE9E-4D8E-7361-4F7AEB22D4E5}"/>
              </a:ext>
            </a:extLst>
          </p:cNvPr>
          <p:cNvPicPr>
            <a:picLocks noChangeAspect="1"/>
          </p:cNvPicPr>
          <p:nvPr/>
        </p:nvPicPr>
        <p:blipFill rotWithShape="1">
          <a:blip r:embed="rId45">
            <a:extLst>
              <a:ext uri="{28A0092B-C50C-407E-A947-70E740481C1C}">
                <a14:useLocalDpi xmlns:a14="http://schemas.microsoft.com/office/drawing/2010/main" val="0"/>
              </a:ext>
            </a:extLst>
          </a:blip>
          <a:srcRect t="14038" b="13535"/>
          <a:stretch/>
        </p:blipFill>
        <p:spPr>
          <a:xfrm>
            <a:off x="8511247" y="1050306"/>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EF333BB9-6A7C-C172-EE40-9BADF73FBC49}"/>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9170990" y="5797203"/>
            <a:ext cx="2524245" cy="695818"/>
          </a:xfrm>
          <a:prstGeom prst="rect">
            <a:avLst/>
          </a:prstGeom>
        </p:spPr>
      </p:pic>
    </p:spTree>
    <p:extLst>
      <p:ext uri="{BB962C8B-B14F-4D97-AF65-F5344CB8AC3E}">
        <p14:creationId xmlns:p14="http://schemas.microsoft.com/office/powerpoint/2010/main" val="1615620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B1AA8B-9740-4F18-AD72-6B4E3AD429A0}"/>
              </a:ext>
            </a:extLst>
          </p:cNvPr>
          <p:cNvSpPr>
            <a:spLocks noGrp="1"/>
          </p:cNvSpPr>
          <p:nvPr>
            <p:ph type="title"/>
          </p:nvPr>
        </p:nvSpPr>
        <p:spPr/>
        <p:txBody>
          <a:bodyPr>
            <a:normAutofit/>
          </a:bodyPr>
          <a:lstStyle/>
          <a:p>
            <a:r>
              <a:rPr lang="en-US" sz="4000" b="1" dirty="0">
                <a:latin typeface="Montserrat" panose="00000500000000000000" pitchFamily="2" charset="0"/>
              </a:rPr>
              <a:t>Health and safety</a:t>
            </a:r>
          </a:p>
        </p:txBody>
      </p:sp>
      <p:sp>
        <p:nvSpPr>
          <p:cNvPr id="4" name="Text Placeholder 3">
            <a:extLst>
              <a:ext uri="{FF2B5EF4-FFF2-40B4-BE49-F238E27FC236}">
                <a16:creationId xmlns:a16="http://schemas.microsoft.com/office/drawing/2014/main" id="{8FCEC2C5-E763-4FD6-B1F5-A5D9321F7783}"/>
              </a:ext>
            </a:extLst>
          </p:cNvPr>
          <p:cNvSpPr>
            <a:spLocks noGrp="1"/>
          </p:cNvSpPr>
          <p:nvPr>
            <p:ph type="body" sz="quarter" idx="13"/>
          </p:nvPr>
        </p:nvSpPr>
        <p:spPr>
          <a:xfrm>
            <a:off x="310204" y="1398209"/>
            <a:ext cx="2778626" cy="4778754"/>
          </a:xfrm>
        </p:spPr>
        <p:txBody>
          <a:bodyPr>
            <a:normAutofit fontScale="85000" lnSpcReduction="20000"/>
          </a:bodyPr>
          <a:lstStyle/>
          <a:p>
            <a:r>
              <a:rPr lang="en-US" dirty="0"/>
              <a:t>In case of an emergency</a:t>
            </a:r>
          </a:p>
          <a:p>
            <a:endParaRPr lang="en-US" dirty="0"/>
          </a:p>
          <a:p>
            <a:pPr lvl="2"/>
            <a:r>
              <a:rPr lang="en-US" dirty="0"/>
              <a:t>An alarm will sound to alert you</a:t>
            </a:r>
          </a:p>
          <a:p>
            <a:pPr lvl="2"/>
            <a:r>
              <a:rPr lang="en-US" dirty="0"/>
              <a:t>The alarm is tested for fifteen seconds  every Wednesday at 9:20am</a:t>
            </a:r>
          </a:p>
          <a:p>
            <a:pPr lvl="3"/>
            <a:endParaRPr lang="en-US" dirty="0"/>
          </a:p>
          <a:p>
            <a:endParaRPr lang="en-US" dirty="0"/>
          </a:p>
          <a:p>
            <a:r>
              <a:rPr lang="en-US" dirty="0"/>
              <a:t>Evacuating 350 Euston Road</a:t>
            </a:r>
          </a:p>
          <a:p>
            <a:endParaRPr lang="en-US" dirty="0"/>
          </a:p>
          <a:p>
            <a:pPr lvl="2"/>
            <a:r>
              <a:rPr lang="en-US" dirty="0"/>
              <a:t>If you discover a fire, operate one </a:t>
            </a:r>
            <a:br>
              <a:rPr lang="en-US" dirty="0"/>
            </a:br>
            <a:r>
              <a:rPr lang="en-US" dirty="0"/>
              <a:t>of the fire alarms next to the four emergency exits</a:t>
            </a:r>
          </a:p>
          <a:p>
            <a:pPr lvl="2"/>
            <a:r>
              <a:rPr lang="en-US" dirty="0"/>
              <a:t>Please do not tackle a fire yourself. If you hear the alarm, please leave the building immediately</a:t>
            </a:r>
          </a:p>
          <a:p>
            <a:pPr lvl="2"/>
            <a:r>
              <a:rPr lang="en-US" dirty="0"/>
              <a:t>Evacuate by the nearest signposted fire  exit and walk to assembly point</a:t>
            </a:r>
          </a:p>
          <a:p>
            <a:pPr lvl="2"/>
            <a:r>
              <a:rPr lang="en-US" dirty="0"/>
              <a:t>Please remain with a member of Elexon  staff and await further instruction from a  fire warden</a:t>
            </a:r>
          </a:p>
          <a:p>
            <a:pPr lvl="2"/>
            <a:r>
              <a:rPr lang="en-US" dirty="0"/>
              <a:t>For visitors unable to use stairs, a </a:t>
            </a:r>
            <a:br>
              <a:rPr lang="en-US" dirty="0"/>
            </a:br>
            <a:r>
              <a:rPr lang="en-US" dirty="0"/>
              <a:t>fire warden will guide you to a refuge point  and let the fire brigade know where you are</a:t>
            </a:r>
          </a:p>
          <a:p>
            <a:endParaRPr lang="en-US" dirty="0"/>
          </a:p>
        </p:txBody>
      </p:sp>
      <p:sp>
        <p:nvSpPr>
          <p:cNvPr id="5" name="Text Placeholder 4">
            <a:extLst>
              <a:ext uri="{FF2B5EF4-FFF2-40B4-BE49-F238E27FC236}">
                <a16:creationId xmlns:a16="http://schemas.microsoft.com/office/drawing/2014/main" id="{81145340-2FEF-4BA7-BA67-741CA29AAA8D}"/>
              </a:ext>
            </a:extLst>
          </p:cNvPr>
          <p:cNvSpPr>
            <a:spLocks noGrp="1"/>
          </p:cNvSpPr>
          <p:nvPr>
            <p:ph type="body" sz="quarter" idx="14"/>
          </p:nvPr>
        </p:nvSpPr>
        <p:spPr>
          <a:xfrm>
            <a:off x="3492037" y="1398210"/>
            <a:ext cx="2778626" cy="4778752"/>
          </a:xfrm>
        </p:spPr>
        <p:txBody>
          <a:bodyPr/>
          <a:lstStyle/>
          <a:p>
            <a:r>
              <a:rPr lang="en-US" dirty="0"/>
              <a:t>When evacuating please remember</a:t>
            </a:r>
          </a:p>
          <a:p>
            <a:endParaRPr lang="en-US" dirty="0"/>
          </a:p>
          <a:p>
            <a:pPr lvl="2"/>
            <a:r>
              <a:rPr lang="en-US" dirty="0"/>
              <a:t>Do not use the lifts</a:t>
            </a:r>
          </a:p>
          <a:p>
            <a:pPr lvl="2"/>
            <a:r>
              <a:rPr lang="en-US" dirty="0"/>
              <a:t>Do not re-enter the building until the all clear has been given by the fire warden or ground floor security</a:t>
            </a:r>
          </a:p>
          <a:p>
            <a:pPr lvl="2"/>
            <a:endParaRPr lang="en-US" dirty="0"/>
          </a:p>
          <a:p>
            <a:pPr lvl="1"/>
            <a:r>
              <a:rPr lang="en-US" dirty="0"/>
              <a:t>Our team on reception is here to help you, if you have any questions, please do ask them.</a:t>
            </a:r>
          </a:p>
          <a:p>
            <a:endParaRPr lang="en-US" dirty="0"/>
          </a:p>
          <a:p>
            <a:endParaRPr lang="en-US" dirty="0"/>
          </a:p>
        </p:txBody>
      </p:sp>
      <p:sp>
        <p:nvSpPr>
          <p:cNvPr id="8" name="object 2">
            <a:extLst>
              <a:ext uri="{FF2B5EF4-FFF2-40B4-BE49-F238E27FC236}">
                <a16:creationId xmlns:a16="http://schemas.microsoft.com/office/drawing/2014/main" id="{04A80C46-C230-42AF-90CA-34726C2DFE6F}"/>
              </a:ext>
            </a:extLst>
          </p:cNvPr>
          <p:cNvSpPr/>
          <p:nvPr/>
        </p:nvSpPr>
        <p:spPr>
          <a:xfrm>
            <a:off x="317905" y="1289050"/>
            <a:ext cx="2997343" cy="0"/>
          </a:xfrm>
          <a:custGeom>
            <a:avLst/>
            <a:gdLst/>
            <a:ahLst/>
            <a:cxnLst/>
            <a:rect l="l" t="t" r="r" b="b"/>
            <a:pathLst>
              <a:path w="4942840">
                <a:moveTo>
                  <a:pt x="0" y="0"/>
                </a:moveTo>
                <a:lnTo>
                  <a:pt x="4942257" y="0"/>
                </a:lnTo>
              </a:path>
            </a:pathLst>
          </a:custGeom>
          <a:ln w="5235">
            <a:solidFill>
              <a:srgbClr val="00008B"/>
            </a:solidFill>
          </a:ln>
        </p:spPr>
        <p:txBody>
          <a:bodyPr wrap="square" lIns="0" tIns="0" rIns="0" bIns="0" rtlCol="0"/>
          <a:lstStyle/>
          <a:p>
            <a:endParaRPr sz="662"/>
          </a:p>
        </p:txBody>
      </p:sp>
      <p:sp>
        <p:nvSpPr>
          <p:cNvPr id="9" name="object 2">
            <a:extLst>
              <a:ext uri="{FF2B5EF4-FFF2-40B4-BE49-F238E27FC236}">
                <a16:creationId xmlns:a16="http://schemas.microsoft.com/office/drawing/2014/main" id="{4CBB8303-9175-49BD-8AAF-FCE19438BBCF}"/>
              </a:ext>
            </a:extLst>
          </p:cNvPr>
          <p:cNvSpPr/>
          <p:nvPr/>
        </p:nvSpPr>
        <p:spPr>
          <a:xfrm>
            <a:off x="3492037" y="1289050"/>
            <a:ext cx="2997343" cy="0"/>
          </a:xfrm>
          <a:custGeom>
            <a:avLst/>
            <a:gdLst/>
            <a:ahLst/>
            <a:cxnLst/>
            <a:rect l="l" t="t" r="r" b="b"/>
            <a:pathLst>
              <a:path w="4942840">
                <a:moveTo>
                  <a:pt x="0" y="0"/>
                </a:moveTo>
                <a:lnTo>
                  <a:pt x="4942257" y="0"/>
                </a:lnTo>
              </a:path>
            </a:pathLst>
          </a:custGeom>
          <a:ln w="5235">
            <a:solidFill>
              <a:srgbClr val="00008B"/>
            </a:solidFill>
          </a:ln>
        </p:spPr>
        <p:txBody>
          <a:bodyPr wrap="square" lIns="0" tIns="0" rIns="0" bIns="0" rtlCol="0"/>
          <a:lstStyle/>
          <a:p>
            <a:endParaRPr sz="662"/>
          </a:p>
        </p:txBody>
      </p:sp>
      <p:sp>
        <p:nvSpPr>
          <p:cNvPr id="10" name="object 2">
            <a:extLst>
              <a:ext uri="{FF2B5EF4-FFF2-40B4-BE49-F238E27FC236}">
                <a16:creationId xmlns:a16="http://schemas.microsoft.com/office/drawing/2014/main" id="{1C0091DB-8FA2-487D-9740-C0B3DDFD735F}"/>
              </a:ext>
            </a:extLst>
          </p:cNvPr>
          <p:cNvSpPr/>
          <p:nvPr/>
        </p:nvSpPr>
        <p:spPr>
          <a:xfrm>
            <a:off x="317905" y="2532440"/>
            <a:ext cx="2913943" cy="147857"/>
          </a:xfrm>
          <a:custGeom>
            <a:avLst/>
            <a:gdLst/>
            <a:ahLst/>
            <a:cxnLst/>
            <a:rect l="l" t="t" r="r" b="b"/>
            <a:pathLst>
              <a:path w="4942840">
                <a:moveTo>
                  <a:pt x="0" y="0"/>
                </a:moveTo>
                <a:lnTo>
                  <a:pt x="4942257" y="0"/>
                </a:lnTo>
              </a:path>
            </a:pathLst>
          </a:custGeom>
          <a:ln w="5235">
            <a:solidFill>
              <a:srgbClr val="00008B"/>
            </a:solidFill>
          </a:ln>
        </p:spPr>
        <p:txBody>
          <a:bodyPr wrap="square" lIns="0" tIns="0" rIns="0" bIns="0" rtlCol="0"/>
          <a:lstStyle/>
          <a:p>
            <a:endParaRPr sz="662"/>
          </a:p>
        </p:txBody>
      </p:sp>
      <p:pic>
        <p:nvPicPr>
          <p:cNvPr id="12" name="Picture Placeholder 11"/>
          <p:cNvPicPr>
            <a:picLocks noGrp="1" noChangeAspect="1"/>
          </p:cNvPicPr>
          <p:nvPr>
            <p:ph type="pic" sz="quarter" idx="15"/>
          </p:nvPr>
        </p:nvPicPr>
        <p:blipFill>
          <a:blip r:embed="rId3"/>
          <a:srcRect l="16197" r="16197"/>
          <a:stretch>
            <a:fillRect/>
          </a:stretch>
        </p:blipFill>
        <p:spPr>
          <a:xfrm>
            <a:off x="7321732" y="1289050"/>
            <a:ext cx="4349886" cy="4939003"/>
          </a:xfrm>
          <a:prstGeom prst="rect">
            <a:avLst/>
          </a:prstGeom>
        </p:spPr>
      </p:pic>
    </p:spTree>
    <p:extLst>
      <p:ext uri="{BB962C8B-B14F-4D97-AF65-F5344CB8AC3E}">
        <p14:creationId xmlns:p14="http://schemas.microsoft.com/office/powerpoint/2010/main" val="293664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7D7AA">
            <a:alpha val="93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4B82DF-EB52-4225-B77A-66373AAAA0F7}"/>
              </a:ext>
            </a:extLst>
          </p:cNvPr>
          <p:cNvSpPr txBox="1"/>
          <p:nvPr/>
        </p:nvSpPr>
        <p:spPr>
          <a:xfrm>
            <a:off x="168441" y="190500"/>
            <a:ext cx="118551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#WUN Don’t forget to follow us for the latest news and updates</a:t>
            </a:r>
          </a:p>
        </p:txBody>
      </p:sp>
      <p:pic>
        <p:nvPicPr>
          <p:cNvPr id="6" name="Picture 5">
            <a:extLst>
              <a:ext uri="{FF2B5EF4-FFF2-40B4-BE49-F238E27FC236}">
                <a16:creationId xmlns:a16="http://schemas.microsoft.com/office/drawing/2014/main" id="{706A6C85-2456-48B4-A88C-6B4D9B2FA381}"/>
              </a:ext>
            </a:extLst>
          </p:cNvPr>
          <p:cNvPicPr>
            <a:picLocks noChangeAspect="1"/>
          </p:cNvPicPr>
          <p:nvPr/>
        </p:nvPicPr>
        <p:blipFill>
          <a:blip r:embed="rId3"/>
          <a:stretch>
            <a:fillRect/>
          </a:stretch>
        </p:blipFill>
        <p:spPr>
          <a:xfrm>
            <a:off x="6568264" y="2049613"/>
            <a:ext cx="4827145" cy="3963611"/>
          </a:xfrm>
          <a:prstGeom prst="rect">
            <a:avLst/>
          </a:prstGeom>
          <a:effectLst>
            <a:softEdge rad="50800"/>
          </a:effectLst>
        </p:spPr>
      </p:pic>
      <p:pic>
        <p:nvPicPr>
          <p:cNvPr id="2" name="Picture 1">
            <a:extLst>
              <a:ext uri="{FF2B5EF4-FFF2-40B4-BE49-F238E27FC236}">
                <a16:creationId xmlns:a16="http://schemas.microsoft.com/office/drawing/2014/main" id="{F3C634A0-C75D-4530-92F3-6D213B113B3C}"/>
              </a:ext>
            </a:extLst>
          </p:cNvPr>
          <p:cNvPicPr>
            <a:picLocks noChangeAspect="1"/>
          </p:cNvPicPr>
          <p:nvPr/>
        </p:nvPicPr>
        <p:blipFill rotWithShape="1">
          <a:blip r:embed="rId4">
            <a:alphaModFix amt="81000"/>
          </a:blip>
          <a:srcRect t="8723" b="13828"/>
          <a:stretch/>
        </p:blipFill>
        <p:spPr>
          <a:xfrm>
            <a:off x="1134411" y="2049613"/>
            <a:ext cx="4665198" cy="3963611"/>
          </a:xfrm>
          <a:prstGeom prst="rect">
            <a:avLst/>
          </a:prstGeom>
          <a:effectLst>
            <a:softEdge rad="38100"/>
          </a:effectLst>
        </p:spPr>
      </p:pic>
      <p:sp>
        <p:nvSpPr>
          <p:cNvPr id="8" name="TextBox 7">
            <a:extLst>
              <a:ext uri="{FF2B5EF4-FFF2-40B4-BE49-F238E27FC236}">
                <a16:creationId xmlns:a16="http://schemas.microsoft.com/office/drawing/2014/main" id="{6C60D9A3-0E3A-4407-8F5B-9F9F75D8A8F0}"/>
              </a:ext>
            </a:extLst>
          </p:cNvPr>
          <p:cNvSpPr txBox="1"/>
          <p:nvPr/>
        </p:nvSpPr>
        <p:spPr>
          <a:xfrm>
            <a:off x="4856109" y="6411308"/>
            <a:ext cx="247978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chemeClr val="bg1"/>
                </a:solidFill>
                <a:effectLst/>
                <a:uLnTx/>
                <a:uFillTx/>
                <a:latin typeface="Calibri" panose="020F0502020204030204"/>
                <a:ea typeface="+mn-ea"/>
                <a:cs typeface="+mn-cs"/>
              </a:rPr>
              <a:t>https://thewun.co.uk</a:t>
            </a:r>
          </a:p>
        </p:txBody>
      </p:sp>
      <p:pic>
        <p:nvPicPr>
          <p:cNvPr id="4" name="Picture 3" descr="Icon&#10;&#10;Description automatically generated">
            <a:extLst>
              <a:ext uri="{FF2B5EF4-FFF2-40B4-BE49-F238E27FC236}">
                <a16:creationId xmlns:a16="http://schemas.microsoft.com/office/drawing/2014/main" id="{002B6F09-55F2-5FAA-78F6-8BAC5958C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93" y="1863771"/>
            <a:ext cx="929817" cy="862369"/>
          </a:xfrm>
          <a:prstGeom prst="rect">
            <a:avLst/>
          </a:prstGeom>
        </p:spPr>
      </p:pic>
      <p:pic>
        <p:nvPicPr>
          <p:cNvPr id="4102" name="Picture 6" descr="Twitter Logo and symbol, meaning, history, PNG, brand">
            <a:extLst>
              <a:ext uri="{FF2B5EF4-FFF2-40B4-BE49-F238E27FC236}">
                <a16:creationId xmlns:a16="http://schemas.microsoft.com/office/drawing/2014/main" id="{5D9A9A2F-9BD6-AD36-8FD8-4A8591786D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537" r="22538" b="5836"/>
          <a:stretch/>
        </p:blipFill>
        <p:spPr bwMode="auto">
          <a:xfrm>
            <a:off x="10465592" y="1900989"/>
            <a:ext cx="929817" cy="89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93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0AD52C-C799-47D3-B9AF-F32C692CB65C}"/>
              </a:ext>
            </a:extLst>
          </p:cNvPr>
          <p:cNvSpPr>
            <a:spLocks noGrp="1"/>
          </p:cNvSpPr>
          <p:nvPr>
            <p:ph type="ctrTitle"/>
          </p:nvPr>
        </p:nvSpPr>
        <p:spPr/>
        <p:txBody>
          <a:bodyPr/>
          <a:lstStyle/>
          <a:p>
            <a:r>
              <a:rPr lang="en-GB" dirty="0"/>
              <a:t>WUN: Balance of Power </a:t>
            </a:r>
          </a:p>
        </p:txBody>
      </p:sp>
      <p:sp>
        <p:nvSpPr>
          <p:cNvPr id="9" name="Subtitle 8">
            <a:extLst>
              <a:ext uri="{FF2B5EF4-FFF2-40B4-BE49-F238E27FC236}">
                <a16:creationId xmlns:a16="http://schemas.microsoft.com/office/drawing/2014/main" id="{5EC9828A-0AE1-4292-A542-388BAD0A426D}"/>
              </a:ext>
            </a:extLst>
          </p:cNvPr>
          <p:cNvSpPr>
            <a:spLocks noGrp="1"/>
          </p:cNvSpPr>
          <p:nvPr>
            <p:ph type="subTitle" idx="1"/>
          </p:nvPr>
        </p:nvSpPr>
        <p:spPr/>
        <p:txBody>
          <a:bodyPr/>
          <a:lstStyle/>
          <a:p>
            <a:r>
              <a:rPr lang="en-GB" dirty="0"/>
              <a:t>Hosted by Elexon</a:t>
            </a:r>
          </a:p>
        </p:txBody>
      </p:sp>
      <p:sp>
        <p:nvSpPr>
          <p:cNvPr id="6" name="Text Placeholder 5">
            <a:extLst>
              <a:ext uri="{FF2B5EF4-FFF2-40B4-BE49-F238E27FC236}">
                <a16:creationId xmlns:a16="http://schemas.microsoft.com/office/drawing/2014/main" id="{80874A7B-C231-4366-AFAD-F068DF5ED1B5}"/>
              </a:ext>
            </a:extLst>
          </p:cNvPr>
          <p:cNvSpPr>
            <a:spLocks noGrp="1"/>
          </p:cNvSpPr>
          <p:nvPr>
            <p:ph type="body" sz="quarter" idx="11"/>
          </p:nvPr>
        </p:nvSpPr>
        <p:spPr/>
        <p:txBody>
          <a:bodyPr>
            <a:normAutofit fontScale="55000" lnSpcReduction="20000"/>
          </a:bodyPr>
          <a:lstStyle/>
          <a:p>
            <a:r>
              <a:rPr lang="en-US" dirty="0"/>
              <a:t>7 March 2024</a:t>
            </a:r>
            <a:endParaRPr lang="en-GB" dirty="0"/>
          </a:p>
        </p:txBody>
      </p:sp>
    </p:spTree>
    <p:extLst>
      <p:ext uri="{BB962C8B-B14F-4D97-AF65-F5344CB8AC3E}">
        <p14:creationId xmlns:p14="http://schemas.microsoft.com/office/powerpoint/2010/main" val="3288146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201670" y="508000"/>
            <a:ext cx="1219200" cy="510126"/>
          </a:xfrm>
          <a:prstGeom prst="rect">
            <a:avLst/>
          </a:prstGeom>
        </p:spPr>
      </p:pic>
      <p:pic>
        <p:nvPicPr>
          <p:cNvPr id="3" name="Picture 2"/>
          <p:cNvPicPr>
            <a:picLocks/>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508000" y="2209800"/>
            <a:ext cx="2438400" cy="2438400"/>
          </a:xfrm>
          <a:prstGeom prst="rect">
            <a:avLst/>
          </a:prstGeom>
        </p:spPr>
      </p:pic>
      <p:sp>
        <p:nvSpPr>
          <p:cNvPr id="4" name="Rectangle 3"/>
          <p:cNvSpPr/>
          <p:nvPr>
            <p:custDataLst>
              <p:tags r:id="rId4"/>
            </p:custDataLst>
          </p:nvPr>
        </p:nvSpPr>
        <p:spPr>
          <a:xfrm>
            <a:off x="3200400" y="2571750"/>
            <a:ext cx="8483600" cy="1714500"/>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5B5B5B"/>
                </a:solidFill>
              </a:rPr>
              <a:t>Please fill in the survey</a:t>
            </a:r>
            <a:endParaRPr lang="en-GB" sz="3600" b="1" dirty="0">
              <a:solidFill>
                <a:srgbClr val="5B5B5B"/>
              </a:solidFill>
            </a:endParaRPr>
          </a:p>
        </p:txBody>
      </p:sp>
      <p:sp>
        <p:nvSpPr>
          <p:cNvPr id="5" name="Rectangle 4"/>
          <p:cNvSpPr/>
          <p:nvPr>
            <p:custDataLst>
              <p:tags r:id="rId5"/>
            </p:custDataLst>
          </p:nvPr>
        </p:nvSpPr>
        <p:spPr>
          <a:xfrm>
            <a:off x="3200400" y="6096000"/>
            <a:ext cx="8737600" cy="510125"/>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endParaRPr lang="en-GB" sz="1400">
              <a:solidFill>
                <a:srgbClr val="5B5B5B"/>
              </a:solidFill>
            </a:endParaRPr>
          </a:p>
        </p:txBody>
      </p:sp>
    </p:spTree>
    <p:custDataLst>
      <p:tags r:id="rId1"/>
    </p:custDataLst>
    <p:extLst>
      <p:ext uri="{BB962C8B-B14F-4D97-AF65-F5344CB8AC3E}">
        <p14:creationId xmlns:p14="http://schemas.microsoft.com/office/powerpoint/2010/main" val="4177193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a:extLst>
            <a:ext uri="{FF2B5EF4-FFF2-40B4-BE49-F238E27FC236}">
              <a16:creationId xmlns:a16="http://schemas.microsoft.com/office/drawing/2014/main" id="{ACC97065-B56E-AEFC-49B3-3258F20ABA46}"/>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848E9341-B472-CAA4-28FF-91E8343233CD}"/>
              </a:ext>
            </a:extLst>
          </p:cNvPr>
          <p:cNvSpPr txBox="1"/>
          <p:nvPr/>
        </p:nvSpPr>
        <p:spPr>
          <a:xfrm>
            <a:off x="258312" y="306379"/>
            <a:ext cx="948876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Today’s Chair  </a:t>
            </a:r>
            <a:endParaRPr kumimoji="0" lang="en-GB" sz="4000" b="1" i="0" u="none" strike="noStrike" kern="1200" cap="none" spc="0" normalizeH="0" baseline="0" noProof="0" dirty="0">
              <a:ln>
                <a:noFill/>
              </a:ln>
              <a:solidFill>
                <a:prstClr val="white"/>
              </a:solidFill>
              <a:effectLst/>
              <a:highlight>
                <a:srgbClr val="FFFF00"/>
              </a:highlight>
              <a:uLnTx/>
              <a:uFillTx/>
              <a:latin typeface="Montserrat" panose="00000500000000000000"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Jo Butlin- WUN  Co- Founder &amp; Director &amp; CEO </a:t>
            </a:r>
            <a:r>
              <a:rPr kumimoji="0" lang="en-GB" sz="4000" b="1" i="0" u="none" strike="noStrike" kern="1200" cap="none" spc="0" normalizeH="0" baseline="0" noProof="0" dirty="0" err="1">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EnergyBridge</a:t>
            </a: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FF1D578A-F26F-0B5B-3E5F-109D2856E189}"/>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7" name="TextBox 6">
            <a:extLst>
              <a:ext uri="{FF2B5EF4-FFF2-40B4-BE49-F238E27FC236}">
                <a16:creationId xmlns:a16="http://schemas.microsoft.com/office/drawing/2014/main" id="{16446AB6-F15A-FFD4-6E99-9FDABE9D665C}"/>
              </a:ext>
            </a:extLst>
          </p:cNvPr>
          <p:cNvSpPr txBox="1"/>
          <p:nvPr/>
        </p:nvSpPr>
        <p:spPr>
          <a:xfrm>
            <a:off x="388657" y="2393294"/>
            <a:ext cx="11447743"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Having spent the majority of her career in leadership roles working across the energy sector, Jo has now built a portfolio of Non Executive and advisory roles across the market.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She is Chair of the OFGEM’s ESO Performance Panel, Chair of the Board of Thrive Renewables plc, Chair of the board of The Energy Consortium and a NED of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Kensa</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Group Limited in addition to Board advisory roles to several clients.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She works with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organisations</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and individuals with a passion and ambition for facilitating the transition to a net zero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erson smiling at the camera&#10;&#10;Description automatically generated">
            <a:extLst>
              <a:ext uri="{FF2B5EF4-FFF2-40B4-BE49-F238E27FC236}">
                <a16:creationId xmlns:a16="http://schemas.microsoft.com/office/drawing/2014/main" id="{733B0F55-D57C-B428-8809-89CC284D2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7620" y="-115722"/>
            <a:ext cx="2224380" cy="2509016"/>
          </a:xfrm>
          <a:prstGeom prst="rect">
            <a:avLst/>
          </a:prstGeom>
        </p:spPr>
      </p:pic>
    </p:spTree>
    <p:extLst>
      <p:ext uri="{BB962C8B-B14F-4D97-AF65-F5344CB8AC3E}">
        <p14:creationId xmlns:p14="http://schemas.microsoft.com/office/powerpoint/2010/main" val="548563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a:extLst>
            <a:ext uri="{FF2B5EF4-FFF2-40B4-BE49-F238E27FC236}">
              <a16:creationId xmlns:a16="http://schemas.microsoft.com/office/drawing/2014/main" id="{60C6B816-2663-E879-6F14-C2EFACE4B21E}"/>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F632EBDC-7350-72AB-48AB-2808D09C6278}"/>
              </a:ext>
            </a:extLst>
          </p:cNvPr>
          <p:cNvSpPr txBox="1"/>
          <p:nvPr/>
        </p:nvSpPr>
        <p:spPr>
          <a:xfrm>
            <a:off x="258313" y="306379"/>
            <a:ext cx="11713108" cy="51398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Todays Panel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Kat Gay, EMR Change Manager,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Elexon</a:t>
            </a:r>
            <a:r>
              <a:rPr kumimoji="0" lang="en-US"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highlight>
                <a:srgbClr val="FFFF00"/>
              </a:highlight>
              <a:uLnTx/>
              <a:uFillTx/>
              <a:latin typeface="Montserrat" panose="00000500000000000000"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An experienced Electricity Industry professional, focused on system change and governance. With nearly 20 years’ experience in the energy industry from a metering operative to my current role as Change Manager for EMR Settlement EMR Settlement (a subsidiary of </a:t>
            </a:r>
            <a:r>
              <a:rPr kumimoji="0" lang="en-US" sz="2400" b="0" i="0" u="none" strike="noStrike" kern="1200" cap="none" spc="0" normalizeH="0" baseline="0" noProof="0" dirty="0" err="1">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Elexon</a:t>
            </a:r>
            <a:r>
              <a:rPr kumimoji="0" lang="en-US" sz="2400" b="0"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I  lead a team gathering and translating changes in Energy Regulation, Rules and operational improvements into a working settlement system for Capacity Providers, Generators and Energy Suppliers.</a:t>
            </a:r>
            <a:endParaRPr kumimoji="0" lang="en-GB" sz="2400" b="0"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11B251B-AB54-C753-2E15-E34FF8A8E407}"/>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3" name="Picture 2" descr="A person wearing glasses and a suit&#10;&#10;Description automatically generated">
            <a:extLst>
              <a:ext uri="{FF2B5EF4-FFF2-40B4-BE49-F238E27FC236}">
                <a16:creationId xmlns:a16="http://schemas.microsoft.com/office/drawing/2014/main" id="{9BC0BC71-1C96-1A10-9C99-AD4F4D2BC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4550" y="0"/>
            <a:ext cx="2457450" cy="2470150"/>
          </a:xfrm>
          <a:prstGeom prst="rect">
            <a:avLst/>
          </a:prstGeom>
        </p:spPr>
      </p:pic>
    </p:spTree>
    <p:extLst>
      <p:ext uri="{BB962C8B-B14F-4D97-AF65-F5344CB8AC3E}">
        <p14:creationId xmlns:p14="http://schemas.microsoft.com/office/powerpoint/2010/main" val="3145867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a:extLst>
            <a:ext uri="{FF2B5EF4-FFF2-40B4-BE49-F238E27FC236}">
              <a16:creationId xmlns:a16="http://schemas.microsoft.com/office/drawing/2014/main" id="{DEC5CFB8-C6D7-2767-6E92-D56DD4304415}"/>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37C2A2A8-FDE2-6707-3863-54CF44A56895}"/>
              </a:ext>
            </a:extLst>
          </p:cNvPr>
          <p:cNvSpPr txBox="1"/>
          <p:nvPr/>
        </p:nvSpPr>
        <p:spPr>
          <a:xfrm>
            <a:off x="258313" y="306379"/>
            <a:ext cx="11713108" cy="44012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Todays Panel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Kate Mulvany –Principle Consultant,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Cornwall Insight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highlight>
                <a:srgbClr val="FFFF00"/>
              </a:highlight>
              <a:uLnTx/>
              <a:uFillTx/>
              <a:latin typeface="Montserrat" panose="00000500000000000000"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Kate is a Principal Consultant </a:t>
            </a:r>
            <a:r>
              <a:rPr kumimoji="0" lang="en-US" sz="2400" b="0" i="0" u="none" strike="noStrike" kern="1200" cap="none" spc="0" normalizeH="0" baseline="0" noProof="0" dirty="0" err="1">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specialising</a:t>
            </a:r>
            <a:r>
              <a:rPr kumimoji="0" lang="en-US" sz="2400" b="0"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 in strategy at Cornwall Insight, an independent energy consultancy firm.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Open Sans" panose="020B0606030504020204" pitchFamily="34" charset="0"/>
                <a:cs typeface="Open Sans" panose="020B0606030504020204" pitchFamily="34" charset="0"/>
              </a:rPr>
              <a:t>Using nearly two decades of experience in policy, regulation and market design, Kate advises on investment, reform and Net Zero delivery.</a:t>
            </a:r>
          </a:p>
        </p:txBody>
      </p:sp>
      <p:sp>
        <p:nvSpPr>
          <p:cNvPr id="6" name="TextBox 5">
            <a:extLst>
              <a:ext uri="{FF2B5EF4-FFF2-40B4-BE49-F238E27FC236}">
                <a16:creationId xmlns:a16="http://schemas.microsoft.com/office/drawing/2014/main" id="{B5D82223-1DD3-EC4F-BD43-481420743AB7}"/>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4" name="Picture 3" descr="A person with long hair wearing glasses&#10;&#10;Description automatically generated">
            <a:extLst>
              <a:ext uri="{FF2B5EF4-FFF2-40B4-BE49-F238E27FC236}">
                <a16:creationId xmlns:a16="http://schemas.microsoft.com/office/drawing/2014/main" id="{1398985E-EEBF-7A81-1D10-BB5E3E58B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0765" y="-120317"/>
            <a:ext cx="2171235" cy="2839453"/>
          </a:xfrm>
          <a:prstGeom prst="rect">
            <a:avLst/>
          </a:prstGeom>
        </p:spPr>
      </p:pic>
    </p:spTree>
    <p:extLst>
      <p:ext uri="{BB962C8B-B14F-4D97-AF65-F5344CB8AC3E}">
        <p14:creationId xmlns:p14="http://schemas.microsoft.com/office/powerpoint/2010/main" val="2837003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a:extLst>
            <a:ext uri="{FF2B5EF4-FFF2-40B4-BE49-F238E27FC236}">
              <a16:creationId xmlns:a16="http://schemas.microsoft.com/office/drawing/2014/main" id="{1110170C-1E73-A751-049E-90D4CFEB9F56}"/>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5BE926F6-C75B-EE48-E368-FA7D064E709A}"/>
              </a:ext>
            </a:extLst>
          </p:cNvPr>
          <p:cNvSpPr txBox="1"/>
          <p:nvPr/>
        </p:nvSpPr>
        <p:spPr>
          <a:xfrm>
            <a:off x="258313" y="306379"/>
            <a:ext cx="1171310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Todays Panel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Rachel Hayes, Associate director,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Montserrat" panose="00000500000000000000" pitchFamily="2" charset="0"/>
                <a:ea typeface="Open Sans" panose="020B0606030504020204" pitchFamily="34" charset="0"/>
                <a:cs typeface="Open Sans" panose="020B0606030504020204" pitchFamily="34" charset="0"/>
              </a:rPr>
              <a:t>Regen</a:t>
            </a:r>
          </a:p>
        </p:txBody>
      </p:sp>
      <p:sp>
        <p:nvSpPr>
          <p:cNvPr id="6" name="TextBox 5">
            <a:extLst>
              <a:ext uri="{FF2B5EF4-FFF2-40B4-BE49-F238E27FC236}">
                <a16:creationId xmlns:a16="http://schemas.microsoft.com/office/drawing/2014/main" id="{C6240A64-F286-285C-5300-56FBDE28461B}"/>
              </a:ext>
            </a:extLst>
          </p:cNvPr>
          <p:cNvSpPr txBox="1"/>
          <p:nvPr/>
        </p:nvSpPr>
        <p:spPr>
          <a:xfrm>
            <a:off x="5064531" y="6446472"/>
            <a:ext cx="24153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4" name="Picture 3" descr="A person smiling at camera&#10;&#10;Description automatically generated">
            <a:extLst>
              <a:ext uri="{FF2B5EF4-FFF2-40B4-BE49-F238E27FC236}">
                <a16:creationId xmlns:a16="http://schemas.microsoft.com/office/drawing/2014/main" id="{D828E51D-EE87-B60E-F153-B13B0E729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5105" y="0"/>
            <a:ext cx="2626895" cy="2626895"/>
          </a:xfrm>
          <a:prstGeom prst="rect">
            <a:avLst/>
          </a:prstGeom>
        </p:spPr>
      </p:pic>
      <p:sp>
        <p:nvSpPr>
          <p:cNvPr id="5" name="TextBox 4">
            <a:extLst>
              <a:ext uri="{FF2B5EF4-FFF2-40B4-BE49-F238E27FC236}">
                <a16:creationId xmlns:a16="http://schemas.microsoft.com/office/drawing/2014/main" id="{3F068E9F-6979-FE91-1AAA-DC5C5E782D92}"/>
              </a:ext>
            </a:extLst>
          </p:cNvPr>
          <p:cNvSpPr txBox="1"/>
          <p:nvPr/>
        </p:nvSpPr>
        <p:spPr>
          <a:xfrm>
            <a:off x="144378" y="2412027"/>
            <a:ext cx="12047622"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Rachel is a key member of our leadership team and leads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Regen’s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strategic partnerships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and impact, raising our profile as a key national voice in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decarbonising</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our energy system. Rachel spent 2021 on secondment in the strategy team in the Cabinet Office working on COP26.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Rachel leads our networks, as well as the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organisation’s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policy, events and communications. Harnessing insight from our members and key stakeholders, including Regen members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focussed</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across the whole system and the Electricity Storage Network. Providing key forums that address the latest issues for the sector, helping us to be a strong, informed and independent force for change. Rachel is a director of the Electricity Storage Network and is also the driving force behind some of the leading clean energy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As a working mum, Rachel is a passionate advocate of diversity and she founded a thriving national Women in Renewables network, </a:t>
            </a:r>
            <a:r>
              <a:rPr kumimoji="0" lang="en-US" sz="2000" b="0" i="0" u="none" strike="noStrike" kern="1200" cap="none" spc="0" normalizeH="0" baseline="0" noProof="0" dirty="0" err="1">
                <a:ln>
                  <a:noFill/>
                </a:ln>
                <a:solidFill>
                  <a:prstClr val="white"/>
                </a:solidFill>
                <a:effectLst/>
                <a:uLnTx/>
                <a:uFillTx/>
                <a:latin typeface="Calibri" panose="020F0502020204030204"/>
                <a:ea typeface="+mn-ea"/>
                <a:cs typeface="+mn-cs"/>
              </a:rPr>
              <a:t>ReWiRE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to ensure the sector is at the forefront of harnessing talent and received a British Empire Medal in 2017 for her services to the energy sector, in particular, her work supporting the development of women in the sector.</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768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4000" b="1" dirty="0">
                <a:latin typeface="Montserrat" panose="00000500000000000000" pitchFamily="2" charset="0"/>
              </a:rPr>
              <a:t>SLIDO</a:t>
            </a:r>
          </a:p>
        </p:txBody>
      </p:sp>
      <p:sp>
        <p:nvSpPr>
          <p:cNvPr id="7" name="Rectangle 6"/>
          <p:cNvSpPr/>
          <p:nvPr/>
        </p:nvSpPr>
        <p:spPr>
          <a:xfrm>
            <a:off x="317535" y="2941436"/>
            <a:ext cx="6314493" cy="954107"/>
          </a:xfrm>
          <a:prstGeom prst="rect">
            <a:avLst/>
          </a:prstGeom>
        </p:spPr>
        <p:txBody>
          <a:bodyPr wrap="square">
            <a:spAutoFit/>
          </a:bodyPr>
          <a:lstStyle/>
          <a:p>
            <a:r>
              <a:rPr lang="en-US" sz="2800" dirty="0"/>
              <a:t>You can join at </a:t>
            </a:r>
            <a:r>
              <a:rPr lang="en-US" sz="2800" b="1" u="sng" dirty="0">
                <a:hlinkClick r:id="rId2"/>
              </a:rPr>
              <a:t>Slido.com</a:t>
            </a:r>
            <a:r>
              <a:rPr lang="en-US" sz="2800" dirty="0"/>
              <a:t> with the code </a:t>
            </a:r>
            <a:r>
              <a:rPr lang="en-US" sz="2800" b="1" u="sng" dirty="0"/>
              <a:t>#2513147</a:t>
            </a:r>
            <a:endParaRPr lang="en-GB"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7292" y="1185153"/>
            <a:ext cx="4876800" cy="4876800"/>
          </a:xfrm>
          <a:prstGeom prst="rect">
            <a:avLst/>
          </a:prstGeom>
        </p:spPr>
      </p:pic>
    </p:spTree>
    <p:extLst>
      <p:ext uri="{BB962C8B-B14F-4D97-AF65-F5344CB8AC3E}">
        <p14:creationId xmlns:p14="http://schemas.microsoft.com/office/powerpoint/2010/main" val="1126562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DC5D47-6DC9-4A78-95A7-11F2F5AD08E6}"/>
              </a:ext>
            </a:extLst>
          </p:cNvPr>
          <p:cNvSpPr txBox="1"/>
          <p:nvPr/>
        </p:nvSpPr>
        <p:spPr>
          <a:xfrm>
            <a:off x="4885833" y="6461302"/>
            <a:ext cx="2420333" cy="369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2" name="TextBox 1">
            <a:extLst>
              <a:ext uri="{FF2B5EF4-FFF2-40B4-BE49-F238E27FC236}">
                <a16:creationId xmlns:a16="http://schemas.microsoft.com/office/drawing/2014/main" id="{C3C3FA94-839F-AF63-2A19-7A4F15D614C4}"/>
              </a:ext>
            </a:extLst>
          </p:cNvPr>
          <p:cNvSpPr txBox="1"/>
          <p:nvPr/>
        </p:nvSpPr>
        <p:spPr>
          <a:xfrm>
            <a:off x="3788906" y="2796039"/>
            <a:ext cx="4344277" cy="707886"/>
          </a:xfrm>
          <a:prstGeom prst="rect">
            <a:avLst/>
          </a:prstGeom>
          <a:noFill/>
        </p:spPr>
        <p:txBody>
          <a:bodyPr wrap="square">
            <a:spAutoFit/>
          </a:bodyPr>
          <a:lstStyle/>
          <a:p>
            <a:pPr lvl="1" algn="ctr"/>
            <a:r>
              <a:rPr lang="en-GB"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WUN 2024</a:t>
            </a:r>
            <a:endParaRPr lang="en-GB" sz="4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Speech Bubble: Oval 5">
            <a:extLst>
              <a:ext uri="{FF2B5EF4-FFF2-40B4-BE49-F238E27FC236}">
                <a16:creationId xmlns:a16="http://schemas.microsoft.com/office/drawing/2014/main" id="{39ADE398-8F17-4BC7-BDD8-15444ABBC553}"/>
              </a:ext>
            </a:extLst>
          </p:cNvPr>
          <p:cNvSpPr/>
          <p:nvPr/>
        </p:nvSpPr>
        <p:spPr>
          <a:xfrm>
            <a:off x="4720954" y="113984"/>
            <a:ext cx="3070760" cy="2050140"/>
          </a:xfrm>
          <a:prstGeom prst="wedgeEllipseCallout">
            <a:avLst>
              <a:gd name="adj1" fmla="val -19500"/>
              <a:gd name="adj2" fmla="val 5728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Oval 9">
            <a:extLst>
              <a:ext uri="{FF2B5EF4-FFF2-40B4-BE49-F238E27FC236}">
                <a16:creationId xmlns:a16="http://schemas.microsoft.com/office/drawing/2014/main" id="{45DAA27E-E31C-67E7-3065-119DB244708C}"/>
              </a:ext>
            </a:extLst>
          </p:cNvPr>
          <p:cNvSpPr/>
          <p:nvPr/>
        </p:nvSpPr>
        <p:spPr>
          <a:xfrm>
            <a:off x="539587" y="1123745"/>
            <a:ext cx="2465461" cy="1780674"/>
          </a:xfrm>
          <a:prstGeom prst="wedgeEllipseCallout">
            <a:avLst>
              <a:gd name="adj1" fmla="val 78207"/>
              <a:gd name="adj2" fmla="val 53716"/>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D9806273-4198-15E2-168D-1D29625B302F}"/>
              </a:ext>
            </a:extLst>
          </p:cNvPr>
          <p:cNvSpPr/>
          <p:nvPr/>
        </p:nvSpPr>
        <p:spPr>
          <a:xfrm>
            <a:off x="7269663" y="799654"/>
            <a:ext cx="3132081" cy="2050141"/>
          </a:xfrm>
          <a:prstGeom prst="wedgeEllipseCallout">
            <a:avLst>
              <a:gd name="adj1" fmla="val -34206"/>
              <a:gd name="adj2" fmla="val 53676"/>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2B994CED-6091-088E-DCDC-A14A9950377A}"/>
              </a:ext>
            </a:extLst>
          </p:cNvPr>
          <p:cNvSpPr/>
          <p:nvPr/>
        </p:nvSpPr>
        <p:spPr>
          <a:xfrm>
            <a:off x="791561" y="2988248"/>
            <a:ext cx="3354069" cy="2234340"/>
          </a:xfrm>
          <a:prstGeom prst="wedgeEllipseCallout">
            <a:avLst>
              <a:gd name="adj1" fmla="val 62907"/>
              <a:gd name="adj2" fmla="val -43574"/>
            </a:avLst>
          </a:prstGeom>
          <a:solidFill>
            <a:schemeClr val="bg1">
              <a:alpha val="7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Oval 13">
            <a:extLst>
              <a:ext uri="{FF2B5EF4-FFF2-40B4-BE49-F238E27FC236}">
                <a16:creationId xmlns:a16="http://schemas.microsoft.com/office/drawing/2014/main" id="{98D406DC-B681-8EF1-8F60-285DDADE485C}"/>
              </a:ext>
            </a:extLst>
          </p:cNvPr>
          <p:cNvSpPr/>
          <p:nvPr/>
        </p:nvSpPr>
        <p:spPr>
          <a:xfrm>
            <a:off x="7313811" y="3878585"/>
            <a:ext cx="3610863" cy="2124468"/>
          </a:xfrm>
          <a:prstGeom prst="wedgeEllipseCallout">
            <a:avLst>
              <a:gd name="adj1" fmla="val -40190"/>
              <a:gd name="adj2" fmla="val -66310"/>
            </a:avLst>
          </a:prstGeom>
          <a:solidFill>
            <a:schemeClr val="bg1">
              <a:lumMod val="65000"/>
              <a:alpha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Oval 14">
            <a:extLst>
              <a:ext uri="{FF2B5EF4-FFF2-40B4-BE49-F238E27FC236}">
                <a16:creationId xmlns:a16="http://schemas.microsoft.com/office/drawing/2014/main" id="{C09AEB38-CBCD-D9EE-1528-6E3ED8732AC5}"/>
              </a:ext>
            </a:extLst>
          </p:cNvPr>
          <p:cNvSpPr/>
          <p:nvPr/>
        </p:nvSpPr>
        <p:spPr>
          <a:xfrm>
            <a:off x="2612136" y="385011"/>
            <a:ext cx="2548708" cy="2035568"/>
          </a:xfrm>
          <a:prstGeom prst="wedgeEllipseCallout">
            <a:avLst>
              <a:gd name="adj1" fmla="val 41257"/>
              <a:gd name="adj2" fmla="val 76773"/>
            </a:avLst>
          </a:prstGeom>
          <a:solidFill>
            <a:schemeClr val="bg1">
              <a:lumMod val="65000"/>
              <a:alpha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peech Bubble: Oval 15">
            <a:extLst>
              <a:ext uri="{FF2B5EF4-FFF2-40B4-BE49-F238E27FC236}">
                <a16:creationId xmlns:a16="http://schemas.microsoft.com/office/drawing/2014/main" id="{B44058A4-2421-851B-CD90-9097ACFC7290}"/>
              </a:ext>
            </a:extLst>
          </p:cNvPr>
          <p:cNvSpPr/>
          <p:nvPr/>
        </p:nvSpPr>
        <p:spPr>
          <a:xfrm>
            <a:off x="8885477" y="2408548"/>
            <a:ext cx="2856395" cy="1600687"/>
          </a:xfrm>
          <a:prstGeom prst="wedgeEllipseCallout">
            <a:avLst>
              <a:gd name="adj1" fmla="val -64295"/>
              <a:gd name="adj2" fmla="val -2329"/>
            </a:avLst>
          </a:prstGeom>
          <a:solidFill>
            <a:schemeClr val="bg1">
              <a:lumMod val="85000"/>
              <a:alpha val="87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Oval 16">
            <a:extLst>
              <a:ext uri="{FF2B5EF4-FFF2-40B4-BE49-F238E27FC236}">
                <a16:creationId xmlns:a16="http://schemas.microsoft.com/office/drawing/2014/main" id="{E56A5FBC-E11F-5414-69C5-76FA4BC43536}"/>
              </a:ext>
            </a:extLst>
          </p:cNvPr>
          <p:cNvSpPr/>
          <p:nvPr/>
        </p:nvSpPr>
        <p:spPr>
          <a:xfrm>
            <a:off x="3709592" y="4005563"/>
            <a:ext cx="3766121" cy="2112275"/>
          </a:xfrm>
          <a:prstGeom prst="wedgeEllipseCallout">
            <a:avLst>
              <a:gd name="adj1" fmla="val 23992"/>
              <a:gd name="adj2" fmla="val -69122"/>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D5A49B5E-B04A-3120-A059-BE0123537879}"/>
              </a:ext>
            </a:extLst>
          </p:cNvPr>
          <p:cNvSpPr txBox="1"/>
          <p:nvPr/>
        </p:nvSpPr>
        <p:spPr>
          <a:xfrm>
            <a:off x="2778162" y="679201"/>
            <a:ext cx="2425272" cy="1200329"/>
          </a:xfrm>
          <a:prstGeom prst="rect">
            <a:avLst/>
          </a:prstGeom>
          <a:noFill/>
        </p:spPr>
        <p:txBody>
          <a:bodyPr wrap="square" rtlCol="0">
            <a:spAutoFit/>
          </a:bodyPr>
          <a:lstStyle/>
          <a:p>
            <a:pPr algn="ctr"/>
            <a:r>
              <a:rPr lang="en-GB" sz="3600" b="1" dirty="0">
                <a:solidFill>
                  <a:schemeClr val="bg1"/>
                </a:solidFill>
                <a:latin typeface="Monserrat"/>
              </a:rPr>
              <a:t>6100+ supporters</a:t>
            </a:r>
          </a:p>
        </p:txBody>
      </p:sp>
      <p:sp>
        <p:nvSpPr>
          <p:cNvPr id="19" name="TextBox 18">
            <a:extLst>
              <a:ext uri="{FF2B5EF4-FFF2-40B4-BE49-F238E27FC236}">
                <a16:creationId xmlns:a16="http://schemas.microsoft.com/office/drawing/2014/main" id="{304D64FF-E8FB-548C-B4AA-2924A17403AD}"/>
              </a:ext>
            </a:extLst>
          </p:cNvPr>
          <p:cNvSpPr txBox="1"/>
          <p:nvPr/>
        </p:nvSpPr>
        <p:spPr>
          <a:xfrm>
            <a:off x="7306166" y="1140012"/>
            <a:ext cx="3070761" cy="1200329"/>
          </a:xfrm>
          <a:prstGeom prst="rect">
            <a:avLst/>
          </a:prstGeom>
          <a:noFill/>
        </p:spPr>
        <p:txBody>
          <a:bodyPr wrap="square" rtlCol="0">
            <a:spAutoFit/>
          </a:bodyPr>
          <a:lstStyle/>
          <a:p>
            <a:pPr algn="ctr"/>
            <a:r>
              <a:rPr lang="en-GB" sz="3600" b="1" dirty="0">
                <a:solidFill>
                  <a:schemeClr val="bg1"/>
                </a:solidFill>
                <a:latin typeface="Monserrat"/>
              </a:rPr>
              <a:t>55+ Partner Organisations</a:t>
            </a:r>
          </a:p>
        </p:txBody>
      </p:sp>
      <p:sp>
        <p:nvSpPr>
          <p:cNvPr id="20" name="TextBox 19">
            <a:extLst>
              <a:ext uri="{FF2B5EF4-FFF2-40B4-BE49-F238E27FC236}">
                <a16:creationId xmlns:a16="http://schemas.microsoft.com/office/drawing/2014/main" id="{939D2E92-E213-A12F-9530-648EF749C4C4}"/>
              </a:ext>
            </a:extLst>
          </p:cNvPr>
          <p:cNvSpPr txBox="1"/>
          <p:nvPr/>
        </p:nvSpPr>
        <p:spPr>
          <a:xfrm>
            <a:off x="7611053" y="4294301"/>
            <a:ext cx="2998355" cy="1200329"/>
          </a:xfrm>
          <a:prstGeom prst="rect">
            <a:avLst/>
          </a:prstGeom>
          <a:noFill/>
        </p:spPr>
        <p:txBody>
          <a:bodyPr wrap="square" rtlCol="0">
            <a:spAutoFit/>
          </a:bodyPr>
          <a:lstStyle/>
          <a:p>
            <a:pPr algn="ctr"/>
            <a:r>
              <a:rPr lang="en-GB" sz="3600" b="1" dirty="0">
                <a:solidFill>
                  <a:schemeClr val="bg1"/>
                </a:solidFill>
                <a:latin typeface="Monserrat"/>
              </a:rPr>
              <a:t>170 Mentees &amp; 90 Mentors</a:t>
            </a:r>
          </a:p>
        </p:txBody>
      </p:sp>
      <p:sp>
        <p:nvSpPr>
          <p:cNvPr id="21" name="TextBox 20">
            <a:extLst>
              <a:ext uri="{FF2B5EF4-FFF2-40B4-BE49-F238E27FC236}">
                <a16:creationId xmlns:a16="http://schemas.microsoft.com/office/drawing/2014/main" id="{981CA475-D372-2A2C-EFE6-3E21026F1190}"/>
              </a:ext>
            </a:extLst>
          </p:cNvPr>
          <p:cNvSpPr txBox="1"/>
          <p:nvPr/>
        </p:nvSpPr>
        <p:spPr>
          <a:xfrm>
            <a:off x="531686" y="1188907"/>
            <a:ext cx="2465462" cy="1815882"/>
          </a:xfrm>
          <a:prstGeom prst="rect">
            <a:avLst/>
          </a:prstGeom>
          <a:noFill/>
        </p:spPr>
        <p:txBody>
          <a:bodyPr wrap="square" rtlCol="0">
            <a:spAutoFit/>
          </a:bodyPr>
          <a:lstStyle/>
          <a:p>
            <a:pPr algn="ctr"/>
            <a:r>
              <a:rPr lang="en-GB" sz="2800" b="1" dirty="0">
                <a:solidFill>
                  <a:schemeClr val="bg1">
                    <a:lumMod val="50000"/>
                  </a:schemeClr>
                </a:solidFill>
                <a:latin typeface="Monserrat"/>
              </a:rPr>
              <a:t>11 Events </a:t>
            </a:r>
          </a:p>
          <a:p>
            <a:pPr algn="ctr"/>
            <a:r>
              <a:rPr lang="en-GB" sz="2800" b="1" dirty="0">
                <a:solidFill>
                  <a:schemeClr val="bg1">
                    <a:lumMod val="50000"/>
                  </a:schemeClr>
                </a:solidFill>
                <a:latin typeface="Monserrat"/>
              </a:rPr>
              <a:t>in 2023 &amp; 17 planned for 2024</a:t>
            </a:r>
          </a:p>
        </p:txBody>
      </p:sp>
      <p:sp>
        <p:nvSpPr>
          <p:cNvPr id="22" name="TextBox 21">
            <a:extLst>
              <a:ext uri="{FF2B5EF4-FFF2-40B4-BE49-F238E27FC236}">
                <a16:creationId xmlns:a16="http://schemas.microsoft.com/office/drawing/2014/main" id="{85741451-26A7-B50A-12FF-10B7FF760D4B}"/>
              </a:ext>
            </a:extLst>
          </p:cNvPr>
          <p:cNvSpPr txBox="1"/>
          <p:nvPr/>
        </p:nvSpPr>
        <p:spPr>
          <a:xfrm>
            <a:off x="1084964" y="3186493"/>
            <a:ext cx="2767262" cy="1754326"/>
          </a:xfrm>
          <a:prstGeom prst="rect">
            <a:avLst/>
          </a:prstGeom>
          <a:noFill/>
        </p:spPr>
        <p:txBody>
          <a:bodyPr wrap="square" rtlCol="0">
            <a:spAutoFit/>
          </a:bodyPr>
          <a:lstStyle/>
          <a:p>
            <a:pPr algn="ctr"/>
            <a:r>
              <a:rPr lang="en-GB" sz="3600" b="1" dirty="0">
                <a:solidFill>
                  <a:schemeClr val="bg1">
                    <a:lumMod val="50000"/>
                  </a:schemeClr>
                </a:solidFill>
                <a:latin typeface="Monserrat"/>
              </a:rPr>
              <a:t>1556 Event Registrations in past year </a:t>
            </a:r>
          </a:p>
        </p:txBody>
      </p:sp>
      <p:sp>
        <p:nvSpPr>
          <p:cNvPr id="23" name="TextBox 22">
            <a:extLst>
              <a:ext uri="{FF2B5EF4-FFF2-40B4-BE49-F238E27FC236}">
                <a16:creationId xmlns:a16="http://schemas.microsoft.com/office/drawing/2014/main" id="{7AB97FFF-791D-2CB1-9561-F43CDEA6710A}"/>
              </a:ext>
            </a:extLst>
          </p:cNvPr>
          <p:cNvSpPr txBox="1"/>
          <p:nvPr/>
        </p:nvSpPr>
        <p:spPr>
          <a:xfrm>
            <a:off x="3653562" y="4235723"/>
            <a:ext cx="3994968" cy="1754326"/>
          </a:xfrm>
          <a:prstGeom prst="rect">
            <a:avLst/>
          </a:prstGeom>
          <a:noFill/>
        </p:spPr>
        <p:txBody>
          <a:bodyPr wrap="square" rtlCol="0">
            <a:spAutoFit/>
          </a:bodyPr>
          <a:lstStyle/>
          <a:p>
            <a:pPr algn="ctr"/>
            <a:r>
              <a:rPr lang="en-GB" sz="3600" b="1" dirty="0">
                <a:solidFill>
                  <a:schemeClr val="bg1">
                    <a:lumMod val="50000"/>
                  </a:schemeClr>
                </a:solidFill>
                <a:latin typeface="Monserrat"/>
              </a:rPr>
              <a:t>40+ Podcasts available on website</a:t>
            </a:r>
          </a:p>
        </p:txBody>
      </p:sp>
      <p:sp>
        <p:nvSpPr>
          <p:cNvPr id="24" name="TextBox 23">
            <a:extLst>
              <a:ext uri="{FF2B5EF4-FFF2-40B4-BE49-F238E27FC236}">
                <a16:creationId xmlns:a16="http://schemas.microsoft.com/office/drawing/2014/main" id="{F03ADA8D-9CCB-5E66-9C05-0E1D77DA372C}"/>
              </a:ext>
            </a:extLst>
          </p:cNvPr>
          <p:cNvSpPr txBox="1"/>
          <p:nvPr/>
        </p:nvSpPr>
        <p:spPr>
          <a:xfrm>
            <a:off x="8974610" y="2844946"/>
            <a:ext cx="2767262" cy="646331"/>
          </a:xfrm>
          <a:prstGeom prst="rect">
            <a:avLst/>
          </a:prstGeom>
          <a:noFill/>
        </p:spPr>
        <p:txBody>
          <a:bodyPr wrap="square" rtlCol="0">
            <a:spAutoFit/>
          </a:bodyPr>
          <a:lstStyle/>
          <a:p>
            <a:pPr algn="ctr"/>
            <a:r>
              <a:rPr lang="en-GB" sz="3600" b="1" dirty="0">
                <a:solidFill>
                  <a:schemeClr val="bg1"/>
                </a:solidFill>
                <a:latin typeface="Monserrat"/>
              </a:rPr>
              <a:t>13 Advocates</a:t>
            </a:r>
          </a:p>
        </p:txBody>
      </p:sp>
      <p:sp>
        <p:nvSpPr>
          <p:cNvPr id="25" name="TextBox 24">
            <a:extLst>
              <a:ext uri="{FF2B5EF4-FFF2-40B4-BE49-F238E27FC236}">
                <a16:creationId xmlns:a16="http://schemas.microsoft.com/office/drawing/2014/main" id="{AAE07704-371C-1FC4-00C2-5408A8053B38}"/>
              </a:ext>
            </a:extLst>
          </p:cNvPr>
          <p:cNvSpPr txBox="1"/>
          <p:nvPr/>
        </p:nvSpPr>
        <p:spPr>
          <a:xfrm>
            <a:off x="4885833" y="171585"/>
            <a:ext cx="2767262" cy="1754326"/>
          </a:xfrm>
          <a:prstGeom prst="rect">
            <a:avLst/>
          </a:prstGeom>
          <a:noFill/>
        </p:spPr>
        <p:txBody>
          <a:bodyPr wrap="square" rtlCol="0">
            <a:spAutoFit/>
          </a:bodyPr>
          <a:lstStyle/>
          <a:p>
            <a:pPr algn="ctr"/>
            <a:r>
              <a:rPr lang="en-GB" sz="3600" b="1" dirty="0">
                <a:solidFill>
                  <a:schemeClr val="bg1">
                    <a:lumMod val="50000"/>
                  </a:schemeClr>
                </a:solidFill>
                <a:latin typeface="Monserrat"/>
              </a:rPr>
              <a:t>4th SME Associate Onboard</a:t>
            </a:r>
          </a:p>
        </p:txBody>
      </p:sp>
    </p:spTree>
    <p:extLst>
      <p:ext uri="{BB962C8B-B14F-4D97-AF65-F5344CB8AC3E}">
        <p14:creationId xmlns:p14="http://schemas.microsoft.com/office/powerpoint/2010/main" val="2121699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631" y="224960"/>
            <a:ext cx="1698979" cy="7362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5334" y="1629154"/>
            <a:ext cx="1570926" cy="10493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706" b="20463"/>
          <a:stretch/>
        </p:blipFill>
        <p:spPr bwMode="auto">
          <a:xfrm>
            <a:off x="169922" y="1898538"/>
            <a:ext cx="2085603" cy="8056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513" y="129651"/>
            <a:ext cx="1807192" cy="10912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5171" y="3584404"/>
            <a:ext cx="1609387" cy="107507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64" y="2549241"/>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6464" y="1720349"/>
            <a:ext cx="3057827" cy="74494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FABA1312-6407-E081-A2C8-F378357BBE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9654" y="982578"/>
            <a:ext cx="2335711" cy="76950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0128" y="217193"/>
            <a:ext cx="2352002" cy="60821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36938" y="2492414"/>
            <a:ext cx="2344145" cy="54243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79618" y="4712688"/>
            <a:ext cx="1453003" cy="88425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99977" y="2584513"/>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2503" b="33060"/>
          <a:stretch/>
        </p:blipFill>
        <p:spPr bwMode="auto">
          <a:xfrm>
            <a:off x="2162996" y="4948329"/>
            <a:ext cx="3881207" cy="94011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094" t="1" r="2688" b="8719"/>
          <a:stretch/>
        </p:blipFill>
        <p:spPr bwMode="auto">
          <a:xfrm>
            <a:off x="2476402" y="2332275"/>
            <a:ext cx="2234517" cy="7290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14080" y="4077495"/>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F25D59FE-82B4-8125-FC50-D49995A3621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6216" t="22873" r="15737" b="24689"/>
          <a:stretch/>
        </p:blipFill>
        <p:spPr bwMode="auto">
          <a:xfrm>
            <a:off x="266338" y="3160708"/>
            <a:ext cx="1518043" cy="82455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52562" y="84805"/>
            <a:ext cx="1530178" cy="8097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33305" b="28405"/>
          <a:stretch/>
        </p:blipFill>
        <p:spPr bwMode="auto">
          <a:xfrm>
            <a:off x="908006" y="5433857"/>
            <a:ext cx="2120447" cy="54236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9239" t="13695" b="17306"/>
          <a:stretch/>
        </p:blipFill>
        <p:spPr bwMode="auto">
          <a:xfrm>
            <a:off x="338955" y="4526923"/>
            <a:ext cx="1840267" cy="98899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53328" y="3930205"/>
            <a:ext cx="1528801" cy="1207752"/>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34236" y="5452790"/>
            <a:ext cx="1237832" cy="1237832"/>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1285" y="1552458"/>
            <a:ext cx="2433297" cy="44539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0445" y="5973026"/>
            <a:ext cx="2144440" cy="7874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00778" y="4250211"/>
            <a:ext cx="855833" cy="683655"/>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337053" y="5799617"/>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637315" y="2917857"/>
            <a:ext cx="1811650" cy="75768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29">
            <a:extLst>
              <a:ext uri="{28A0092B-C50C-407E-A947-70E740481C1C}">
                <a14:useLocalDpi xmlns:a14="http://schemas.microsoft.com/office/drawing/2010/main" val="0"/>
              </a:ext>
            </a:extLst>
          </a:blip>
          <a:srcRect l="15674" t="28913" r="17196" b="29600"/>
          <a:stretch/>
        </p:blipFill>
        <p:spPr>
          <a:xfrm>
            <a:off x="5160443" y="3089969"/>
            <a:ext cx="1939305" cy="674149"/>
          </a:xfrm>
          <a:prstGeom prst="rect">
            <a:avLst/>
          </a:prstGeom>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10206" t="23557" r="12211" b="19905"/>
          <a:stretch/>
        </p:blipFill>
        <p:spPr bwMode="auto">
          <a:xfrm>
            <a:off x="3437525" y="4106240"/>
            <a:ext cx="2055706" cy="8276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nk background with white text&#10;&#10;Description automatically generated">
            <a:extLst>
              <a:ext uri="{FF2B5EF4-FFF2-40B4-BE49-F238E27FC236}">
                <a16:creationId xmlns:a16="http://schemas.microsoft.com/office/drawing/2014/main" id="{BB1DBAB2-EC31-797E-6464-B431AB216967}"/>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450346" y="2924068"/>
            <a:ext cx="836371" cy="836371"/>
          </a:xfrm>
          <a:prstGeom prst="rect">
            <a:avLst/>
          </a:prstGeom>
        </p:spPr>
      </p:pic>
      <p:pic>
        <p:nvPicPr>
          <p:cNvPr id="7" name="Picture 6" descr="A red and black text&#10;&#10;Description automatically generated">
            <a:extLst>
              <a:ext uri="{FF2B5EF4-FFF2-40B4-BE49-F238E27FC236}">
                <a16:creationId xmlns:a16="http://schemas.microsoft.com/office/drawing/2014/main" id="{E2E9BC95-55B2-F92B-077C-6F9F3B68C6BA}"/>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860240" y="5150588"/>
            <a:ext cx="1237832" cy="696280"/>
          </a:xfrm>
          <a:prstGeom prst="rect">
            <a:avLst/>
          </a:prstGeom>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40921" y="954356"/>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626796" y="910483"/>
            <a:ext cx="1389421" cy="560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blue and black logo&#10;&#10;Description automatically generated">
            <a:extLst>
              <a:ext uri="{FF2B5EF4-FFF2-40B4-BE49-F238E27FC236}">
                <a16:creationId xmlns:a16="http://schemas.microsoft.com/office/drawing/2014/main" id="{B2CCF231-599D-3352-63BD-9C0D3E92F27D}"/>
              </a:ext>
            </a:extLst>
          </p:cNvPr>
          <p:cNvPicPr>
            <a:picLocks noChangeAspect="1"/>
          </p:cNvPicPr>
          <p:nvPr/>
        </p:nvPicPr>
        <p:blipFill rotWithShape="1">
          <a:blip r:embed="rId35">
            <a:extLst>
              <a:ext uri="{28A0092B-C50C-407E-A947-70E740481C1C}">
                <a14:useLocalDpi xmlns:a14="http://schemas.microsoft.com/office/drawing/2010/main" val="0"/>
              </a:ext>
            </a:extLst>
          </a:blip>
          <a:srcRect l="7493" t="19674" b="20887"/>
          <a:stretch/>
        </p:blipFill>
        <p:spPr>
          <a:xfrm>
            <a:off x="2083073" y="3107331"/>
            <a:ext cx="3186079" cy="60391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t="21444" b="15151"/>
          <a:stretch/>
        </p:blipFill>
        <p:spPr bwMode="auto">
          <a:xfrm>
            <a:off x="7222938" y="4843036"/>
            <a:ext cx="1586558" cy="7534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for a music company&#10;&#10;Description automatically generated">
            <a:extLst>
              <a:ext uri="{FF2B5EF4-FFF2-40B4-BE49-F238E27FC236}">
                <a16:creationId xmlns:a16="http://schemas.microsoft.com/office/drawing/2014/main" id="{758C8099-19B1-BFC6-EFCE-C3ABF06DD1D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136430" y="5702985"/>
            <a:ext cx="1822795" cy="884255"/>
          </a:xfrm>
          <a:prstGeom prst="rect">
            <a:avLst/>
          </a:prstGeom>
        </p:spPr>
      </p:pic>
      <p:pic>
        <p:nvPicPr>
          <p:cNvPr id="13" name="Picture 12" descr="A purple and grey letters&#10;&#10;Description automatically generated">
            <a:extLst>
              <a:ext uri="{FF2B5EF4-FFF2-40B4-BE49-F238E27FC236}">
                <a16:creationId xmlns:a16="http://schemas.microsoft.com/office/drawing/2014/main" id="{5F17AAB3-35C4-538E-E15B-DD20A3EE853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6544818" y="145476"/>
            <a:ext cx="1183223" cy="688379"/>
          </a:xfrm>
          <a:prstGeom prst="rect">
            <a:avLst/>
          </a:prstGeom>
        </p:spPr>
      </p:pic>
      <p:pic>
        <p:nvPicPr>
          <p:cNvPr id="11" name="Picture 10" descr="Blue letters on a white background&#10;&#10;Description automatically generated">
            <a:extLst>
              <a:ext uri="{FF2B5EF4-FFF2-40B4-BE49-F238E27FC236}">
                <a16:creationId xmlns:a16="http://schemas.microsoft.com/office/drawing/2014/main" id="{8B885078-CA21-1C03-EF37-6DEEB431DA3C}"/>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005898" y="1266919"/>
            <a:ext cx="2493501" cy="518130"/>
          </a:xfrm>
          <a:prstGeom prst="rect">
            <a:avLst/>
          </a:prstGeom>
        </p:spPr>
      </p:pic>
      <p:pic>
        <p:nvPicPr>
          <p:cNvPr id="10" name="Picture 9" descr="A logo with orange circle and black text&#10;&#10;Description automatically generated">
            <a:extLst>
              <a:ext uri="{FF2B5EF4-FFF2-40B4-BE49-F238E27FC236}">
                <a16:creationId xmlns:a16="http://schemas.microsoft.com/office/drawing/2014/main" id="{062F6BB4-8872-1771-02EC-4133296E0CB7}"/>
              </a:ext>
            </a:extLst>
          </p:cNvPr>
          <p:cNvPicPr>
            <a:picLocks noChangeAspect="1"/>
          </p:cNvPicPr>
          <p:nvPr/>
        </p:nvPicPr>
        <p:blipFill rotWithShape="1">
          <a:blip r:embed="rId40">
            <a:extLst>
              <a:ext uri="{28A0092B-C50C-407E-A947-70E740481C1C}">
                <a14:useLocalDpi xmlns:a14="http://schemas.microsoft.com/office/drawing/2010/main" val="0"/>
              </a:ext>
            </a:extLst>
          </a:blip>
          <a:srcRect l="7104" t="18681" r="4673" b="21327"/>
          <a:stretch/>
        </p:blipFill>
        <p:spPr>
          <a:xfrm>
            <a:off x="2972926" y="3649613"/>
            <a:ext cx="1939305" cy="673563"/>
          </a:xfrm>
          <a:prstGeom prst="rect">
            <a:avLst/>
          </a:prstGeom>
        </p:spPr>
      </p:pic>
      <p:pic>
        <p:nvPicPr>
          <p:cNvPr id="15" name="Picture 14" descr="A black and white logo&#10;&#10;Description automatically generated">
            <a:extLst>
              <a:ext uri="{FF2B5EF4-FFF2-40B4-BE49-F238E27FC236}">
                <a16:creationId xmlns:a16="http://schemas.microsoft.com/office/drawing/2014/main" id="{D5064B13-0C31-F80F-D971-ABB7B3B48AA1}"/>
              </a:ext>
            </a:extLst>
          </p:cNvPr>
          <p:cNvPicPr>
            <a:picLocks noChangeAspect="1"/>
          </p:cNvPicPr>
          <p:nvPr/>
        </p:nvPicPr>
        <p:blipFill rotWithShape="1">
          <a:blip r:embed="rId41">
            <a:extLst>
              <a:ext uri="{28A0092B-C50C-407E-A947-70E740481C1C}">
                <a14:useLocalDpi xmlns:a14="http://schemas.microsoft.com/office/drawing/2010/main" val="0"/>
              </a:ext>
            </a:extLst>
          </a:blip>
          <a:srcRect l="5644" t="8734" r="5293" b="10534"/>
          <a:stretch/>
        </p:blipFill>
        <p:spPr>
          <a:xfrm>
            <a:off x="8048500" y="2037158"/>
            <a:ext cx="2161722" cy="783808"/>
          </a:xfrm>
          <a:prstGeom prst="rect">
            <a:avLst/>
          </a:prstGeom>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rotWithShape="1">
          <a:blip r:embed="rId42">
            <a:extLst>
              <a:ext uri="{28A0092B-C50C-407E-A947-70E740481C1C}">
                <a14:useLocalDpi xmlns:a14="http://schemas.microsoft.com/office/drawing/2010/main" val="0"/>
              </a:ext>
            </a:extLst>
          </a:blip>
          <a:srcRect t="16957" b="18068"/>
          <a:stretch/>
        </p:blipFill>
        <p:spPr bwMode="auto">
          <a:xfrm>
            <a:off x="6060717" y="1514728"/>
            <a:ext cx="1921357" cy="8339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urple ribbon on a black background&#10;&#10;Description automatically generated">
            <a:extLst>
              <a:ext uri="{FF2B5EF4-FFF2-40B4-BE49-F238E27FC236}">
                <a16:creationId xmlns:a16="http://schemas.microsoft.com/office/drawing/2014/main" id="{00E0C277-EA85-98D1-7D58-E260483E1FAA}"/>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89874" y="3907544"/>
            <a:ext cx="2120447" cy="559030"/>
          </a:xfrm>
          <a:prstGeom prst="rect">
            <a:avLst/>
          </a:prstGeom>
        </p:spPr>
      </p:pic>
      <p:pic>
        <p:nvPicPr>
          <p:cNvPr id="16" name="Picture 15">
            <a:extLst>
              <a:ext uri="{FF2B5EF4-FFF2-40B4-BE49-F238E27FC236}">
                <a16:creationId xmlns:a16="http://schemas.microsoft.com/office/drawing/2014/main" id="{1D7D6530-6B68-13DB-5CAD-3A77311AB6E9}"/>
              </a:ext>
            </a:extLst>
          </p:cNvPr>
          <p:cNvPicPr>
            <a:picLocks noChangeAspect="1"/>
          </p:cNvPicPr>
          <p:nvPr/>
        </p:nvPicPr>
        <p:blipFill rotWithShape="1">
          <a:blip r:embed="rId44"/>
          <a:srcRect t="15382" b="27562"/>
          <a:stretch/>
        </p:blipFill>
        <p:spPr>
          <a:xfrm>
            <a:off x="7083379" y="3974821"/>
            <a:ext cx="1605318" cy="551325"/>
          </a:xfrm>
          <a:prstGeom prst="rect">
            <a:avLst/>
          </a:prstGeom>
        </p:spPr>
      </p:pic>
      <p:pic>
        <p:nvPicPr>
          <p:cNvPr id="17" name="Picture 16">
            <a:extLst>
              <a:ext uri="{FF2B5EF4-FFF2-40B4-BE49-F238E27FC236}">
                <a16:creationId xmlns:a16="http://schemas.microsoft.com/office/drawing/2014/main" id="{16DE91EA-0E79-DBBC-EFD7-16E0370D3698}"/>
              </a:ext>
            </a:extLst>
          </p:cNvPr>
          <p:cNvPicPr>
            <a:picLocks noChangeAspect="1"/>
          </p:cNvPicPr>
          <p:nvPr/>
        </p:nvPicPr>
        <p:blipFill rotWithShape="1">
          <a:blip r:embed="rId45">
            <a:extLst>
              <a:ext uri="{28A0092B-C50C-407E-A947-70E740481C1C}">
                <a14:useLocalDpi xmlns:a14="http://schemas.microsoft.com/office/drawing/2010/main" val="0"/>
              </a:ext>
            </a:extLst>
          </a:blip>
          <a:srcRect t="14038" b="13535"/>
          <a:stretch/>
        </p:blipFill>
        <p:spPr>
          <a:xfrm>
            <a:off x="8511247" y="1050306"/>
            <a:ext cx="1293437" cy="936790"/>
          </a:xfrm>
          <a:prstGeom prst="rect">
            <a:avLst/>
          </a:prstGeom>
        </p:spPr>
      </p:pic>
      <p:pic>
        <p:nvPicPr>
          <p:cNvPr id="18" name="Picture 17" descr="A black background with blue text&#10;&#10;Description automatically generated">
            <a:extLst>
              <a:ext uri="{FF2B5EF4-FFF2-40B4-BE49-F238E27FC236}">
                <a16:creationId xmlns:a16="http://schemas.microsoft.com/office/drawing/2014/main" id="{D27FCCC7-3FD2-715F-DF33-D0129DBB9E07}"/>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9170990" y="5797203"/>
            <a:ext cx="2524245" cy="695818"/>
          </a:xfrm>
          <a:prstGeom prst="rect">
            <a:avLst/>
          </a:prstGeom>
        </p:spPr>
      </p:pic>
    </p:spTree>
    <p:extLst>
      <p:ext uri="{BB962C8B-B14F-4D97-AF65-F5344CB8AC3E}">
        <p14:creationId xmlns:p14="http://schemas.microsoft.com/office/powerpoint/2010/main" val="364753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258554" y="6505077"/>
            <a:ext cx="367489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3072816" y="-32588"/>
            <a:ext cx="56536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prstClr val="white"/>
                </a:solidFill>
                <a:latin typeface="Montserrat" panose="00000500000000000000" pitchFamily="2" charset="0"/>
              </a:rPr>
              <a:t>Dates for your diary </a:t>
            </a: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WUN Events 2024 </a:t>
            </a:r>
          </a:p>
        </p:txBody>
      </p:sp>
      <p:sp>
        <p:nvSpPr>
          <p:cNvPr id="13" name="TextBox 12">
            <a:extLst>
              <a:ext uri="{FF2B5EF4-FFF2-40B4-BE49-F238E27FC236}">
                <a16:creationId xmlns:a16="http://schemas.microsoft.com/office/drawing/2014/main" id="{5295D36B-BDCD-9457-6752-BDC7815D804B}"/>
              </a:ext>
            </a:extLst>
          </p:cNvPr>
          <p:cNvSpPr txBox="1"/>
          <p:nvPr/>
        </p:nvSpPr>
        <p:spPr>
          <a:xfrm>
            <a:off x="696373" y="1158504"/>
            <a:ext cx="10406574" cy="6001643"/>
          </a:xfrm>
          <a:prstGeom prst="rect">
            <a:avLst/>
          </a:prstGeom>
          <a:noFill/>
        </p:spPr>
        <p:txBody>
          <a:bodyPr wrap="square">
            <a:spAutoFit/>
          </a:bodyPr>
          <a:lstStyle/>
          <a:p>
            <a:endParaRPr lang="en-US" sz="2400" dirty="0">
              <a:solidFill>
                <a:schemeClr val="bg1"/>
              </a:solidFill>
              <a:latin typeface="Monserrat"/>
            </a:endParaRPr>
          </a:p>
          <a:p>
            <a:endParaRPr lang="en-US" sz="2400" dirty="0">
              <a:solidFill>
                <a:schemeClr val="bg1"/>
              </a:solidFill>
              <a:latin typeface="Monserrat"/>
            </a:endParaRPr>
          </a:p>
          <a:p>
            <a:endParaRPr lang="en-US" sz="2400" dirty="0">
              <a:solidFill>
                <a:schemeClr val="bg1"/>
              </a:solidFill>
              <a:latin typeface="Monserrat"/>
            </a:endParaRPr>
          </a:p>
          <a:p>
            <a:r>
              <a:rPr lang="en-US" sz="2400" b="1" dirty="0">
                <a:latin typeface="Monserrat"/>
              </a:rPr>
              <a:t>8th March 2024</a:t>
            </a:r>
            <a:r>
              <a:rPr lang="en-US" sz="2400" dirty="0">
                <a:latin typeface="Monserrat"/>
              </a:rPr>
              <a:t> </a:t>
            </a:r>
            <a:r>
              <a:rPr lang="en-US" sz="2400" dirty="0">
                <a:solidFill>
                  <a:schemeClr val="bg1"/>
                </a:solidFill>
                <a:latin typeface="Monserrat"/>
              </a:rPr>
              <a:t>– #IAmRemarkable virtual workshop on IWD2024 – Fully booked further dates to be announced shortly.</a:t>
            </a:r>
          </a:p>
          <a:p>
            <a:endParaRPr lang="en-US" sz="2400" dirty="0">
              <a:solidFill>
                <a:schemeClr val="bg1"/>
              </a:solidFill>
              <a:latin typeface="Monserrat"/>
            </a:endParaRPr>
          </a:p>
          <a:p>
            <a:r>
              <a:rPr lang="en-US" sz="2400" b="1" dirty="0">
                <a:effectLst/>
                <a:latin typeface="Monserrat"/>
                <a:ea typeface="Calibri" panose="020F0502020204030204" pitchFamily="34" charset="0"/>
                <a:cs typeface="Times New Roman" panose="02020603050405020304" pitchFamily="18" charset="0"/>
              </a:rPr>
              <a:t>11</a:t>
            </a:r>
            <a:r>
              <a:rPr lang="en-US" sz="2400" b="1" baseline="30000" dirty="0">
                <a:effectLst/>
                <a:latin typeface="Monserrat"/>
                <a:ea typeface="Calibri" panose="020F0502020204030204" pitchFamily="34" charset="0"/>
                <a:cs typeface="Times New Roman" panose="02020603050405020304" pitchFamily="18" charset="0"/>
              </a:rPr>
              <a:t>th</a:t>
            </a:r>
            <a:r>
              <a:rPr lang="en-US" sz="2400" b="1" dirty="0">
                <a:effectLst/>
                <a:latin typeface="Monserrat"/>
                <a:ea typeface="Calibri" panose="020F0502020204030204" pitchFamily="34" charset="0"/>
                <a:cs typeface="Times New Roman" panose="02020603050405020304" pitchFamily="18" charset="0"/>
              </a:rPr>
              <a:t> April 2024 </a:t>
            </a:r>
            <a:r>
              <a:rPr lang="en-GB" sz="2400" dirty="0">
                <a:solidFill>
                  <a:schemeClr val="bg1"/>
                </a:solidFill>
                <a:effectLst/>
                <a:latin typeface="Monserrat"/>
                <a:ea typeface="Calibri" panose="020F0502020204030204" pitchFamily="34" charset="0"/>
                <a:cs typeface="Times New Roman" panose="02020603050405020304" pitchFamily="18" charset="0"/>
              </a:rPr>
              <a:t>Unconscious Bias: What is Reality? 6pm, London </a:t>
            </a:r>
            <a:r>
              <a:rPr lang="en-GB" sz="2400" dirty="0">
                <a:solidFill>
                  <a:schemeClr val="bg1"/>
                </a:solidFill>
                <a:latin typeface="Monserrat"/>
                <a:ea typeface="Calibri" panose="020F0502020204030204" pitchFamily="34" charset="0"/>
                <a:cs typeface="Times New Roman" panose="02020603050405020304" pitchFamily="18" charset="0"/>
              </a:rPr>
              <a:t>.</a:t>
            </a:r>
            <a:endParaRPr lang="en-GB" sz="2400" dirty="0">
              <a:solidFill>
                <a:schemeClr val="bg1"/>
              </a:solidFill>
              <a:effectLst/>
              <a:latin typeface="Monserrat"/>
              <a:ea typeface="Calibri" panose="020F0502020204030204" pitchFamily="34" charset="0"/>
              <a:cs typeface="Times New Roman" panose="02020603050405020304" pitchFamily="18" charset="0"/>
            </a:endParaRPr>
          </a:p>
          <a:p>
            <a:endParaRPr lang="en-GB" sz="2400" b="1" dirty="0">
              <a:solidFill>
                <a:schemeClr val="bg1"/>
              </a:solidFill>
              <a:latin typeface="Monserrat"/>
              <a:ea typeface="Calibri" panose="020F0502020204030204" pitchFamily="34" charset="0"/>
              <a:cs typeface="Times New Roman" panose="02020603050405020304" pitchFamily="18" charset="0"/>
            </a:endParaRPr>
          </a:p>
          <a:p>
            <a:r>
              <a:rPr lang="en-US" sz="2400" b="1" dirty="0">
                <a:latin typeface="Monserrat"/>
              </a:rPr>
              <a:t>9th May 2024 </a:t>
            </a:r>
            <a:r>
              <a:rPr lang="en-US" sz="2400" dirty="0">
                <a:solidFill>
                  <a:schemeClr val="bg1"/>
                </a:solidFill>
                <a:latin typeface="Monserrat"/>
              </a:rPr>
              <a:t>– WUN For All – Psychological Safety </a:t>
            </a:r>
          </a:p>
          <a:p>
            <a:endParaRPr lang="en-US" sz="2400" dirty="0">
              <a:solidFill>
                <a:schemeClr val="bg1"/>
              </a:solidFill>
              <a:latin typeface="Monserrat"/>
            </a:endParaRPr>
          </a:p>
          <a:p>
            <a:r>
              <a:rPr lang="en-US" sz="2400" dirty="0">
                <a:solidFill>
                  <a:schemeClr val="bg1"/>
                </a:solidFill>
                <a:latin typeface="Monserrat"/>
              </a:rPr>
              <a:t>Free tickets available now – visit our Events page!</a:t>
            </a:r>
          </a:p>
          <a:p>
            <a:endParaRPr lang="en-US" sz="2000" dirty="0">
              <a:solidFill>
                <a:schemeClr val="bg1"/>
              </a:solidFill>
              <a:latin typeface="Monserrat"/>
            </a:endParaRPr>
          </a:p>
          <a:p>
            <a:r>
              <a:rPr lang="en-US" sz="2400" dirty="0">
                <a:solidFill>
                  <a:schemeClr val="bg1"/>
                </a:solidFill>
                <a:latin typeface="Monserrat"/>
              </a:rPr>
              <a:t>Further events coming soon including:</a:t>
            </a:r>
          </a:p>
          <a:p>
            <a:r>
              <a:rPr lang="en-US" sz="2400" b="1" dirty="0">
                <a:latin typeface="Monserrat"/>
              </a:rPr>
              <a:t>27</a:t>
            </a:r>
            <a:r>
              <a:rPr lang="en-US" sz="2400" b="1" baseline="30000" dirty="0">
                <a:latin typeface="Monserrat"/>
              </a:rPr>
              <a:t>th</a:t>
            </a:r>
            <a:r>
              <a:rPr lang="en-US" sz="2400" b="1" dirty="0">
                <a:latin typeface="Monserrat"/>
              </a:rPr>
              <a:t> June 2024 </a:t>
            </a:r>
            <a:r>
              <a:rPr lang="en-US" sz="2400" b="1" dirty="0">
                <a:solidFill>
                  <a:schemeClr val="bg1"/>
                </a:solidFill>
                <a:latin typeface="Monserrat"/>
              </a:rPr>
              <a:t>-</a:t>
            </a:r>
            <a:r>
              <a:rPr lang="en-US" sz="2400" dirty="0">
                <a:solidFill>
                  <a:schemeClr val="bg1"/>
                </a:solidFill>
                <a:latin typeface="Monserrat"/>
              </a:rPr>
              <a:t> Women in Utilities Awards 2024 in association with </a:t>
            </a:r>
          </a:p>
          <a:p>
            <a:r>
              <a:rPr lang="en-US" sz="2400" dirty="0">
                <a:solidFill>
                  <a:schemeClr val="bg1"/>
                </a:solidFill>
                <a:latin typeface="Monserrat"/>
              </a:rPr>
              <a:t>Utility Week</a:t>
            </a:r>
          </a:p>
          <a:p>
            <a:endParaRPr lang="en-US" sz="2800" dirty="0">
              <a:solidFill>
                <a:schemeClr val="bg1"/>
              </a:solidFill>
              <a:latin typeface="Monserrat"/>
            </a:endParaRPr>
          </a:p>
        </p:txBody>
      </p:sp>
      <p:pic>
        <p:nvPicPr>
          <p:cNvPr id="7" name="Picture 6" descr="A blue and white rectangular object with white text&#10;&#10;Description automatically generated">
            <a:extLst>
              <a:ext uri="{FF2B5EF4-FFF2-40B4-BE49-F238E27FC236}">
                <a16:creationId xmlns:a16="http://schemas.microsoft.com/office/drawing/2014/main" id="{5CBC93ED-0793-CA9E-B3E4-65C2B15CB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880" y="4906880"/>
            <a:ext cx="1951120" cy="1951120"/>
          </a:xfrm>
          <a:prstGeom prst="rect">
            <a:avLst/>
          </a:prstGeom>
        </p:spPr>
      </p:pic>
      <p:pic>
        <p:nvPicPr>
          <p:cNvPr id="6" name="Picture 5" descr="A poster with a person and a group of people&#10;&#10;Description automatically generated">
            <a:extLst>
              <a:ext uri="{FF2B5EF4-FFF2-40B4-BE49-F238E27FC236}">
                <a16:creationId xmlns:a16="http://schemas.microsoft.com/office/drawing/2014/main" id="{F26C3847-85D0-D568-E8E3-944C1AB6E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9" y="-32588"/>
            <a:ext cx="2165684" cy="2165684"/>
          </a:xfrm>
          <a:prstGeom prst="rect">
            <a:avLst/>
          </a:prstGeom>
        </p:spPr>
      </p:pic>
    </p:spTree>
    <p:extLst>
      <p:ext uri="{BB962C8B-B14F-4D97-AF65-F5344CB8AC3E}">
        <p14:creationId xmlns:p14="http://schemas.microsoft.com/office/powerpoint/2010/main" val="1334320568"/>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4865152" y="1974553"/>
            <a:ext cx="6753102" cy="34778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
                <a:ea typeface="+mn-ea"/>
                <a:cs typeface="+mn-cs"/>
              </a:rPr>
              <a:t>New WUN Mentoring now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We are hugely privileged to have over 75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With growing numbers of Mentors and Mentees we are delighted with the community and support fostered within the mentoring programme.</a:t>
            </a:r>
          </a:p>
        </p:txBody>
      </p:sp>
      <p:sp>
        <p:nvSpPr>
          <p:cNvPr id="2" name="TextBox 1">
            <a:extLst>
              <a:ext uri="{FF2B5EF4-FFF2-40B4-BE49-F238E27FC236}">
                <a16:creationId xmlns:a16="http://schemas.microsoft.com/office/drawing/2014/main" id="{2377A8C3-91C3-44ED-8009-638A4B72FEBA}"/>
              </a:ext>
            </a:extLst>
          </p:cNvPr>
          <p:cNvSpPr txBox="1"/>
          <p:nvPr/>
        </p:nvSpPr>
        <p:spPr>
          <a:xfrm>
            <a:off x="1941694" y="5863897"/>
            <a:ext cx="79243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Calibri"/>
              </a:rPr>
              <a:t>If you are interested in becoming a Mentor or Mentee, please visit our website: </a:t>
            </a:r>
            <a:r>
              <a:rPr kumimoji="0" lang="en-GB" sz="2000" b="1" i="0" u="none" strike="noStrike" kern="1200" cap="none" spc="0" normalizeH="0" baseline="0" noProof="0" dirty="0">
                <a:ln>
                  <a:noFill/>
                </a:ln>
                <a:solidFill>
                  <a:prstClr val="white"/>
                </a:solidFill>
                <a:effectLst/>
                <a:uLnTx/>
                <a:uFillTx/>
                <a:latin typeface="Montserrat "/>
                <a:ea typeface="+mn-ea"/>
                <a:cs typeface="Calibri"/>
              </a:rPr>
              <a:t>https://wun.onpld.com </a:t>
            </a:r>
          </a:p>
        </p:txBody>
      </p:sp>
      <p:sp>
        <p:nvSpPr>
          <p:cNvPr id="17" name="TextBox 16">
            <a:extLst>
              <a:ext uri="{FF2B5EF4-FFF2-40B4-BE49-F238E27FC236}">
                <a16:creationId xmlns:a16="http://schemas.microsoft.com/office/drawing/2014/main" id="{E09D29B4-36D2-4587-B42C-7D35666F6EDD}"/>
              </a:ext>
            </a:extLst>
          </p:cNvPr>
          <p:cNvSpPr txBox="1"/>
          <p:nvPr/>
        </p:nvSpPr>
        <p:spPr>
          <a:xfrm>
            <a:off x="3186421" y="199159"/>
            <a:ext cx="754013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Montserrat "/>
                <a:ea typeface="+mn-ea"/>
                <a:cs typeface="+mn-cs"/>
              </a:rPr>
              <a:t>Join the free WUN Mentoring Programme</a:t>
            </a:r>
            <a:endParaRPr kumimoji="0" lang="en-GB" sz="32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pic>
        <p:nvPicPr>
          <p:cNvPr id="5" name="Picture 4" descr="A group of women talking&#10;&#10;Description automatically generated with low confidence">
            <a:extLst>
              <a:ext uri="{FF2B5EF4-FFF2-40B4-BE49-F238E27FC236}">
                <a16:creationId xmlns:a16="http://schemas.microsoft.com/office/drawing/2014/main" id="{8FB78FFF-C4B1-3872-2388-6BC708205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73" y="1414713"/>
            <a:ext cx="4223084" cy="4223084"/>
          </a:xfrm>
          <a:prstGeom prst="rect">
            <a:avLst/>
          </a:prstGeom>
        </p:spPr>
      </p:pic>
    </p:spTree>
    <p:extLst>
      <p:ext uri="{BB962C8B-B14F-4D97-AF65-F5344CB8AC3E}">
        <p14:creationId xmlns:p14="http://schemas.microsoft.com/office/powerpoint/2010/main" val="1945345920"/>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6D6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object 3"/>
          <p:cNvGrpSpPr/>
          <p:nvPr/>
        </p:nvGrpSpPr>
        <p:grpSpPr>
          <a:xfrm>
            <a:off x="124968" y="0"/>
            <a:ext cx="11850623" cy="5750026"/>
            <a:chOff x="124968" y="0"/>
            <a:chExt cx="11850623" cy="5750026"/>
          </a:xfrm>
        </p:grpSpPr>
        <p:pic>
          <p:nvPicPr>
            <p:cNvPr id="4" name="object 4"/>
            <p:cNvPicPr/>
            <p:nvPr/>
          </p:nvPicPr>
          <p:blipFill>
            <a:blip r:embed="rId2" cstate="print"/>
            <a:stretch>
              <a:fillRect/>
            </a:stretch>
          </p:blipFill>
          <p:spPr>
            <a:xfrm>
              <a:off x="5923788" y="1972030"/>
              <a:ext cx="6051803" cy="3777996"/>
            </a:xfrm>
            <a:prstGeom prst="rect">
              <a:avLst/>
            </a:prstGeom>
          </p:spPr>
        </p:pic>
        <p:sp>
          <p:nvSpPr>
            <p:cNvPr id="5" name="object 5"/>
            <p:cNvSpPr/>
            <p:nvPr/>
          </p:nvSpPr>
          <p:spPr>
            <a:xfrm>
              <a:off x="6172200" y="2197607"/>
              <a:ext cx="5568950" cy="3340735"/>
            </a:xfrm>
            <a:custGeom>
              <a:avLst/>
              <a:gdLst/>
              <a:ahLst/>
              <a:cxnLst/>
              <a:rect l="l" t="t" r="r" b="b"/>
              <a:pathLst>
                <a:path w="5568950" h="3340735">
                  <a:moveTo>
                    <a:pt x="5011928" y="0"/>
                  </a:moveTo>
                  <a:lnTo>
                    <a:pt x="556768" y="0"/>
                  </a:lnTo>
                  <a:lnTo>
                    <a:pt x="508731" y="2043"/>
                  </a:lnTo>
                  <a:lnTo>
                    <a:pt x="461829" y="8064"/>
                  </a:lnTo>
                  <a:lnTo>
                    <a:pt x="416228" y="17893"/>
                  </a:lnTo>
                  <a:lnTo>
                    <a:pt x="372095" y="31364"/>
                  </a:lnTo>
                  <a:lnTo>
                    <a:pt x="329598" y="48310"/>
                  </a:lnTo>
                  <a:lnTo>
                    <a:pt x="288904" y="68564"/>
                  </a:lnTo>
                  <a:lnTo>
                    <a:pt x="250179" y="91957"/>
                  </a:lnTo>
                  <a:lnTo>
                    <a:pt x="213592" y="118324"/>
                  </a:lnTo>
                  <a:lnTo>
                    <a:pt x="179309" y="147497"/>
                  </a:lnTo>
                  <a:lnTo>
                    <a:pt x="147497" y="179309"/>
                  </a:lnTo>
                  <a:lnTo>
                    <a:pt x="118324" y="213592"/>
                  </a:lnTo>
                  <a:lnTo>
                    <a:pt x="91957" y="250179"/>
                  </a:lnTo>
                  <a:lnTo>
                    <a:pt x="68564" y="288904"/>
                  </a:lnTo>
                  <a:lnTo>
                    <a:pt x="48310" y="329598"/>
                  </a:lnTo>
                  <a:lnTo>
                    <a:pt x="31364" y="372095"/>
                  </a:lnTo>
                  <a:lnTo>
                    <a:pt x="17893" y="416228"/>
                  </a:lnTo>
                  <a:lnTo>
                    <a:pt x="8064" y="461829"/>
                  </a:lnTo>
                  <a:lnTo>
                    <a:pt x="2043" y="508731"/>
                  </a:lnTo>
                  <a:lnTo>
                    <a:pt x="0" y="556767"/>
                  </a:lnTo>
                  <a:lnTo>
                    <a:pt x="0" y="2783840"/>
                  </a:lnTo>
                  <a:lnTo>
                    <a:pt x="2043" y="2831876"/>
                  </a:lnTo>
                  <a:lnTo>
                    <a:pt x="8064" y="2878778"/>
                  </a:lnTo>
                  <a:lnTo>
                    <a:pt x="17893" y="2924379"/>
                  </a:lnTo>
                  <a:lnTo>
                    <a:pt x="31364" y="2968512"/>
                  </a:lnTo>
                  <a:lnTo>
                    <a:pt x="48310" y="3011009"/>
                  </a:lnTo>
                  <a:lnTo>
                    <a:pt x="68564" y="3051703"/>
                  </a:lnTo>
                  <a:lnTo>
                    <a:pt x="91957" y="3090428"/>
                  </a:lnTo>
                  <a:lnTo>
                    <a:pt x="118324" y="3127015"/>
                  </a:lnTo>
                  <a:lnTo>
                    <a:pt x="147497" y="3161298"/>
                  </a:lnTo>
                  <a:lnTo>
                    <a:pt x="179309" y="3193110"/>
                  </a:lnTo>
                  <a:lnTo>
                    <a:pt x="213592" y="3222283"/>
                  </a:lnTo>
                  <a:lnTo>
                    <a:pt x="250179" y="3248650"/>
                  </a:lnTo>
                  <a:lnTo>
                    <a:pt x="288904" y="3272043"/>
                  </a:lnTo>
                  <a:lnTo>
                    <a:pt x="329598" y="3292297"/>
                  </a:lnTo>
                  <a:lnTo>
                    <a:pt x="372095" y="3309243"/>
                  </a:lnTo>
                  <a:lnTo>
                    <a:pt x="416228" y="3322714"/>
                  </a:lnTo>
                  <a:lnTo>
                    <a:pt x="461829" y="3332543"/>
                  </a:lnTo>
                  <a:lnTo>
                    <a:pt x="508731" y="3338564"/>
                  </a:lnTo>
                  <a:lnTo>
                    <a:pt x="556768" y="3340607"/>
                  </a:lnTo>
                  <a:lnTo>
                    <a:pt x="5011928" y="3340607"/>
                  </a:lnTo>
                  <a:lnTo>
                    <a:pt x="5059964" y="3338564"/>
                  </a:lnTo>
                  <a:lnTo>
                    <a:pt x="5106866" y="3332543"/>
                  </a:lnTo>
                  <a:lnTo>
                    <a:pt x="5152467" y="3322714"/>
                  </a:lnTo>
                  <a:lnTo>
                    <a:pt x="5196600" y="3309243"/>
                  </a:lnTo>
                  <a:lnTo>
                    <a:pt x="5239097" y="3292297"/>
                  </a:lnTo>
                  <a:lnTo>
                    <a:pt x="5279791" y="3272043"/>
                  </a:lnTo>
                  <a:lnTo>
                    <a:pt x="5318516" y="3248650"/>
                  </a:lnTo>
                  <a:lnTo>
                    <a:pt x="5355103" y="3222283"/>
                  </a:lnTo>
                  <a:lnTo>
                    <a:pt x="5389386" y="3193110"/>
                  </a:lnTo>
                  <a:lnTo>
                    <a:pt x="5421198" y="3161298"/>
                  </a:lnTo>
                  <a:lnTo>
                    <a:pt x="5450371" y="3127015"/>
                  </a:lnTo>
                  <a:lnTo>
                    <a:pt x="5476738" y="3090428"/>
                  </a:lnTo>
                  <a:lnTo>
                    <a:pt x="5500131" y="3051703"/>
                  </a:lnTo>
                  <a:lnTo>
                    <a:pt x="5520385" y="3011009"/>
                  </a:lnTo>
                  <a:lnTo>
                    <a:pt x="5537331" y="2968512"/>
                  </a:lnTo>
                  <a:lnTo>
                    <a:pt x="5550802" y="2924379"/>
                  </a:lnTo>
                  <a:lnTo>
                    <a:pt x="5560631" y="2878778"/>
                  </a:lnTo>
                  <a:lnTo>
                    <a:pt x="5566652" y="2831876"/>
                  </a:lnTo>
                  <a:lnTo>
                    <a:pt x="5568696" y="2783840"/>
                  </a:lnTo>
                  <a:lnTo>
                    <a:pt x="5568696" y="556767"/>
                  </a:lnTo>
                  <a:lnTo>
                    <a:pt x="5566652" y="508731"/>
                  </a:lnTo>
                  <a:lnTo>
                    <a:pt x="5560631" y="461829"/>
                  </a:lnTo>
                  <a:lnTo>
                    <a:pt x="5550802" y="416228"/>
                  </a:lnTo>
                  <a:lnTo>
                    <a:pt x="5537331" y="372095"/>
                  </a:lnTo>
                  <a:lnTo>
                    <a:pt x="5520385" y="329598"/>
                  </a:lnTo>
                  <a:lnTo>
                    <a:pt x="5500131" y="288904"/>
                  </a:lnTo>
                  <a:lnTo>
                    <a:pt x="5476738" y="250179"/>
                  </a:lnTo>
                  <a:lnTo>
                    <a:pt x="5450371" y="213592"/>
                  </a:lnTo>
                  <a:lnTo>
                    <a:pt x="5421198" y="179309"/>
                  </a:lnTo>
                  <a:lnTo>
                    <a:pt x="5389386" y="147497"/>
                  </a:lnTo>
                  <a:lnTo>
                    <a:pt x="5355103" y="118324"/>
                  </a:lnTo>
                  <a:lnTo>
                    <a:pt x="5318516" y="91957"/>
                  </a:lnTo>
                  <a:lnTo>
                    <a:pt x="5279791" y="68564"/>
                  </a:lnTo>
                  <a:lnTo>
                    <a:pt x="5239097" y="48310"/>
                  </a:lnTo>
                  <a:lnTo>
                    <a:pt x="5196600" y="31364"/>
                  </a:lnTo>
                  <a:lnTo>
                    <a:pt x="5152467" y="17893"/>
                  </a:lnTo>
                  <a:lnTo>
                    <a:pt x="5106866" y="8064"/>
                  </a:lnTo>
                  <a:lnTo>
                    <a:pt x="5059964" y="2043"/>
                  </a:lnTo>
                  <a:lnTo>
                    <a:pt x="5011928" y="0"/>
                  </a:lnTo>
                  <a:close/>
                </a:path>
              </a:pathLst>
            </a:custGeom>
            <a:solidFill>
              <a:srgbClr val="53D9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object 6"/>
            <p:cNvPicPr/>
            <p:nvPr/>
          </p:nvPicPr>
          <p:blipFill>
            <a:blip r:embed="rId3" cstate="print"/>
            <a:stretch>
              <a:fillRect/>
            </a:stretch>
          </p:blipFill>
          <p:spPr>
            <a:xfrm>
              <a:off x="373379" y="1973529"/>
              <a:ext cx="5777484" cy="3756660"/>
            </a:xfrm>
            <a:prstGeom prst="rect">
              <a:avLst/>
            </a:prstGeom>
          </p:spPr>
        </p:pic>
        <p:sp>
          <p:nvSpPr>
            <p:cNvPr id="7" name="object 7"/>
            <p:cNvSpPr/>
            <p:nvPr/>
          </p:nvSpPr>
          <p:spPr>
            <a:xfrm>
              <a:off x="618744" y="2199132"/>
              <a:ext cx="5300980" cy="3319779"/>
            </a:xfrm>
            <a:custGeom>
              <a:avLst/>
              <a:gdLst/>
              <a:ahLst/>
              <a:cxnLst/>
              <a:rect l="l" t="t" r="r" b="b"/>
              <a:pathLst>
                <a:path w="5300980" h="3319779">
                  <a:moveTo>
                    <a:pt x="4747259" y="0"/>
                  </a:moveTo>
                  <a:lnTo>
                    <a:pt x="553224" y="0"/>
                  </a:lnTo>
                  <a:lnTo>
                    <a:pt x="505490" y="2030"/>
                  </a:lnTo>
                  <a:lnTo>
                    <a:pt x="458883" y="8010"/>
                  </a:lnTo>
                  <a:lnTo>
                    <a:pt x="413570" y="17775"/>
                  </a:lnTo>
                  <a:lnTo>
                    <a:pt x="369717" y="31158"/>
                  </a:lnTo>
                  <a:lnTo>
                    <a:pt x="327489" y="47993"/>
                  </a:lnTo>
                  <a:lnTo>
                    <a:pt x="287053" y="68114"/>
                  </a:lnTo>
                  <a:lnTo>
                    <a:pt x="248575" y="91355"/>
                  </a:lnTo>
                  <a:lnTo>
                    <a:pt x="212221" y="117550"/>
                  </a:lnTo>
                  <a:lnTo>
                    <a:pt x="178157" y="146534"/>
                  </a:lnTo>
                  <a:lnTo>
                    <a:pt x="146549" y="178140"/>
                  </a:lnTo>
                  <a:lnTo>
                    <a:pt x="117563" y="212203"/>
                  </a:lnTo>
                  <a:lnTo>
                    <a:pt x="91365" y="248555"/>
                  </a:lnTo>
                  <a:lnTo>
                    <a:pt x="68122" y="287032"/>
                  </a:lnTo>
                  <a:lnTo>
                    <a:pt x="47999" y="327468"/>
                  </a:lnTo>
                  <a:lnTo>
                    <a:pt x="31162" y="369696"/>
                  </a:lnTo>
                  <a:lnTo>
                    <a:pt x="17777" y="413550"/>
                  </a:lnTo>
                  <a:lnTo>
                    <a:pt x="8011" y="458865"/>
                  </a:lnTo>
                  <a:lnTo>
                    <a:pt x="2030" y="505474"/>
                  </a:lnTo>
                  <a:lnTo>
                    <a:pt x="0" y="553212"/>
                  </a:lnTo>
                  <a:lnTo>
                    <a:pt x="0" y="2766060"/>
                  </a:lnTo>
                  <a:lnTo>
                    <a:pt x="2030" y="2813797"/>
                  </a:lnTo>
                  <a:lnTo>
                    <a:pt x="8011" y="2860406"/>
                  </a:lnTo>
                  <a:lnTo>
                    <a:pt x="17777" y="2905721"/>
                  </a:lnTo>
                  <a:lnTo>
                    <a:pt x="31162" y="2949575"/>
                  </a:lnTo>
                  <a:lnTo>
                    <a:pt x="47999" y="2991803"/>
                  </a:lnTo>
                  <a:lnTo>
                    <a:pt x="68122" y="3032239"/>
                  </a:lnTo>
                  <a:lnTo>
                    <a:pt x="91365" y="3070716"/>
                  </a:lnTo>
                  <a:lnTo>
                    <a:pt x="117563" y="3107068"/>
                  </a:lnTo>
                  <a:lnTo>
                    <a:pt x="146549" y="3141131"/>
                  </a:lnTo>
                  <a:lnTo>
                    <a:pt x="178157" y="3172737"/>
                  </a:lnTo>
                  <a:lnTo>
                    <a:pt x="212221" y="3201721"/>
                  </a:lnTo>
                  <a:lnTo>
                    <a:pt x="248575" y="3227916"/>
                  </a:lnTo>
                  <a:lnTo>
                    <a:pt x="287053" y="3251157"/>
                  </a:lnTo>
                  <a:lnTo>
                    <a:pt x="327489" y="3271278"/>
                  </a:lnTo>
                  <a:lnTo>
                    <a:pt x="369717" y="3288113"/>
                  </a:lnTo>
                  <a:lnTo>
                    <a:pt x="413570" y="3301496"/>
                  </a:lnTo>
                  <a:lnTo>
                    <a:pt x="458883" y="3311261"/>
                  </a:lnTo>
                  <a:lnTo>
                    <a:pt x="505490" y="3317241"/>
                  </a:lnTo>
                  <a:lnTo>
                    <a:pt x="553224" y="3319271"/>
                  </a:lnTo>
                  <a:lnTo>
                    <a:pt x="4747259" y="3319271"/>
                  </a:lnTo>
                  <a:lnTo>
                    <a:pt x="4794997" y="3317241"/>
                  </a:lnTo>
                  <a:lnTo>
                    <a:pt x="4841606" y="3311261"/>
                  </a:lnTo>
                  <a:lnTo>
                    <a:pt x="4886921" y="3301496"/>
                  </a:lnTo>
                  <a:lnTo>
                    <a:pt x="4930775" y="3288113"/>
                  </a:lnTo>
                  <a:lnTo>
                    <a:pt x="4973003" y="3271278"/>
                  </a:lnTo>
                  <a:lnTo>
                    <a:pt x="5013439" y="3251157"/>
                  </a:lnTo>
                  <a:lnTo>
                    <a:pt x="5051916" y="3227916"/>
                  </a:lnTo>
                  <a:lnTo>
                    <a:pt x="5088268" y="3201721"/>
                  </a:lnTo>
                  <a:lnTo>
                    <a:pt x="5122331" y="3172737"/>
                  </a:lnTo>
                  <a:lnTo>
                    <a:pt x="5153937" y="3141131"/>
                  </a:lnTo>
                  <a:lnTo>
                    <a:pt x="5182921" y="3107068"/>
                  </a:lnTo>
                  <a:lnTo>
                    <a:pt x="5209116" y="3070716"/>
                  </a:lnTo>
                  <a:lnTo>
                    <a:pt x="5232357" y="3032239"/>
                  </a:lnTo>
                  <a:lnTo>
                    <a:pt x="5252478" y="2991803"/>
                  </a:lnTo>
                  <a:lnTo>
                    <a:pt x="5269313" y="2949575"/>
                  </a:lnTo>
                  <a:lnTo>
                    <a:pt x="5282696" y="2905721"/>
                  </a:lnTo>
                  <a:lnTo>
                    <a:pt x="5292461" y="2860406"/>
                  </a:lnTo>
                  <a:lnTo>
                    <a:pt x="5298441" y="2813797"/>
                  </a:lnTo>
                  <a:lnTo>
                    <a:pt x="5300472" y="2766060"/>
                  </a:lnTo>
                  <a:lnTo>
                    <a:pt x="5300472" y="553212"/>
                  </a:lnTo>
                  <a:lnTo>
                    <a:pt x="5298441" y="505474"/>
                  </a:lnTo>
                  <a:lnTo>
                    <a:pt x="5292461" y="458865"/>
                  </a:lnTo>
                  <a:lnTo>
                    <a:pt x="5282696" y="413550"/>
                  </a:lnTo>
                  <a:lnTo>
                    <a:pt x="5269313" y="369696"/>
                  </a:lnTo>
                  <a:lnTo>
                    <a:pt x="5252478" y="327468"/>
                  </a:lnTo>
                  <a:lnTo>
                    <a:pt x="5232357" y="287032"/>
                  </a:lnTo>
                  <a:lnTo>
                    <a:pt x="5209116" y="248555"/>
                  </a:lnTo>
                  <a:lnTo>
                    <a:pt x="5182921" y="212203"/>
                  </a:lnTo>
                  <a:lnTo>
                    <a:pt x="5153937" y="178140"/>
                  </a:lnTo>
                  <a:lnTo>
                    <a:pt x="5122331" y="146534"/>
                  </a:lnTo>
                  <a:lnTo>
                    <a:pt x="5088268" y="117550"/>
                  </a:lnTo>
                  <a:lnTo>
                    <a:pt x="5051916" y="91355"/>
                  </a:lnTo>
                  <a:lnTo>
                    <a:pt x="5013439" y="68114"/>
                  </a:lnTo>
                  <a:lnTo>
                    <a:pt x="4973003" y="47993"/>
                  </a:lnTo>
                  <a:lnTo>
                    <a:pt x="4930775" y="31158"/>
                  </a:lnTo>
                  <a:lnTo>
                    <a:pt x="4886921" y="17775"/>
                  </a:lnTo>
                  <a:lnTo>
                    <a:pt x="4841606" y="8010"/>
                  </a:lnTo>
                  <a:lnTo>
                    <a:pt x="4794997" y="2030"/>
                  </a:lnTo>
                  <a:lnTo>
                    <a:pt x="4747259" y="0"/>
                  </a:lnTo>
                  <a:close/>
                </a:path>
              </a:pathLst>
            </a:custGeom>
            <a:solidFill>
              <a:srgbClr val="53D9A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object 8"/>
            <p:cNvPicPr/>
            <p:nvPr/>
          </p:nvPicPr>
          <p:blipFill>
            <a:blip r:embed="rId4" cstate="print"/>
            <a:stretch>
              <a:fillRect/>
            </a:stretch>
          </p:blipFill>
          <p:spPr>
            <a:xfrm>
              <a:off x="124968" y="0"/>
              <a:ext cx="1789176" cy="1255776"/>
            </a:xfrm>
            <a:prstGeom prst="rect">
              <a:avLst/>
            </a:prstGeom>
          </p:spPr>
        </p:pic>
      </p:grpSp>
      <p:sp>
        <p:nvSpPr>
          <p:cNvPr id="9" name="object 9"/>
          <p:cNvSpPr txBox="1"/>
          <p:nvPr/>
        </p:nvSpPr>
        <p:spPr>
          <a:xfrm>
            <a:off x="1801114" y="5843422"/>
            <a:ext cx="8590915" cy="848360"/>
          </a:xfrm>
          <a:prstGeom prst="rect">
            <a:avLst/>
          </a:prstGeom>
        </p:spPr>
        <p:txBody>
          <a:bodyPr vert="horz" wrap="square" lIns="0" tIns="12700" rIns="0" bIns="0" rtlCol="0">
            <a:spAutoFit/>
          </a:bodyPr>
          <a:lstStyle/>
          <a:p>
            <a:pPr marL="692150" marR="41910" lvl="0" indent="-649605"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srgbClr val="FFFFFF"/>
                </a:solidFill>
                <a:effectLst/>
                <a:uLnTx/>
                <a:uFillTx/>
                <a:latin typeface="Century Gothic"/>
                <a:ea typeface="+mn-ea"/>
                <a:cs typeface="Century Gothic"/>
              </a:rPr>
              <a:t>You</a:t>
            </a:r>
            <a:r>
              <a:rPr kumimoji="0" sz="1800" b="0" i="0" u="none" strike="noStrike" kern="1200" cap="none" spc="5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65" normalizeH="0" baseline="0" noProof="0" dirty="0">
                <a:ln>
                  <a:noFill/>
                </a:ln>
                <a:solidFill>
                  <a:srgbClr val="FFFFFF"/>
                </a:solidFill>
                <a:effectLst/>
                <a:uLnTx/>
                <a:uFillTx/>
                <a:latin typeface="Century Gothic"/>
                <a:ea typeface="+mn-ea"/>
                <a:cs typeface="Century Gothic"/>
              </a:rPr>
              <a:t>can</a:t>
            </a:r>
            <a:r>
              <a:rPr kumimoji="0" sz="1800" b="0" i="0" u="none" strike="noStrike" kern="1200" cap="none" spc="7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follow</a:t>
            </a:r>
            <a:r>
              <a:rPr kumimoji="0" sz="1800" b="0" i="0" u="none" strike="noStrike" kern="1200" cap="none" spc="70"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75" normalizeH="0" baseline="0" noProof="0" dirty="0">
                <a:ln>
                  <a:noFill/>
                </a:ln>
                <a:solidFill>
                  <a:srgbClr val="FFFFFF"/>
                </a:solidFill>
                <a:effectLst/>
                <a:uLnTx/>
                <a:uFillTx/>
                <a:latin typeface="Century Gothic"/>
                <a:ea typeface="+mn-ea"/>
                <a:cs typeface="Century Gothic"/>
              </a:rPr>
              <a:t>our</a:t>
            </a:r>
            <a:r>
              <a:rPr kumimoji="0" sz="1800" b="0" i="0" u="none" strike="noStrike" kern="1200" cap="none" spc="70"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10" normalizeH="0" baseline="0" noProof="0" dirty="0">
                <a:ln>
                  <a:noFill/>
                </a:ln>
                <a:solidFill>
                  <a:srgbClr val="FFFFFF"/>
                </a:solidFill>
                <a:effectLst/>
                <a:uLnTx/>
                <a:uFillTx/>
                <a:latin typeface="Century Gothic"/>
                <a:ea typeface="+mn-ea"/>
                <a:cs typeface="Century Gothic"/>
              </a:rPr>
              <a:t>podcast</a:t>
            </a:r>
            <a:r>
              <a:rPr kumimoji="0" sz="1800" b="0" i="0" u="none" strike="noStrike" kern="1200" cap="none" spc="60"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on</a:t>
            </a:r>
            <a:r>
              <a:rPr kumimoji="0" sz="1800" b="0" i="0" u="none" strike="noStrike" kern="1200" cap="none" spc="50"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Apple</a:t>
            </a:r>
            <a:r>
              <a:rPr kumimoji="0" sz="1800" b="0" i="0" u="none" strike="noStrike" kern="1200" cap="none" spc="80"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Podcasts,</a:t>
            </a:r>
            <a:r>
              <a:rPr kumimoji="0" sz="1800" b="0" i="0" u="none" strike="noStrike" kern="1200" cap="none" spc="50"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Spotify,</a:t>
            </a:r>
            <a:r>
              <a:rPr kumimoji="0" sz="1800" b="0" i="0" u="none" strike="noStrike" kern="1200" cap="none" spc="8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Amazon</a:t>
            </a:r>
            <a:r>
              <a:rPr kumimoji="0" sz="1800" b="0" i="0" u="none" strike="noStrike" kern="1200" cap="none" spc="3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60" normalizeH="0" baseline="0" noProof="0" dirty="0">
                <a:ln>
                  <a:noFill/>
                </a:ln>
                <a:solidFill>
                  <a:srgbClr val="FFFFFF"/>
                </a:solidFill>
                <a:effectLst/>
                <a:uLnTx/>
                <a:uFillTx/>
                <a:latin typeface="Century Gothic"/>
                <a:ea typeface="+mn-ea"/>
                <a:cs typeface="Century Gothic"/>
              </a:rPr>
              <a:t>Music</a:t>
            </a:r>
            <a:r>
              <a:rPr kumimoji="0" sz="1800" b="0" i="0" u="none" strike="noStrike" kern="1200" cap="none" spc="7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25" normalizeH="0" baseline="0" noProof="0" dirty="0">
                <a:ln>
                  <a:noFill/>
                </a:ln>
                <a:solidFill>
                  <a:srgbClr val="FFFFFF"/>
                </a:solidFill>
                <a:effectLst/>
                <a:uLnTx/>
                <a:uFillTx/>
                <a:latin typeface="Century Gothic"/>
                <a:ea typeface="+mn-ea"/>
                <a:cs typeface="Century Gothic"/>
              </a:rPr>
              <a:t>and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wherever</a:t>
            </a:r>
            <a:r>
              <a:rPr kumimoji="0" sz="1800" b="0" i="0" u="none" strike="noStrike" kern="1200" cap="none" spc="30"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else</a:t>
            </a:r>
            <a:r>
              <a:rPr kumimoji="0" sz="1800" b="0" i="0" u="none" strike="noStrike" kern="1200" cap="none" spc="3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you</a:t>
            </a:r>
            <a:r>
              <a:rPr kumimoji="0" sz="1800" b="0" i="0" u="none" strike="noStrike" kern="1200" cap="none" spc="4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get</a:t>
            </a:r>
            <a:r>
              <a:rPr kumimoji="0" sz="1800" b="0" i="0" u="none" strike="noStrike" kern="1200" cap="none" spc="30"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55" normalizeH="0" baseline="0" noProof="0" dirty="0">
                <a:ln>
                  <a:noFill/>
                </a:ln>
                <a:solidFill>
                  <a:srgbClr val="FFFFFF"/>
                </a:solidFill>
                <a:effectLst/>
                <a:uLnTx/>
                <a:uFillTx/>
                <a:latin typeface="Century Gothic"/>
                <a:ea typeface="+mn-ea"/>
                <a:cs typeface="Century Gothic"/>
              </a:rPr>
              <a:t>your</a:t>
            </a:r>
            <a:r>
              <a:rPr kumimoji="0" sz="1800" b="0" i="0" u="none" strike="noStrike" kern="1200" cap="none" spc="4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podcasts</a:t>
            </a:r>
            <a:r>
              <a:rPr kumimoji="0" sz="1800" b="0" i="0" u="none" strike="noStrike" kern="1200" cap="none" spc="2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a:t>
            </a:r>
            <a:r>
              <a:rPr kumimoji="0" sz="1800" b="0" i="0" u="none" strike="noStrike" kern="1200" cap="none" spc="50"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130" normalizeH="0" baseline="0" noProof="0" dirty="0">
                <a:ln>
                  <a:noFill/>
                </a:ln>
                <a:solidFill>
                  <a:srgbClr val="FFFFFF"/>
                </a:solidFill>
                <a:effectLst/>
                <a:uLnTx/>
                <a:uFillTx/>
                <a:latin typeface="Century Gothic"/>
                <a:ea typeface="+mn-ea"/>
                <a:cs typeface="Century Gothic"/>
              </a:rPr>
              <a:t>just</a:t>
            </a:r>
            <a:r>
              <a:rPr kumimoji="0" sz="1800" b="0" i="0" u="none" strike="noStrike" kern="1200" cap="none" spc="2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search</a:t>
            </a:r>
            <a:r>
              <a:rPr kumimoji="0" sz="1800" b="0" i="0" u="none" strike="noStrike" kern="1200" cap="none" spc="2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55" normalizeH="0" baseline="0" noProof="0" dirty="0">
                <a:ln>
                  <a:noFill/>
                </a:ln>
                <a:solidFill>
                  <a:srgbClr val="FFFFFF"/>
                </a:solidFill>
                <a:effectLst/>
                <a:uLnTx/>
                <a:uFillTx/>
                <a:latin typeface="Century Gothic"/>
                <a:ea typeface="+mn-ea"/>
                <a:cs typeface="Century Gothic"/>
              </a:rPr>
              <a:t>“WUN4ALL”.</a:t>
            </a:r>
            <a:endParaRPr kumimoji="0" sz="1800" b="0" i="0" u="none" strike="noStrike" kern="1200" cap="none" spc="0" normalizeH="0" baseline="0" noProof="0">
              <a:ln>
                <a:noFill/>
              </a:ln>
              <a:solidFill>
                <a:prstClr val="black"/>
              </a:solidFill>
              <a:effectLst/>
              <a:uLnTx/>
              <a:uFillTx/>
              <a:latin typeface="Century Gothic"/>
              <a:ea typeface="+mn-ea"/>
              <a:cs typeface="Century Gothic"/>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0" normalizeH="0" baseline="0" noProof="0" dirty="0">
                <a:ln>
                  <a:noFill/>
                </a:ln>
                <a:solidFill>
                  <a:srgbClr val="FFFFFF"/>
                </a:solidFill>
                <a:effectLst/>
                <a:uLnTx/>
                <a:uFillTx/>
                <a:latin typeface="Century Gothic"/>
                <a:ea typeface="+mn-ea"/>
                <a:cs typeface="Century Gothic"/>
              </a:rPr>
              <a:t>Or</a:t>
            </a:r>
            <a:r>
              <a:rPr kumimoji="0" sz="1800" b="0" i="0" u="none" strike="noStrike" kern="1200" cap="none" spc="2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130" normalizeH="0" baseline="0" noProof="0" dirty="0">
                <a:ln>
                  <a:noFill/>
                </a:ln>
                <a:solidFill>
                  <a:srgbClr val="FFFFFF"/>
                </a:solidFill>
                <a:effectLst/>
                <a:uLnTx/>
                <a:uFillTx/>
                <a:latin typeface="Century Gothic"/>
                <a:ea typeface="+mn-ea"/>
                <a:cs typeface="Century Gothic"/>
              </a:rPr>
              <a:t>just</a:t>
            </a:r>
            <a:r>
              <a:rPr kumimoji="0" sz="1800" b="0" i="0" u="none" strike="noStrike" kern="1200" cap="none" spc="10"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click</a:t>
            </a:r>
            <a:r>
              <a:rPr kumimoji="0" sz="1800" b="0" i="0" u="none" strike="noStrike" kern="1200" cap="none" spc="50"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85" normalizeH="0" baseline="0" noProof="0" dirty="0">
                <a:ln>
                  <a:noFill/>
                </a:ln>
                <a:solidFill>
                  <a:srgbClr val="FFFFFF"/>
                </a:solidFill>
                <a:effectLst/>
                <a:uLnTx/>
                <a:uFillTx/>
                <a:latin typeface="Century Gothic"/>
                <a:ea typeface="+mn-ea"/>
                <a:cs typeface="Century Gothic"/>
              </a:rPr>
              <a:t>through</a:t>
            </a:r>
            <a:r>
              <a:rPr kumimoji="0" sz="1800" b="0" i="0" u="none" strike="noStrike" kern="1200" cap="none" spc="-1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85" normalizeH="0" baseline="0" noProof="0" dirty="0">
                <a:ln>
                  <a:noFill/>
                </a:ln>
                <a:solidFill>
                  <a:srgbClr val="FFFFFF"/>
                </a:solidFill>
                <a:effectLst/>
                <a:uLnTx/>
                <a:uFillTx/>
                <a:latin typeface="Century Gothic"/>
                <a:ea typeface="+mn-ea"/>
                <a:cs typeface="Century Gothic"/>
              </a:rPr>
              <a:t>from</a:t>
            </a:r>
            <a:r>
              <a:rPr kumimoji="0" sz="1800" b="0" i="0" u="none" strike="noStrike" kern="1200" cap="none" spc="20"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50" normalizeH="0" baseline="0" noProof="0" dirty="0">
                <a:ln>
                  <a:noFill/>
                </a:ln>
                <a:solidFill>
                  <a:srgbClr val="FFFFFF"/>
                </a:solidFill>
                <a:effectLst/>
                <a:uLnTx/>
                <a:uFillTx/>
                <a:latin typeface="Century Gothic"/>
                <a:ea typeface="+mn-ea"/>
                <a:cs typeface="Century Gothic"/>
              </a:rPr>
              <a:t>the</a:t>
            </a:r>
            <a:r>
              <a:rPr kumimoji="0" sz="1800" b="0" i="0" u="none" strike="noStrike" kern="1200" cap="none" spc="5" normalizeH="0" baseline="0" noProof="0" dirty="0">
                <a:ln>
                  <a:noFill/>
                </a:ln>
                <a:solidFill>
                  <a:srgbClr val="FFFFFF"/>
                </a:solidFill>
                <a:effectLst/>
                <a:uLnTx/>
                <a:uFillTx/>
                <a:latin typeface="Century Gothic"/>
                <a:ea typeface="+mn-ea"/>
                <a:cs typeface="Century Gothic"/>
              </a:rPr>
              <a:t> </a:t>
            </a:r>
            <a:r>
              <a:rPr kumimoji="0" sz="1800" b="0" i="0" u="none" strike="noStrike" kern="1200" cap="none" spc="0" normalizeH="0" baseline="0" noProof="0" dirty="0">
                <a:ln>
                  <a:noFill/>
                </a:ln>
                <a:solidFill>
                  <a:srgbClr val="FFFFFF"/>
                </a:solidFill>
                <a:effectLst/>
                <a:uLnTx/>
                <a:uFillTx/>
                <a:latin typeface="Century Gothic"/>
                <a:ea typeface="+mn-ea"/>
                <a:cs typeface="Century Gothic"/>
              </a:rPr>
              <a:t>website:</a:t>
            </a:r>
            <a:r>
              <a:rPr kumimoji="0" sz="1800" b="0" i="0" u="none" strike="noStrike" kern="1200" cap="none" spc="45" normalizeH="0" baseline="0" noProof="0" dirty="0">
                <a:ln>
                  <a:noFill/>
                </a:ln>
                <a:solidFill>
                  <a:srgbClr val="FFFFFF"/>
                </a:solidFill>
                <a:effectLst/>
                <a:uLnTx/>
                <a:uFillTx/>
                <a:latin typeface="Century Gothic"/>
                <a:ea typeface="+mn-ea"/>
                <a:cs typeface="Century Gothic"/>
              </a:rPr>
              <a:t> </a:t>
            </a:r>
            <a:r>
              <a:rPr kumimoji="0" sz="1800" b="1" i="0" u="heavy" strike="noStrike" kern="1200" cap="none" spc="180" normalizeH="0" baseline="0" noProof="0" dirty="0">
                <a:ln>
                  <a:noFill/>
                </a:ln>
                <a:solidFill>
                  <a:srgbClr val="FFFFFF"/>
                </a:solidFill>
                <a:effectLst/>
                <a:uLnTx/>
                <a:uFill>
                  <a:solidFill>
                    <a:srgbClr val="FFFFFF"/>
                  </a:solidFill>
                </a:uFill>
                <a:latin typeface="Calibri"/>
                <a:ea typeface="+mn-ea"/>
                <a:cs typeface="Calibri"/>
                <a:hlinkClick r:id="rId5"/>
              </a:rPr>
              <a:t>https://thewun.co.uk/news-blogs/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a:spLocks noGrp="1"/>
          </p:cNvSpPr>
          <p:nvPr>
            <p:ph type="title"/>
          </p:nvPr>
        </p:nvSpPr>
        <p:spPr>
          <a:xfrm>
            <a:off x="3935348" y="333477"/>
            <a:ext cx="4321810" cy="1530350"/>
          </a:xfrm>
          <a:prstGeom prst="rect">
            <a:avLst/>
          </a:prstGeom>
        </p:spPr>
        <p:txBody>
          <a:bodyPr vert="horz" wrap="square" lIns="0" tIns="114300" rIns="0" bIns="0" rtlCol="0">
            <a:spAutoFit/>
          </a:bodyPr>
          <a:lstStyle/>
          <a:p>
            <a:pPr algn="ctr">
              <a:lnSpc>
                <a:spcPct val="100000"/>
              </a:lnSpc>
              <a:spcBef>
                <a:spcPts val="900"/>
              </a:spcBef>
            </a:pPr>
            <a:r>
              <a:rPr lang="en-GB" sz="4000" spc="705" dirty="0">
                <a:solidFill>
                  <a:schemeClr val="bg1"/>
                </a:solidFill>
                <a:latin typeface="Monserrat"/>
              </a:rPr>
              <a:t>WUN</a:t>
            </a:r>
            <a:r>
              <a:rPr lang="en-GB" sz="4000" spc="254" dirty="0">
                <a:solidFill>
                  <a:schemeClr val="bg1"/>
                </a:solidFill>
                <a:latin typeface="Monserrat"/>
              </a:rPr>
              <a:t> </a:t>
            </a:r>
            <a:r>
              <a:rPr lang="en-GB" sz="4000" spc="535" dirty="0">
                <a:solidFill>
                  <a:schemeClr val="bg1"/>
                </a:solidFill>
                <a:latin typeface="Monserrat"/>
              </a:rPr>
              <a:t>Podcasts</a:t>
            </a:r>
            <a:endParaRPr sz="4000" dirty="0">
              <a:solidFill>
                <a:schemeClr val="bg1"/>
              </a:solidFill>
              <a:latin typeface="Monserrat"/>
            </a:endParaRPr>
          </a:p>
          <a:p>
            <a:pPr marL="12700" marR="5080" algn="ctr">
              <a:lnSpc>
                <a:spcPct val="100000"/>
              </a:lnSpc>
              <a:spcBef>
                <a:spcPts val="484"/>
              </a:spcBef>
            </a:pPr>
            <a:r>
              <a:rPr sz="2400" b="0" spc="145" dirty="0">
                <a:solidFill>
                  <a:schemeClr val="bg1"/>
                </a:solidFill>
                <a:latin typeface="Century Gothic"/>
                <a:cs typeface="Century Gothic"/>
              </a:rPr>
              <a:t>Listen</a:t>
            </a:r>
            <a:r>
              <a:rPr sz="2400" b="0" spc="-20" dirty="0">
                <a:solidFill>
                  <a:schemeClr val="bg1"/>
                </a:solidFill>
                <a:latin typeface="Century Gothic"/>
                <a:cs typeface="Century Gothic"/>
              </a:rPr>
              <a:t> </a:t>
            </a:r>
            <a:r>
              <a:rPr sz="2400" b="0" dirty="0">
                <a:solidFill>
                  <a:schemeClr val="bg1"/>
                </a:solidFill>
                <a:latin typeface="Century Gothic"/>
                <a:cs typeface="Century Gothic"/>
              </a:rPr>
              <a:t>to</a:t>
            </a:r>
            <a:r>
              <a:rPr sz="2400" b="0" spc="-15" dirty="0">
                <a:solidFill>
                  <a:schemeClr val="bg1"/>
                </a:solidFill>
                <a:latin typeface="Century Gothic"/>
                <a:cs typeface="Century Gothic"/>
              </a:rPr>
              <a:t> </a:t>
            </a:r>
            <a:r>
              <a:rPr sz="2400" b="0" spc="95" dirty="0">
                <a:solidFill>
                  <a:schemeClr val="bg1"/>
                </a:solidFill>
                <a:latin typeface="Century Gothic"/>
                <a:cs typeface="Century Gothic"/>
              </a:rPr>
              <a:t>our</a:t>
            </a:r>
            <a:r>
              <a:rPr sz="2400" b="0" spc="-25" dirty="0">
                <a:solidFill>
                  <a:schemeClr val="bg1"/>
                </a:solidFill>
                <a:latin typeface="Century Gothic"/>
                <a:cs typeface="Century Gothic"/>
              </a:rPr>
              <a:t> </a:t>
            </a:r>
            <a:r>
              <a:rPr sz="2400" b="0" spc="60" dirty="0">
                <a:solidFill>
                  <a:schemeClr val="bg1"/>
                </a:solidFill>
                <a:latin typeface="Century Gothic"/>
                <a:cs typeface="Century Gothic"/>
              </a:rPr>
              <a:t>latest</a:t>
            </a:r>
            <a:r>
              <a:rPr sz="2400" b="0" spc="5" dirty="0">
                <a:solidFill>
                  <a:schemeClr val="bg1"/>
                </a:solidFill>
                <a:latin typeface="Century Gothic"/>
                <a:cs typeface="Century Gothic"/>
              </a:rPr>
              <a:t> </a:t>
            </a:r>
            <a:r>
              <a:rPr sz="2400" b="0" spc="-10" dirty="0">
                <a:solidFill>
                  <a:schemeClr val="bg1"/>
                </a:solidFill>
                <a:latin typeface="Century Gothic"/>
                <a:cs typeface="Century Gothic"/>
              </a:rPr>
              <a:t>podcasts </a:t>
            </a:r>
            <a:r>
              <a:rPr sz="2400" b="0" dirty="0">
                <a:solidFill>
                  <a:schemeClr val="bg1"/>
                </a:solidFill>
                <a:latin typeface="Century Gothic"/>
                <a:cs typeface="Century Gothic"/>
              </a:rPr>
              <a:t>More </a:t>
            </a:r>
            <a:r>
              <a:rPr sz="2400" b="0" spc="55" dirty="0">
                <a:solidFill>
                  <a:schemeClr val="bg1"/>
                </a:solidFill>
                <a:latin typeface="Century Gothic"/>
                <a:cs typeface="Century Gothic"/>
              </a:rPr>
              <a:t>coming</a:t>
            </a:r>
            <a:r>
              <a:rPr sz="2400" b="0" spc="-5" dirty="0">
                <a:solidFill>
                  <a:schemeClr val="bg1"/>
                </a:solidFill>
                <a:latin typeface="Century Gothic"/>
                <a:cs typeface="Century Gothic"/>
              </a:rPr>
              <a:t> </a:t>
            </a:r>
            <a:r>
              <a:rPr sz="2400" b="0" spc="55" dirty="0">
                <a:solidFill>
                  <a:schemeClr val="bg1"/>
                </a:solidFill>
                <a:latin typeface="Century Gothic"/>
                <a:cs typeface="Century Gothic"/>
              </a:rPr>
              <a:t>soon</a:t>
            </a:r>
            <a:r>
              <a:rPr sz="2400" b="0" spc="-10" dirty="0">
                <a:solidFill>
                  <a:schemeClr val="bg1"/>
                </a:solidFill>
                <a:latin typeface="Century Gothic"/>
                <a:cs typeface="Century Gothic"/>
              </a:rPr>
              <a:t> </a:t>
            </a:r>
            <a:r>
              <a:rPr sz="2400" b="0" spc="-50" dirty="0">
                <a:solidFill>
                  <a:schemeClr val="bg1"/>
                </a:solidFill>
                <a:latin typeface="Century Gothic"/>
                <a:cs typeface="Century Gothic"/>
              </a:rPr>
              <a:t>!</a:t>
            </a:r>
            <a:endParaRPr sz="2400" dirty="0">
              <a:solidFill>
                <a:schemeClr val="bg1"/>
              </a:solidFill>
              <a:latin typeface="Century Gothic"/>
              <a:cs typeface="Century Gothic"/>
            </a:endParaRPr>
          </a:p>
        </p:txBody>
      </p:sp>
      <p:pic>
        <p:nvPicPr>
          <p:cNvPr id="14" name="Picture 13" descr="A group of women with different hair styles&#10;&#10;Description automatically generated">
            <a:extLst>
              <a:ext uri="{FF2B5EF4-FFF2-40B4-BE49-F238E27FC236}">
                <a16:creationId xmlns:a16="http://schemas.microsoft.com/office/drawing/2014/main" id="{5C909782-6543-DB62-1B3A-42D81CF16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398" y="1051396"/>
            <a:ext cx="1815973" cy="1341964"/>
          </a:xfrm>
          <a:prstGeom prst="rect">
            <a:avLst/>
          </a:prstGeom>
          <a:ln>
            <a:noFill/>
          </a:ln>
          <a:effectLst>
            <a:softEdge rad="25400"/>
          </a:effectLst>
        </p:spPr>
      </p:pic>
      <p:sp>
        <p:nvSpPr>
          <p:cNvPr id="16" name="TextBox 15">
            <a:extLst>
              <a:ext uri="{FF2B5EF4-FFF2-40B4-BE49-F238E27FC236}">
                <a16:creationId xmlns:a16="http://schemas.microsoft.com/office/drawing/2014/main" id="{FDA244AB-B7F8-70FE-2967-73F411A52014}"/>
              </a:ext>
            </a:extLst>
          </p:cNvPr>
          <p:cNvSpPr txBox="1"/>
          <p:nvPr/>
        </p:nvSpPr>
        <p:spPr>
          <a:xfrm>
            <a:off x="6474712" y="2393360"/>
            <a:ext cx="5177030" cy="304698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Defining Leadership at Every Level – WUN Advocate, Lucy Ritchie , Correla talks to Amanda Hinde, Market Design Manager &amp; Lyvia Nabarro, Head of Engagement &amp; Communications at MOSL</a:t>
            </a:r>
            <a:r>
              <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Do you need to be a CEO to be a leader? Our interviewees, both at different points in their career journeys, discuss how they try to embody leadership, how leaders have shaped their views and how we need to move away from unhelpful comparisons in terms of career progression.</a:t>
            </a:r>
          </a:p>
        </p:txBody>
      </p:sp>
      <p:sp>
        <p:nvSpPr>
          <p:cNvPr id="11" name="TextBox 10">
            <a:extLst>
              <a:ext uri="{FF2B5EF4-FFF2-40B4-BE49-F238E27FC236}">
                <a16:creationId xmlns:a16="http://schemas.microsoft.com/office/drawing/2014/main" id="{776CA1A3-D154-6019-249D-9A4C34599375}"/>
              </a:ext>
            </a:extLst>
          </p:cNvPr>
          <p:cNvSpPr txBox="1"/>
          <p:nvPr/>
        </p:nvSpPr>
        <p:spPr>
          <a:xfrm>
            <a:off x="963397" y="2393157"/>
            <a:ext cx="4870983" cy="304698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WUNCareer Stories – Kirsty Ayres, Optimisation Portfolio Manager at Anglian Water with Julia Stichling</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this latest podcast WUN advocate Julia Stichling talks to Kirsty Ayres, Optimisation Portfolio Manager at Anglian Water about her 13 years experience in the water industry, specialising in clean water network improvement projects and how she finds leading a team of engineers to design and implement holistic solutions as well as being a working mum.</a:t>
            </a:r>
          </a:p>
        </p:txBody>
      </p:sp>
      <p:pic>
        <p:nvPicPr>
          <p:cNvPr id="17" name="Picture 16" descr="A person smiling at camera&#10;&#10;Description automatically generated">
            <a:extLst>
              <a:ext uri="{FF2B5EF4-FFF2-40B4-BE49-F238E27FC236}">
                <a16:creationId xmlns:a16="http://schemas.microsoft.com/office/drawing/2014/main" id="{2AF0D14F-FCE5-6678-0A69-4226ED20B5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521" y="1180499"/>
            <a:ext cx="1192821" cy="1192821"/>
          </a:xfrm>
          <a:prstGeom prst="rect">
            <a:avLst/>
          </a:prstGeom>
          <a:effectLst>
            <a:softEdge rad="762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wall, person, indoor&#10;&#10;Description automatically generated">
            <a:extLst>
              <a:ext uri="{FF2B5EF4-FFF2-40B4-BE49-F238E27FC236}">
                <a16:creationId xmlns:a16="http://schemas.microsoft.com/office/drawing/2014/main" id="{FED6D4FD-3CC6-4009-8D4A-406BD1B90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10;&#10;Description automatically generated">
            <a:extLst>
              <a:ext uri="{FF2B5EF4-FFF2-40B4-BE49-F238E27FC236}">
                <a16:creationId xmlns:a16="http://schemas.microsoft.com/office/drawing/2014/main" id="{24DD7689-8D33-4D68-B195-D91598ECF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789" y="5087505"/>
            <a:ext cx="2603351" cy="2182384"/>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1459454" y="1624608"/>
            <a:ext cx="927309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prstClr val="white"/>
                </a:solidFill>
                <a:latin typeface="Montserrat" panose="00000500000000000000" pitchFamily="2" charset="0"/>
              </a:rPr>
              <a:t>to receive the next  WUN newsletter </a:t>
            </a:r>
            <a:endParaRPr kumimoji="0" lang="en-GB" sz="6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7" name="TextBox 6">
            <a:extLst>
              <a:ext uri="{FF2B5EF4-FFF2-40B4-BE49-F238E27FC236}">
                <a16:creationId xmlns:a16="http://schemas.microsoft.com/office/drawing/2014/main" id="{D1293841-DE3F-4A7A-8FD4-EDF069A54AB2}"/>
              </a:ext>
            </a:extLst>
          </p:cNvPr>
          <p:cNvSpPr txBox="1"/>
          <p:nvPr/>
        </p:nvSpPr>
        <p:spPr>
          <a:xfrm>
            <a:off x="3627891" y="5655477"/>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prstClr val="white"/>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69419033"/>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g0MTgyMjl9"/>
  <p:tag name="SLIDO_TYPE" val="SlidoPoll"/>
  <p:tag name="SLIDO_POLL_UUID" val="c7902e8b-51d3-4b08-b365-8134ba68abba"/>
  <p:tag name="SLIDO_TIMELINE" val="W3sicG9sbFF1ZXN0aW9uVXVpZCI6Ijg2NzNlZTU1LWNlZTYtNGM2OC1iODBkLTMyMDVhYmQ5MTc2NyIsInNob3dSZXN1bHRzIjpmYWxzZSwic2hvd0NvcnJlY3RBbnN3ZXJzIjpmYWxzZSwidm90aW5nTG9ja2VkIjpmYWxzZX0seyJwb2xsUXVlc3Rpb25VdWlkIjoiODY3M2VlNTUtY2VlNi00YzY4LWI4MGQtMzIwNWFiZDkxNzY3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g0MTg5ODh9"/>
  <p:tag name="SLIDO_TYPE" val="SlidoPoll"/>
  <p:tag name="SLIDO_POLL_UUID" val="fd96c274-9dde-4b5a-8e91-c50d228daa57"/>
  <p:tag name="SLIDO_TIMELINE" val="W3sic2NyZWVuIjoiU3VydmV5SW50cm8iLCJzaG93UmVzdWx0cyI6ZmFsc2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Survey"/>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d8d9d27-85a8-444d-a99e-a8098df970a1" xsi:nil="true"/>
    <lcf76f155ced4ddcb4097134ff3c332f xmlns="17271c86-fe1a-4d75-b5b1-1535866525e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BD003B94BA464D99A65029F7039ECA" ma:contentTypeVersion="16" ma:contentTypeDescription="Create a new document." ma:contentTypeScope="" ma:versionID="8a341c8d1c71d5c076f4576d5367652f">
  <xsd:schema xmlns:xsd="http://www.w3.org/2001/XMLSchema" xmlns:xs="http://www.w3.org/2001/XMLSchema" xmlns:p="http://schemas.microsoft.com/office/2006/metadata/properties" xmlns:ns2="17271c86-fe1a-4d75-b5b1-1535866525e7" xmlns:ns3="fd8d9d27-85a8-444d-a99e-a8098df970a1" targetNamespace="http://schemas.microsoft.com/office/2006/metadata/properties" ma:root="true" ma:fieldsID="8898e7ae5777745b452c8be8b5b05b9f" ns2:_="" ns3:_="">
    <xsd:import namespace="17271c86-fe1a-4d75-b5b1-1535866525e7"/>
    <xsd:import namespace="fd8d9d27-85a8-444d-a99e-a8098df970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271c86-fe1a-4d75-b5b1-1535866525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9cc5acd-d7e8-492b-a9f8-5c75d95ff49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8d9d27-85a8-444d-a99e-a8098df970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fcab096-666f-4dec-94f6-08da0b35d490}" ma:internalName="TaxCatchAll" ma:showField="CatchAllData" ma:web="fd8d9d27-85a8-444d-a99e-a8098df970a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CD3FA8-BF0E-4972-8E53-836630C7ED61}">
  <ds:schemaRefs>
    <ds:schemaRef ds:uri="http://schemas.microsoft.com/sharepoint/v3/contenttype/forms"/>
  </ds:schemaRefs>
</ds:datastoreItem>
</file>

<file path=customXml/itemProps2.xml><?xml version="1.0" encoding="utf-8"?>
<ds:datastoreItem xmlns:ds="http://schemas.openxmlformats.org/officeDocument/2006/customXml" ds:itemID="{951017A7-F2E8-422F-9C85-E39B659232A3}">
  <ds:schemaRefs>
    <ds:schemaRef ds:uri="77667c3f-8633-47bc-83a7-11533b9998e6"/>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fd8d9d27-85a8-444d-a99e-a8098df970a1"/>
    <ds:schemaRef ds:uri="17271c86-fe1a-4d75-b5b1-1535866525e7"/>
  </ds:schemaRefs>
</ds:datastoreItem>
</file>

<file path=customXml/itemProps3.xml><?xml version="1.0" encoding="utf-8"?>
<ds:datastoreItem xmlns:ds="http://schemas.openxmlformats.org/officeDocument/2006/customXml" ds:itemID="{9E4A4EA7-360D-4851-8794-7A7F6BE6D6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271c86-fe1a-4d75-b5b1-1535866525e7"/>
    <ds:schemaRef ds:uri="fd8d9d27-85a8-444d-a99e-a8098df970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7348</TotalTime>
  <Words>1478</Words>
  <Application>Microsoft Office PowerPoint</Application>
  <PresentationFormat>Widescreen</PresentationFormat>
  <Paragraphs>172</Paragraphs>
  <Slides>26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Century Gothic</vt:lpstr>
      <vt:lpstr>Monserrat</vt:lpstr>
      <vt:lpstr>Montserrat</vt:lpstr>
      <vt:lpstr>Montserrat </vt:lpstr>
      <vt:lpstr>Open Sans</vt:lpstr>
      <vt:lpstr>Office Theme</vt:lpstr>
      <vt:lpstr>PowerPoint Presentation</vt:lpstr>
      <vt:lpstr>Health and safety</vt:lpstr>
      <vt:lpstr>SLIDO</vt:lpstr>
      <vt:lpstr>PowerPoint Presentation</vt:lpstr>
      <vt:lpstr>PowerPoint Presentation</vt:lpstr>
      <vt:lpstr>PowerPoint Presentation</vt:lpstr>
      <vt:lpstr>PowerPoint Presentation</vt:lpstr>
      <vt:lpstr>WUN Podcasts Listen to our latest podcasts More coming soon !</vt:lpstr>
      <vt:lpstr>PowerPoint Presentation</vt:lpstr>
      <vt:lpstr>PowerPoint Presentation</vt:lpstr>
      <vt:lpstr>SLIDO Questions....</vt:lpstr>
      <vt:lpstr>Over 80% of people are concerned about climate change according to Government research</vt:lpstr>
      <vt:lpstr>Most expect living expenses to increase as a result of the transition to Net Zero</vt:lpstr>
      <vt:lpstr>&lt;20% of people are confident that the UK will achieve Net Zero by 2050</vt:lpstr>
      <vt:lpstr>PowerPoint Presentation</vt:lpstr>
      <vt:lpstr>PowerPoint Presentation</vt:lpstr>
      <vt:lpstr>PowerPoint Presentation</vt:lpstr>
      <vt:lpstr>PowerPoint Presentation</vt:lpstr>
      <vt:lpstr>PowerPoint Presentation</vt:lpstr>
      <vt:lpstr>PowerPoint Presentation</vt:lpstr>
      <vt:lpstr>WUN: Balance of Power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Tamzin Klyen</dc:creator>
  <cp:lastModifiedBy>Jo Butlin</cp:lastModifiedBy>
  <cp:revision>1041</cp:revision>
  <dcterms:created xsi:type="dcterms:W3CDTF">2018-04-19T15:20:54Z</dcterms:created>
  <dcterms:modified xsi:type="dcterms:W3CDTF">2024-03-05T16:17:20Z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0x010100E8BD003B94BA464D99A65029F7039ECA</vt:lpwstr>
  </property>
  <property fmtid="{D5CDD505-2E9C-101B-9397-08002B2CF9AE}" pid="3" name="MSIP_Label_7a28ff59-1dd3-406f-be87-f82473b549be_Enabled">
    <vt:lpwstr>True</vt:lpwstr>
  </property>
  <property fmtid="{D5CDD505-2E9C-101B-9397-08002B2CF9AE}" pid="4" name="MSIP_Label_7a28ff59-1dd3-406f-be87-f82473b549be_SiteId">
    <vt:lpwstr>de0d74aa-9914-4bb9-9235-fbefe83b1769</vt:lpwstr>
  </property>
  <property fmtid="{D5CDD505-2E9C-101B-9397-08002B2CF9AE}" pid="5" name="MSIP_Label_7a28ff59-1dd3-406f-be87-f82473b549be_Owner">
    <vt:lpwstr>Sharna.Matson@cadentgas.com</vt:lpwstr>
  </property>
  <property fmtid="{D5CDD505-2E9C-101B-9397-08002B2CF9AE}" pid="6" name="MSIP_Label_7a28ff59-1dd3-406f-be87-f82473b549be_SetDate">
    <vt:lpwstr>2021-02-16T09:54:15.9170959Z</vt:lpwstr>
  </property>
  <property fmtid="{D5CDD505-2E9C-101B-9397-08002B2CF9AE}" pid="7" name="MSIP_Label_7a28ff59-1dd3-406f-be87-f82473b549be_Name">
    <vt:lpwstr>Cadent - Official</vt:lpwstr>
  </property>
  <property fmtid="{D5CDD505-2E9C-101B-9397-08002B2CF9AE}" pid="8" name="MSIP_Label_7a28ff59-1dd3-406f-be87-f82473b549be_Application">
    <vt:lpwstr>Microsoft Azure Information Protection</vt:lpwstr>
  </property>
  <property fmtid="{D5CDD505-2E9C-101B-9397-08002B2CF9AE}" pid="9" name="MSIP_Label_7a28ff59-1dd3-406f-be87-f82473b549be_ActionId">
    <vt:lpwstr>93cd3482-c8da-420d-8f31-0a5a14eb1bba</vt:lpwstr>
  </property>
  <property fmtid="{D5CDD505-2E9C-101B-9397-08002B2CF9AE}" pid="10" name="MSIP_Label_7a28ff59-1dd3-406f-be87-f82473b549be_Extended_MSFT_Method">
    <vt:lpwstr>Automatic</vt:lpwstr>
  </property>
  <property fmtid="{D5CDD505-2E9C-101B-9397-08002B2CF9AE}" pid="11" name="Sensitivity">
    <vt:lpwstr>Cadent - Official</vt:lpwstr>
  </property>
</Properties>
</file>