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Lst>
  <p:notesMasterIdLst>
    <p:notesMasterId r:id="rId23"/>
  </p:notesMasterIdLst>
  <p:sldIdLst>
    <p:sldId id="370" r:id="rId6"/>
    <p:sldId id="2146847758" r:id="rId7"/>
    <p:sldId id="2146847769" r:id="rId8"/>
    <p:sldId id="2128751523" r:id="rId9"/>
    <p:sldId id="2128751522" r:id="rId10"/>
    <p:sldId id="2128751521" r:id="rId11"/>
    <p:sldId id="357" r:id="rId12"/>
    <p:sldId id="355" r:id="rId13"/>
    <p:sldId id="2146847767" r:id="rId14"/>
    <p:sldId id="2146847766" r:id="rId15"/>
    <p:sldId id="2146847765" r:id="rId16"/>
    <p:sldId id="2146847768" r:id="rId17"/>
    <p:sldId id="2147480621" r:id="rId18"/>
    <p:sldId id="2146847762" r:id="rId19"/>
    <p:sldId id="256" r:id="rId20"/>
    <p:sldId id="2146847761"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83436" autoAdjust="0"/>
  </p:normalViewPr>
  <p:slideViewPr>
    <p:cSldViewPr snapToGrid="0">
      <p:cViewPr varScale="1">
        <p:scale>
          <a:sx n="53" d="100"/>
          <a:sy n="53" d="100"/>
        </p:scale>
        <p:origin x="96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17/10/2023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10</a:t>
            </a:fld>
            <a:endParaRPr lang="en-GB" dirty="0"/>
          </a:p>
        </p:txBody>
      </p:sp>
    </p:spTree>
    <p:extLst>
      <p:ext uri="{BB962C8B-B14F-4D97-AF65-F5344CB8AC3E}">
        <p14:creationId xmlns:p14="http://schemas.microsoft.com/office/powerpoint/2010/main" val="3869709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11</a:t>
            </a:fld>
            <a:endParaRPr lang="en-GB" dirty="0"/>
          </a:p>
        </p:txBody>
      </p:sp>
    </p:spTree>
    <p:extLst>
      <p:ext uri="{BB962C8B-B14F-4D97-AF65-F5344CB8AC3E}">
        <p14:creationId xmlns:p14="http://schemas.microsoft.com/office/powerpoint/2010/main" val="2595596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12</a:t>
            </a:fld>
            <a:endParaRPr lang="en-GB" dirty="0"/>
          </a:p>
        </p:txBody>
      </p:sp>
    </p:spTree>
    <p:extLst>
      <p:ext uri="{BB962C8B-B14F-4D97-AF65-F5344CB8AC3E}">
        <p14:creationId xmlns:p14="http://schemas.microsoft.com/office/powerpoint/2010/main" val="72063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00" indent="-180000" algn="l">
              <a:lnSpc>
                <a:spcPct val="100000"/>
              </a:lnSpc>
              <a:spcBef>
                <a:spcPts val="0"/>
              </a:spcBef>
              <a:spcAft>
                <a:spcPts val="600"/>
              </a:spcAft>
            </a:pPr>
            <a:r>
              <a:rPr lang="en-GB" sz="1200" b="0" i="0" dirty="0">
                <a:solidFill>
                  <a:srgbClr val="1A1A1A"/>
                </a:solidFill>
                <a:effectLst/>
              </a:rPr>
              <a:t>optimise and manage their low carbon energy use.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068A-191F-4709-99D9-CCCDDE060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49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6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0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17</a:t>
            </a:fld>
            <a:endParaRPr lang="en-GB" dirty="0"/>
          </a:p>
        </p:txBody>
      </p:sp>
    </p:spTree>
    <p:extLst>
      <p:ext uri="{BB962C8B-B14F-4D97-AF65-F5344CB8AC3E}">
        <p14:creationId xmlns:p14="http://schemas.microsoft.com/office/powerpoint/2010/main" val="264573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9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52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8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7</a:t>
            </a:fld>
            <a:endParaRPr lang="en-GB" dirty="0"/>
          </a:p>
        </p:txBody>
      </p:sp>
    </p:spTree>
    <p:extLst>
      <p:ext uri="{BB962C8B-B14F-4D97-AF65-F5344CB8AC3E}">
        <p14:creationId xmlns:p14="http://schemas.microsoft.com/office/powerpoint/2010/main" val="254335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9</a:t>
            </a:fld>
            <a:endParaRPr lang="en-GB" dirty="0"/>
          </a:p>
        </p:txBody>
      </p:sp>
    </p:spTree>
    <p:extLst>
      <p:ext uri="{BB962C8B-B14F-4D97-AF65-F5344CB8AC3E}">
        <p14:creationId xmlns:p14="http://schemas.microsoft.com/office/powerpoint/2010/main" val="344729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4">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9464C-F365-4D4E-8D49-EE3149C1625B}"/>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890F5E-F705-DE4C-BE0B-FD9E227B2D29}"/>
              </a:ext>
            </a:extLst>
          </p:cNvPr>
          <p:cNvSpPr/>
          <p:nvPr userDrawn="1"/>
        </p:nvSpPr>
        <p:spPr>
          <a:xfrm>
            <a:off x="0" y="0"/>
            <a:ext cx="12192000" cy="6858000"/>
          </a:xfrm>
          <a:prstGeom prst="rect">
            <a:avLst/>
          </a:prstGeom>
          <a:gradFill flip="none" rotWithShape="1">
            <a:gsLst>
              <a:gs pos="0">
                <a:schemeClr val="tx1">
                  <a:alpha val="60000"/>
                </a:schemeClr>
              </a:gs>
              <a:gs pos="29000">
                <a:schemeClr val="tx1">
                  <a:alpha val="0"/>
                </a:schemeClr>
              </a:gs>
            </a:gsLst>
            <a:lin ang="4200000" scaled="0"/>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endParaRPr lang="en-US" sz="1333" kern="1200">
              <a:solidFill>
                <a:srgbClr val="34342B"/>
              </a:solidFill>
              <a:latin typeface="Vodafone Rg" pitchFamily="34" charset="0"/>
              <a:ea typeface="+mn-ea"/>
              <a:cs typeface="+mn-cs"/>
            </a:endParaRPr>
          </a:p>
        </p:txBody>
      </p:sp>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8" name="Picture 7">
            <a:extLst>
              <a:ext uri="{FF2B5EF4-FFF2-40B4-BE49-F238E27FC236}">
                <a16:creationId xmlns:a16="http://schemas.microsoft.com/office/drawing/2014/main" id="{5D2A0B60-7AF1-BA4F-8956-31372DACF9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74986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6">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9464C-F365-4D4E-8D49-EE3149C1625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81986AE0-2FF5-F543-BD39-1EAF6417A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81399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7">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B661B3-6C70-2545-B622-D504D80B26C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689717F0-3483-804E-8F5B-17BF62D523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30258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1">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7D46AA-0AD7-2C4C-AF6D-44841AA91A3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2BB7C215-C8A7-DD43-9738-A38B5E1696D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4185364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2">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50D3BD-F983-4141-ADCC-8672B0696DC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D069DCB0-66C7-4F4D-8BCA-5C76F3CD8E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1780375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5">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73AFB8-ADE8-EB4A-B754-FD1C9F92B1E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87FADDEE-29B0-F249-8E36-ED24227AAB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3793197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GRAD NUMBERE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94BF2B5B-A0CD-B640-AD88-7E3A5F9BF4C6}" type="datetime4">
              <a:rPr lang="en-GB" smtClean="0"/>
              <a:t>17 October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576C26B0-CCF2-F648-A798-0EE991C3DA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820603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GREY NUMBERED">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137C6EB4-D3FB-4040-8A1F-BED3E076871F}" type="datetime4">
              <a:rPr lang="en-GB" smtClean="0"/>
              <a:t>17 October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CB3897F5-F561-5B4E-850F-6435E6A817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97495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RED NUMBE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9DADE049-1891-1449-9636-1CF55F225DAA}" type="datetime4">
              <a:rPr lang="en-GB" smtClean="0"/>
              <a:t>17 October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36DCB6E0-1124-2648-9A9A-2536D85760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183047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GRA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36B8AB9A-4982-5343-A59F-B510231EE64F}" type="datetime4">
              <a:rPr lang="en-GB" smtClean="0"/>
              <a:t>17 October 2023</a:t>
            </a:fld>
            <a:endParaRPr lang="en-GB"/>
          </a:p>
        </p:txBody>
      </p:sp>
      <p:pic>
        <p:nvPicPr>
          <p:cNvPr id="10" name="Picture 9">
            <a:extLst>
              <a:ext uri="{FF2B5EF4-FFF2-40B4-BE49-F238E27FC236}">
                <a16:creationId xmlns:a16="http://schemas.microsoft.com/office/drawing/2014/main" id="{49C02BC2-6DCB-4942-B518-B8305FCAA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392706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GREY">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AC0739BA-61C9-3A46-938B-A59A0BB8CA5E}" type="datetime4">
              <a:rPr lang="en-GB" smtClean="0"/>
              <a:t>17 October 2023</a:t>
            </a:fld>
            <a:endParaRPr lang="en-GB"/>
          </a:p>
        </p:txBody>
      </p:sp>
      <p:pic>
        <p:nvPicPr>
          <p:cNvPr id="10" name="Picture 9">
            <a:extLst>
              <a:ext uri="{FF2B5EF4-FFF2-40B4-BE49-F238E27FC236}">
                <a16:creationId xmlns:a16="http://schemas.microsoft.com/office/drawing/2014/main" id="{585DEAEB-88CF-5C47-91E5-2870713B18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4288555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E4410CFC-2243-424E-BF28-D5CEE646A580}" type="datetime4">
              <a:rPr lang="en-GB" smtClean="0"/>
              <a:t>17 October 2023</a:t>
            </a:fld>
            <a:endParaRPr lang="en-GB"/>
          </a:p>
        </p:txBody>
      </p:sp>
      <p:pic>
        <p:nvPicPr>
          <p:cNvPr id="10" name="Picture 9">
            <a:extLst>
              <a:ext uri="{FF2B5EF4-FFF2-40B4-BE49-F238E27FC236}">
                <a16:creationId xmlns:a16="http://schemas.microsoft.com/office/drawing/2014/main" id="{B2BFE641-D101-EA4E-9FEF-0C22A0D166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716434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en-US"/>
              <a:t>Click to edit Master title style</a:t>
            </a:r>
            <a:endParaRPr lang="en-GB"/>
          </a:p>
        </p:txBody>
      </p:sp>
      <p:sp>
        <p:nvSpPr>
          <p:cNvPr id="6" name="Date Placeholder 5"/>
          <p:cNvSpPr>
            <a:spLocks noGrp="1"/>
          </p:cNvSpPr>
          <p:nvPr>
            <p:ph type="dt" sz="half" idx="10"/>
          </p:nvPr>
        </p:nvSpPr>
        <p:spPr/>
        <p:txBody>
          <a:bodyPr/>
          <a:lstStyle/>
          <a:p>
            <a:fld id="{783B7672-5FCC-A246-9206-3CFAAA3A18CC}" type="datetime4">
              <a:rPr lang="en-GB" smtClean="0"/>
              <a:t>17 October 2023</a:t>
            </a:fld>
            <a:endParaRPr lang="en-GB"/>
          </a:p>
        </p:txBody>
      </p:sp>
      <p:sp>
        <p:nvSpPr>
          <p:cNvPr id="7" name="Footer Placeholder 6"/>
          <p:cNvSpPr>
            <a:spLocks noGrp="1"/>
          </p:cNvSpPr>
          <p:nvPr>
            <p:ph type="ftr" sz="quarter" idx="11"/>
          </p:nvPr>
        </p:nvSpPr>
        <p:spPr/>
        <p:txBody>
          <a:bodyPr/>
          <a:lstStyle/>
          <a:p>
            <a:r>
              <a:rPr lang="en-GB"/>
              <a:t>Insert Confidentiality Level in slide footer </a:t>
            </a:r>
          </a:p>
        </p:txBody>
      </p:sp>
      <p:sp>
        <p:nvSpPr>
          <p:cNvPr id="8" name="Slide Number Placeholder 7"/>
          <p:cNvSpPr>
            <a:spLocks noGrp="1"/>
          </p:cNvSpPr>
          <p:nvPr>
            <p:ph type="sldNum" sz="quarter" idx="12"/>
          </p:nvPr>
        </p:nvSpPr>
        <p:spPr/>
        <p:txBody>
          <a:bodyPr/>
          <a:lstStyle/>
          <a:p>
            <a:fld id="{72A83A2B-3358-44F8-83A0-4598795D8FB5}" type="slidenum">
              <a:rPr lang="en-GB" smtClean="0"/>
              <a:pPr/>
              <a:t>‹#›</a:t>
            </a:fld>
            <a:endParaRPr lang="en-GB"/>
          </a:p>
        </p:txBody>
      </p:sp>
      <p:sp>
        <p:nvSpPr>
          <p:cNvPr id="10" name="Content Placeholder 9"/>
          <p:cNvSpPr>
            <a:spLocks noGrp="1"/>
          </p:cNvSpPr>
          <p:nvPr>
            <p:ph sz="quarter" idx="13"/>
          </p:nvPr>
        </p:nvSpPr>
        <p:spPr>
          <a:xfrm>
            <a:off x="334434" y="1164610"/>
            <a:ext cx="11523133" cy="4804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75427323"/>
      </p:ext>
    </p:extLst>
  </p:cSld>
  <p:clrMapOvr>
    <a:masterClrMapping/>
  </p:clrMapOvr>
  <p:extLst>
    <p:ext uri="{DCECCB84-F9BA-43D5-87BE-67443E8EF086}">
      <p15:sldGuideLst xmlns:p15="http://schemas.microsoft.com/office/powerpoint/2012/main">
        <p15:guide id="1" pos="427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a:t>
            </a:fld>
            <a:endParaRPr lang="en-GB"/>
          </a:p>
        </p:txBody>
      </p:sp>
      <p:sp>
        <p:nvSpPr>
          <p:cNvPr id="4" name="Date Placeholder 3"/>
          <p:cNvSpPr>
            <a:spLocks noGrp="1"/>
          </p:cNvSpPr>
          <p:nvPr>
            <p:ph type="dt" sz="half" idx="14"/>
          </p:nvPr>
        </p:nvSpPr>
        <p:spPr/>
        <p:txBody>
          <a:bodyPr/>
          <a:lstStyle/>
          <a:p>
            <a:fld id="{AE7B89AC-F697-9C4E-A7D8-C177B3B47A01}" type="datetime4">
              <a:rPr lang="en-GB" smtClean="0"/>
              <a:t>17 October 2023</a:t>
            </a:fld>
            <a:endParaRPr lang="en-GB"/>
          </a:p>
        </p:txBody>
      </p:sp>
      <p:sp>
        <p:nvSpPr>
          <p:cNvPr id="12" name="Picture Placeholder 11"/>
          <p:cNvSpPr>
            <a:spLocks noGrp="1"/>
          </p:cNvSpPr>
          <p:nvPr>
            <p:ph type="pic" sz="quarter" idx="16"/>
          </p:nvPr>
        </p:nvSpPr>
        <p:spPr>
          <a:xfrm>
            <a:off x="6239934" y="1164168"/>
            <a:ext cx="5617633" cy="4804833"/>
          </a:xfrm>
          <a:solidFill>
            <a:schemeClr val="bg1">
              <a:lumMod val="95000"/>
            </a:schemeClr>
          </a:solidFill>
        </p:spPr>
        <p:txBody>
          <a:bodyPr/>
          <a:lstStyle>
            <a:lvl1pPr marL="0" indent="0">
              <a:buNone/>
              <a:defRPr/>
            </a:lvl1pPr>
          </a:lstStyle>
          <a:p>
            <a:r>
              <a:rPr lang="en-US"/>
              <a:t>Click icon to add picture</a:t>
            </a:r>
            <a:endParaRPr lang="en-GB"/>
          </a:p>
        </p:txBody>
      </p:sp>
      <p:sp>
        <p:nvSpPr>
          <p:cNvPr id="5" name="Content Placeholder 4"/>
          <p:cNvSpPr>
            <a:spLocks noGrp="1"/>
          </p:cNvSpPr>
          <p:nvPr>
            <p:ph sz="quarter" idx="17"/>
          </p:nvPr>
        </p:nvSpPr>
        <p:spPr>
          <a:xfrm>
            <a:off x="334434" y="1164168"/>
            <a:ext cx="5617633" cy="4804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54112310"/>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a:t>
            </a:fld>
            <a:endParaRPr lang="en-GB"/>
          </a:p>
        </p:txBody>
      </p:sp>
      <p:sp>
        <p:nvSpPr>
          <p:cNvPr id="4" name="Date Placeholder 3"/>
          <p:cNvSpPr>
            <a:spLocks noGrp="1"/>
          </p:cNvSpPr>
          <p:nvPr>
            <p:ph type="dt" sz="half" idx="14"/>
          </p:nvPr>
        </p:nvSpPr>
        <p:spPr/>
        <p:txBody>
          <a:bodyPr/>
          <a:lstStyle/>
          <a:p>
            <a:fld id="{16A608D5-C657-DC42-A1B2-26A46C8A02FA}" type="datetime4">
              <a:rPr lang="en-GB" smtClean="0"/>
              <a:t>17 October 2023</a:t>
            </a:fld>
            <a:endParaRPr lang="en-GB"/>
          </a:p>
        </p:txBody>
      </p:sp>
      <p:sp>
        <p:nvSpPr>
          <p:cNvPr id="3" name="Chart Placeholder 2"/>
          <p:cNvSpPr>
            <a:spLocks noGrp="1"/>
          </p:cNvSpPr>
          <p:nvPr>
            <p:ph type="chart" sz="quarter" idx="18"/>
          </p:nvPr>
        </p:nvSpPr>
        <p:spPr>
          <a:xfrm>
            <a:off x="6239934" y="1168400"/>
            <a:ext cx="5617633" cy="4800600"/>
          </a:xfrm>
        </p:spPr>
        <p:txBody>
          <a:bodyPr/>
          <a:lstStyle>
            <a:lvl1pPr marL="0" indent="0">
              <a:buNone/>
              <a:defRPr/>
            </a:lvl1pPr>
          </a:lstStyle>
          <a:p>
            <a:r>
              <a:rPr lang="en-US"/>
              <a:t>Click icon to add chart</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26115D5B-3072-EC4E-89A6-AF67ED2243E0}"/>
              </a:ext>
            </a:extLst>
          </p:cNvPr>
          <p:cNvSpPr>
            <a:spLocks noGrp="1"/>
          </p:cNvSpPr>
          <p:nvPr>
            <p:ph sz="quarter" idx="19"/>
          </p:nvPr>
        </p:nvSpPr>
        <p:spPr>
          <a:xfrm>
            <a:off x="334434" y="1172634"/>
            <a:ext cx="5617633" cy="4796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782674"/>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a:solidFill>
                  <a:schemeClr val="tx1"/>
                </a:solidFill>
              </a:rPr>
              <a:t>Insert Confidentiality Level in slide footer </a:t>
            </a:r>
          </a:p>
        </p:txBody>
      </p:sp>
      <p:sp>
        <p:nvSpPr>
          <p:cNvPr id="7" name="Slide Number Placeholder 6"/>
          <p:cNvSpPr>
            <a:spLocks noGrp="1"/>
          </p:cNvSpPr>
          <p:nvPr>
            <p:ph type="sldNum" sz="quarter" idx="11"/>
          </p:nvPr>
        </p:nvSpPr>
        <p:spPr/>
        <p:txBody>
          <a:body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p>
            <a:fld id="{EB7769DD-D272-D646-A257-0453CD467C3E}" type="datetime4">
              <a:rPr lang="en-GB" smtClean="0"/>
              <a:t>17 October 2023</a:t>
            </a:fld>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5185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a:solidFill>
                  <a:schemeClr val="tx1"/>
                </a:solidFill>
              </a:rPr>
              <a:t>Insert Confidentiality Level in slide footer </a:t>
            </a:r>
          </a:p>
        </p:txBody>
      </p:sp>
      <p:sp>
        <p:nvSpPr>
          <p:cNvPr id="6" name="Slide Number Placeholder 5"/>
          <p:cNvSpPr>
            <a:spLocks noGrp="1"/>
          </p:cNvSpPr>
          <p:nvPr>
            <p:ph type="sldNum" sz="quarter" idx="11"/>
          </p:nvPr>
        </p:nvSpPr>
        <p:spPr/>
        <p:txBody>
          <a:bodyPr/>
          <a:lstStyle/>
          <a:p>
            <a:fld id="{72A83A2B-3358-44F8-83A0-4598795D8FB5}" type="slidenum">
              <a:rPr lang="en-GB" smtClean="0"/>
              <a:pPr/>
              <a:t>‹#›</a:t>
            </a:fld>
            <a:endParaRPr lang="en-GB"/>
          </a:p>
        </p:txBody>
      </p:sp>
    </p:spTree>
    <p:extLst>
      <p:ext uri="{BB962C8B-B14F-4D97-AF65-F5344CB8AC3E}">
        <p14:creationId xmlns:p14="http://schemas.microsoft.com/office/powerpoint/2010/main" val="2926263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x3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2144535" y="355601"/>
            <a:ext cx="7902932" cy="5927199"/>
          </a:xfrm>
          <a:solidFill>
            <a:schemeClr val="tx1"/>
          </a:solidFill>
        </p:spPr>
        <p:txBody>
          <a:bodyPr lIns="72000" tIns="72000"/>
          <a:lstStyle>
            <a:lvl1pPr marL="0" indent="0">
              <a:buNone/>
              <a:defRPr>
                <a:solidFill>
                  <a:srgbClr val="FFFFFF"/>
                </a:solidFill>
              </a:defRPr>
            </a:lvl1pPr>
          </a:lstStyle>
          <a:p>
            <a:r>
              <a:rPr lang="en-US"/>
              <a:t>Insert 4x3 video</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3"/>
          </p:nvPr>
        </p:nvSpPr>
        <p:spPr/>
        <p:txBody>
          <a:bodyPr/>
          <a:lstStyle>
            <a:lvl1pPr>
              <a:defRPr>
                <a:solidFill>
                  <a:schemeClr val="bg1"/>
                </a:solidFill>
              </a:defRPr>
            </a:lvl1pPr>
          </a:lstStyle>
          <a:p>
            <a:fld id="{B545ED23-7495-1646-8BCB-5A6FF7F21C49}" type="datetime4">
              <a:rPr lang="en-GB" smtClean="0"/>
              <a:t>17 October 2023</a:t>
            </a:fld>
            <a:endParaRPr lang="en-GB"/>
          </a:p>
        </p:txBody>
      </p:sp>
      <p:pic>
        <p:nvPicPr>
          <p:cNvPr id="7" name="Picture 6">
            <a:extLst>
              <a:ext uri="{FF2B5EF4-FFF2-40B4-BE49-F238E27FC236}">
                <a16:creationId xmlns:a16="http://schemas.microsoft.com/office/drawing/2014/main" id="{83673D41-657A-FC4E-9B43-C98AA0C6E4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45937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x9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1096434" y="355200"/>
            <a:ext cx="9999135" cy="5624513"/>
          </a:xfrm>
          <a:solidFill>
            <a:schemeClr val="tx1"/>
          </a:solidFill>
        </p:spPr>
        <p:txBody>
          <a:bodyPr lIns="72000" tIns="72000"/>
          <a:lstStyle>
            <a:lvl1pPr marL="0" indent="0">
              <a:buNone/>
              <a:defRPr>
                <a:solidFill>
                  <a:srgbClr val="FFFFFF"/>
                </a:solidFill>
              </a:defRPr>
            </a:lvl1pPr>
          </a:lstStyle>
          <a:p>
            <a:r>
              <a:rPr lang="en-US"/>
              <a:t>Insert 16x9 video</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GB"/>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3"/>
          </p:nvPr>
        </p:nvSpPr>
        <p:spPr/>
        <p:txBody>
          <a:bodyPr/>
          <a:lstStyle>
            <a:lvl1pPr>
              <a:defRPr>
                <a:solidFill>
                  <a:schemeClr val="bg1"/>
                </a:solidFill>
              </a:defRPr>
            </a:lvl1pPr>
          </a:lstStyle>
          <a:p>
            <a:fld id="{7B5EE47C-76BC-9249-A0A3-BD7DE5F5A677}" type="datetime4">
              <a:rPr lang="en-GB" smtClean="0"/>
              <a:t>17 October 2023</a:t>
            </a:fld>
            <a:endParaRPr lang="en-GB"/>
          </a:p>
        </p:txBody>
      </p:sp>
      <p:pic>
        <p:nvPicPr>
          <p:cNvPr id="7" name="Picture 6">
            <a:extLst>
              <a:ext uri="{FF2B5EF4-FFF2-40B4-BE49-F238E27FC236}">
                <a16:creationId xmlns:a16="http://schemas.microsoft.com/office/drawing/2014/main" id="{56F983CA-FED8-1646-A75D-9A5832006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970344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frame 16x9 Video placeholder">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0" y="0"/>
            <a:ext cx="12192000" cy="6858000"/>
          </a:xfrm>
          <a:solidFill>
            <a:schemeClr val="tx1"/>
          </a:solidFill>
        </p:spPr>
        <p:txBody>
          <a:bodyPr lIns="72000" tIns="72000"/>
          <a:lstStyle>
            <a:lvl1pPr marL="0" indent="0">
              <a:buNone/>
              <a:defRPr>
                <a:solidFill>
                  <a:srgbClr val="FFFFFF"/>
                </a:solidFill>
              </a:defRPr>
            </a:lvl1pPr>
          </a:lstStyle>
          <a:p>
            <a:r>
              <a:rPr lang="en-US"/>
              <a:t>Insert full frame 16x9 video</a:t>
            </a:r>
          </a:p>
        </p:txBody>
      </p:sp>
    </p:spTree>
    <p:extLst>
      <p:ext uri="{BB962C8B-B14F-4D97-AF65-F5344CB8AC3E}">
        <p14:creationId xmlns:p14="http://schemas.microsoft.com/office/powerpoint/2010/main" val="1729913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F Business GRAD">
    <p:bg>
      <p:bgPr>
        <a:gradFill>
          <a:gsLst>
            <a:gs pos="20000">
              <a:srgbClr val="820000"/>
            </a:gs>
            <a:gs pos="100000">
              <a:schemeClr val="accent1"/>
            </a:gs>
          </a:gsLst>
          <a:lin ang="19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8F5CF4-E0EE-344C-9718-8492D37ABD0B}"/>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2116420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F Business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0F4C7-F503-0343-A961-D066F41F533F}"/>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340425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17/10/2023</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17/10/2023</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433" y="274638"/>
            <a:ext cx="11514035" cy="889972"/>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433" y="1164610"/>
            <a:ext cx="7848600" cy="480439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5820394" y="6284182"/>
            <a:ext cx="551213" cy="318519"/>
          </a:xfrm>
          <a:prstGeom prst="rect">
            <a:avLst/>
          </a:prstGeom>
        </p:spPr>
        <p:txBody>
          <a:bodyPr vert="horz" lIns="0" tIns="0" rIns="0" bIns="0" rtlCol="0" anchor="b" anchorCtr="0"/>
          <a:lstStyle>
            <a:lvl1pPr algn="ctr">
              <a:defRPr sz="1067">
                <a:solidFill>
                  <a:schemeClr val="tx1"/>
                </a:solidFill>
                <a:latin typeface="Vodafone Lt" panose="020B0606040202020204" pitchFamily="34" charset="0"/>
              </a:defRPr>
            </a:lvl1pPr>
          </a:lstStyle>
          <a:p>
            <a:fld id="{72A83A2B-3358-44F8-83A0-4598795D8FB5}" type="slidenum">
              <a:rPr lang="en-GB" smtClean="0"/>
              <a:pPr/>
              <a:t>‹#›</a:t>
            </a:fld>
            <a:endParaRPr lang="en-GB"/>
          </a:p>
        </p:txBody>
      </p:sp>
      <p:sp>
        <p:nvSpPr>
          <p:cNvPr id="6" name="Footer Placeholder 5"/>
          <p:cNvSpPr>
            <a:spLocks noGrp="1"/>
          </p:cNvSpPr>
          <p:nvPr>
            <p:ph type="ftr" sz="quarter" idx="3"/>
          </p:nvPr>
        </p:nvSpPr>
        <p:spPr>
          <a:xfrm>
            <a:off x="337860" y="6282799"/>
            <a:ext cx="2783840" cy="318519"/>
          </a:xfrm>
          <a:prstGeom prst="rect">
            <a:avLst/>
          </a:prstGeom>
        </p:spPr>
        <p:txBody>
          <a:bodyPr vert="horz" lIns="0" tIns="0" rIns="0" bIns="0" rtlCol="0" anchor="b" anchorCtr="0"/>
          <a:lstStyle>
            <a:lvl1pPr algn="l">
              <a:defRPr lang="en-IE" sz="1067" kern="1200" dirty="0">
                <a:solidFill>
                  <a:schemeClr val="tx1"/>
                </a:solidFill>
                <a:latin typeface="Vodafone Lt" panose="020B0606040202020204" pitchFamily="34" charset="0"/>
                <a:ea typeface="+mn-ea"/>
                <a:cs typeface="+mn-cs"/>
              </a:defRPr>
            </a:lvl1pPr>
          </a:lstStyle>
          <a:p>
            <a:r>
              <a:rPr lang="en-GB"/>
              <a:t>Insert Confidentiality Level in slide footer </a:t>
            </a:r>
          </a:p>
        </p:txBody>
      </p:sp>
      <p:sp>
        <p:nvSpPr>
          <p:cNvPr id="5" name="Date Placeholder 4"/>
          <p:cNvSpPr>
            <a:spLocks noGrp="1"/>
          </p:cNvSpPr>
          <p:nvPr>
            <p:ph type="dt" sz="half" idx="2"/>
          </p:nvPr>
        </p:nvSpPr>
        <p:spPr>
          <a:xfrm>
            <a:off x="8183034" y="6282799"/>
            <a:ext cx="2090533" cy="318519"/>
          </a:xfrm>
          <a:prstGeom prst="rect">
            <a:avLst/>
          </a:prstGeom>
        </p:spPr>
        <p:txBody>
          <a:bodyPr vert="horz" lIns="0" tIns="0" rIns="0" bIns="0" rtlCol="0" anchor="b" anchorCtr="0"/>
          <a:lstStyle>
            <a:lvl1pPr>
              <a:defRPr lang="en-GB" sz="1067" smtClean="0">
                <a:latin typeface="Vodafone Lt" panose="020B0606040202020204" pitchFamily="34" charset="0"/>
              </a:defRPr>
            </a:lvl1pPr>
          </a:lstStyle>
          <a:p>
            <a:fld id="{43F9EC2C-6771-AF47-897F-6EA10AAE18DD}" type="datetime4">
              <a:rPr lang="en-GB" smtClean="0"/>
              <a:t>17 October 2023</a:t>
            </a:fld>
            <a:endParaRPr lang="en-GB"/>
          </a:p>
        </p:txBody>
      </p:sp>
      <p:pic>
        <p:nvPicPr>
          <p:cNvPr id="9" name="Picture 8">
            <a:extLst>
              <a:ext uri="{FF2B5EF4-FFF2-40B4-BE49-F238E27FC236}">
                <a16:creationId xmlns:a16="http://schemas.microsoft.com/office/drawing/2014/main" id="{43A98DC4-8798-1246-BB65-D4FF449CFE78}"/>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
        <p:nvSpPr>
          <p:cNvPr id="8" name="MSIPCMContentMarking" descr="{&quot;HashCode&quot;:-1699574231,&quot;Placement&quot;:&quot;Footer&quot;,&quot;Top&quot;:523.380066,&quot;Left&quot;:0.0,&quot;SlideWidth&quot;:960,&quot;SlideHeight&quot;:540}">
            <a:extLst>
              <a:ext uri="{FF2B5EF4-FFF2-40B4-BE49-F238E27FC236}">
                <a16:creationId xmlns:a16="http://schemas.microsoft.com/office/drawing/2014/main" id="{374DCDEB-CEAD-1676-7DBB-69A3DB4D9D78}"/>
              </a:ext>
            </a:extLst>
          </p:cNvPr>
          <p:cNvSpPr txBox="1"/>
          <p:nvPr userDrawn="1"/>
        </p:nvSpPr>
        <p:spPr>
          <a:xfrm>
            <a:off x="0" y="6646927"/>
            <a:ext cx="619703" cy="211073"/>
          </a:xfrm>
          <a:prstGeom prst="rect">
            <a:avLst/>
          </a:prstGeom>
        </p:spPr>
        <p:txBody>
          <a:bodyPr vert="horz" wrap="square" lIns="0" tIns="0" rIns="0" bIns="0" rtlCol="0" anchor="ctr" anchorCtr="1">
            <a:noAutofit/>
          </a:bodyPr>
          <a:lstStyle/>
          <a:p>
            <a:pPr marL="0" indent="0" algn="l">
              <a:spcBef>
                <a:spcPts val="0"/>
              </a:spcBef>
              <a:spcAft>
                <a:spcPts val="0"/>
              </a:spcAft>
              <a:buFont typeface="Arial" pitchFamily="34" charset="0"/>
              <a:buNone/>
            </a:pPr>
            <a:r>
              <a:rPr lang="en-GB" sz="700">
                <a:solidFill>
                  <a:srgbClr val="000000"/>
                </a:solidFill>
                <a:latin typeface="Calibri" panose="020F0502020204030204" pitchFamily="34" charset="0"/>
              </a:rPr>
              <a:t>C2 General</a:t>
            </a:r>
            <a:endParaRPr lang="en-GB" sz="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58143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p:txStyles>
    <p:titleStyle>
      <a:lvl1pPr algn="l" defTabSz="1219170" rtl="0" eaLnBrk="1" latinLnBrk="0" hangingPunct="1">
        <a:lnSpc>
          <a:spcPct val="80000"/>
        </a:lnSpc>
        <a:spcBef>
          <a:spcPct val="0"/>
        </a:spcBef>
        <a:buNone/>
        <a:defRPr sz="3200" b="1" kern="1200">
          <a:solidFill>
            <a:schemeClr val="accent1"/>
          </a:solidFill>
          <a:latin typeface="Vodafone Rg" pitchFamily="34" charset="0"/>
          <a:ea typeface="+mj-ea"/>
          <a:cs typeface="+mj-cs"/>
        </a:defRPr>
      </a:lvl1pPr>
    </p:titleStyle>
    <p:bodyStyle>
      <a:lvl1pPr marL="184146" indent="-184146" algn="l" defTabSz="1219170" rtl="0" eaLnBrk="1" latinLnBrk="0" hangingPunct="1">
        <a:spcBef>
          <a:spcPts val="0"/>
        </a:spcBef>
        <a:spcAft>
          <a:spcPts val="800"/>
        </a:spcAft>
        <a:buClr>
          <a:schemeClr val="accent1"/>
        </a:buClr>
        <a:buFont typeface="Arial" pitchFamily="34" charset="0"/>
        <a:buChar char="•"/>
        <a:defRPr sz="2400" kern="1200">
          <a:solidFill>
            <a:schemeClr val="tx1"/>
          </a:solidFill>
          <a:latin typeface="Vodafone Rg" pitchFamily="34" charset="0"/>
          <a:ea typeface="+mn-ea"/>
          <a:cs typeface="+mn-cs"/>
        </a:defRPr>
      </a:lvl1pPr>
      <a:lvl2pPr marL="463539" indent="-196846"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2pPr>
      <a:lvl3pPr marL="514338" indent="194728"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3pPr>
      <a:lvl4pPr marL="956709" indent="-201079" algn="l" defTabSz="1219170" rtl="0" eaLnBrk="1" latinLnBrk="0" hangingPunct="1">
        <a:spcBef>
          <a:spcPct val="20000"/>
        </a:spcBef>
        <a:buClr>
          <a:schemeClr val="accent1"/>
        </a:buClr>
        <a:buFont typeface="Calibri" pitchFamily="34" charset="0"/>
        <a:buChar char="–"/>
        <a:defRPr sz="1600" kern="1200">
          <a:solidFill>
            <a:schemeClr val="tx1"/>
          </a:solidFill>
          <a:latin typeface="+mn-lt"/>
          <a:ea typeface="+mn-ea"/>
          <a:cs typeface="+mn-cs"/>
        </a:defRPr>
      </a:lvl4pPr>
      <a:lvl5pPr marL="1219170" indent="-215895" algn="l" defTabSz="1219170" rtl="0" eaLnBrk="1" latinLnBrk="0" hangingPunct="1">
        <a:spcBef>
          <a:spcPct val="20000"/>
        </a:spcBef>
        <a:buClr>
          <a:schemeClr val="accent1"/>
        </a:buClr>
        <a:buFont typeface="Calibri" pitchFamily="34" charset="0"/>
        <a:buChar char="–"/>
        <a:defRPr sz="1600" kern="1200" baseline="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8">
          <p15:clr>
            <a:srgbClr val="F26B43"/>
          </p15:clr>
        </p15:guide>
        <p15:guide id="3" orient="horz" pos="2820">
          <p15:clr>
            <a:srgbClr val="F26B43"/>
          </p15:clr>
        </p15:guide>
        <p15:guide id="4" pos="5602">
          <p15:clr>
            <a:srgbClr val="F26B43"/>
          </p15:clr>
        </p15:guide>
        <p15:guide id="5" pos="2812">
          <p15:clr>
            <a:srgbClr val="F26B43"/>
          </p15:clr>
        </p15:guide>
        <p15:guide id="6" pos="2948">
          <p15:clr>
            <a:srgbClr val="F26B43"/>
          </p15:clr>
        </p15:guide>
        <p15:guide id="7" orient="horz" pos="5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gi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15.jp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21" Type="http://schemas.openxmlformats.org/officeDocument/2006/relationships/image" Target="../media/image55.jpe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2" Type="http://schemas.openxmlformats.org/officeDocument/2006/relationships/image" Target="../media/image36.png"/><Relationship Id="rId16" Type="http://schemas.openxmlformats.org/officeDocument/2006/relationships/image" Target="../media/image50.jpeg"/><Relationship Id="rId20" Type="http://schemas.openxmlformats.org/officeDocument/2006/relationships/image" Target="../media/image54.jpeg"/><Relationship Id="rId29"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jpeg"/><Relationship Id="rId24" Type="http://schemas.openxmlformats.org/officeDocument/2006/relationships/image" Target="../media/image58.jpe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36" Type="http://schemas.openxmlformats.org/officeDocument/2006/relationships/image" Target="../media/image70.pn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8" Type="http://schemas.openxmlformats.org/officeDocument/2006/relationships/image" Target="../media/image42.jpeg"/><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hyperlink" Target="https://thewun.co.uk/news-blog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2520854"/>
            <a:ext cx="12192000" cy="1323439"/>
          </a:xfrm>
          <a:prstGeom prst="rect">
            <a:avLst/>
          </a:prstGeom>
          <a:noFill/>
        </p:spPr>
        <p:txBody>
          <a:bodyPr wrap="square" rtlCol="0">
            <a:spAutoFit/>
          </a:bodyPr>
          <a:lstStyle/>
          <a:p>
            <a:pPr algn="ctr"/>
            <a:r>
              <a:rPr lang="en-US" sz="4000" dirty="0">
                <a:solidFill>
                  <a:schemeClr val="bg1"/>
                </a:solidFill>
              </a:rPr>
              <a:t>WUN For ALL Utilities as a Service </a:t>
            </a:r>
          </a:p>
          <a:p>
            <a:pPr algn="ctr"/>
            <a:r>
              <a:rPr lang="en-US" sz="4000" dirty="0">
                <a:solidFill>
                  <a:schemeClr val="bg1"/>
                </a:solidFill>
              </a:rPr>
              <a:t>–What needs to change to make this happen.</a:t>
            </a:r>
            <a:endParaRPr lang="en-GB" sz="4000" dirty="0">
              <a:solidFill>
                <a:schemeClr val="bg1"/>
              </a:solidFill>
            </a:endParaRPr>
          </a:p>
        </p:txBody>
      </p:sp>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1786283" y="1601084"/>
            <a:ext cx="8023059" cy="707886"/>
          </a:xfrm>
          <a:prstGeom prst="rect">
            <a:avLst/>
          </a:prstGeom>
          <a:noFill/>
        </p:spPr>
        <p:txBody>
          <a:bodyPr wrap="square" rtlCol="0">
            <a:spAutoFit/>
          </a:bodyPr>
          <a:lstStyle/>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Welcome</a:t>
            </a:r>
            <a:endParaRPr lang="en-GB" sz="40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587E6490-45F9-E343-42E3-4B1A77169331}"/>
              </a:ext>
            </a:extLst>
          </p:cNvPr>
          <p:cNvPicPr>
            <a:picLocks noChangeAspect="1"/>
          </p:cNvPicPr>
          <p:nvPr/>
        </p:nvPicPr>
        <p:blipFill>
          <a:blip r:embed="rId3"/>
          <a:stretch>
            <a:fillRect/>
          </a:stretch>
        </p:blipFill>
        <p:spPr>
          <a:xfrm>
            <a:off x="1" y="5077326"/>
            <a:ext cx="1780674" cy="1780674"/>
          </a:xfrm>
          <a:prstGeom prst="rect">
            <a:avLst/>
          </a:prstGeom>
        </p:spPr>
      </p:pic>
      <p:pic>
        <p:nvPicPr>
          <p:cNvPr id="7" name="Picture 6">
            <a:extLst>
              <a:ext uri="{FF2B5EF4-FFF2-40B4-BE49-F238E27FC236}">
                <a16:creationId xmlns:a16="http://schemas.microsoft.com/office/drawing/2014/main" id="{3653DD3E-E163-6AA5-FDAE-61239949C106}"/>
              </a:ext>
            </a:extLst>
          </p:cNvPr>
          <p:cNvPicPr>
            <a:picLocks noChangeAspect="1"/>
          </p:cNvPicPr>
          <p:nvPr/>
        </p:nvPicPr>
        <p:blipFill>
          <a:blip r:embed="rId4"/>
          <a:stretch>
            <a:fillRect/>
          </a:stretch>
        </p:blipFill>
        <p:spPr>
          <a:xfrm>
            <a:off x="10378380" y="-1392"/>
            <a:ext cx="1780186" cy="1780186"/>
          </a:xfrm>
          <a:prstGeom prst="rect">
            <a:avLst/>
          </a:prstGeom>
        </p:spPr>
      </p:pic>
      <p:pic>
        <p:nvPicPr>
          <p:cNvPr id="6" name="Picture 5" descr="A green background with white text&#10;&#10;Description automatically generated">
            <a:extLst>
              <a:ext uri="{FF2B5EF4-FFF2-40B4-BE49-F238E27FC236}">
                <a16:creationId xmlns:a16="http://schemas.microsoft.com/office/drawing/2014/main" id="{1783C667-6BF4-0BD0-5003-168E27C63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534"/>
            <a:ext cx="3095821" cy="2595220"/>
          </a:xfrm>
          <a:prstGeom prst="rect">
            <a:avLst/>
          </a:prstGeom>
        </p:spPr>
      </p:pic>
      <p:pic>
        <p:nvPicPr>
          <p:cNvPr id="11" name="Picture 10" descr="A green background with white text&#10;&#10;Description automatically generated">
            <a:extLst>
              <a:ext uri="{FF2B5EF4-FFF2-40B4-BE49-F238E27FC236}">
                <a16:creationId xmlns:a16="http://schemas.microsoft.com/office/drawing/2014/main" id="{72F5D5A7-787D-761A-85AE-B916A0CA4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733" y="4586353"/>
            <a:ext cx="2709833" cy="2271647"/>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Speakers</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sp>
        <p:nvSpPr>
          <p:cNvPr id="4" name="TextBox 3">
            <a:extLst>
              <a:ext uri="{FF2B5EF4-FFF2-40B4-BE49-F238E27FC236}">
                <a16:creationId xmlns:a16="http://schemas.microsoft.com/office/drawing/2014/main" id="{750BF091-7FA3-9BA1-B054-3F60CDDD4EB0}"/>
              </a:ext>
            </a:extLst>
          </p:cNvPr>
          <p:cNvSpPr txBox="1"/>
          <p:nvPr/>
        </p:nvSpPr>
        <p:spPr>
          <a:xfrm>
            <a:off x="523007" y="1831156"/>
            <a:ext cx="9613231" cy="2677656"/>
          </a:xfrm>
          <a:prstGeom prst="rect">
            <a:avLst/>
          </a:prstGeom>
          <a:noFill/>
        </p:spPr>
        <p:txBody>
          <a:bodyPr wrap="square">
            <a:spAutoFit/>
          </a:bodyPr>
          <a:lstStyle/>
          <a:p>
            <a:endParaRPr lang="en-US" sz="2400" dirty="0"/>
          </a:p>
          <a:p>
            <a:r>
              <a:rPr lang="en-US" sz="2400" dirty="0">
                <a:solidFill>
                  <a:schemeClr val="bg1"/>
                </a:solidFill>
              </a:rPr>
              <a:t>Pete is the Managing Partner at </a:t>
            </a:r>
            <a:r>
              <a:rPr lang="en-US" sz="2400" dirty="0" err="1">
                <a:solidFill>
                  <a:schemeClr val="bg1"/>
                </a:solidFill>
              </a:rPr>
              <a:t>edenseven</a:t>
            </a:r>
            <a:r>
              <a:rPr lang="en-US" sz="2400" dirty="0">
                <a:solidFill>
                  <a:schemeClr val="bg1"/>
                </a:solidFill>
              </a:rPr>
              <a:t> ltd. Pete started his career working for SSE within the operations team and since then has built a deep understanding of the Energy and Carbon sector having held senior roles in operations, commodity trading and portfolio management across a number of businesses. Prior to joining </a:t>
            </a:r>
            <a:r>
              <a:rPr lang="en-US" sz="2400" dirty="0" err="1">
                <a:solidFill>
                  <a:schemeClr val="bg1"/>
                </a:solidFill>
              </a:rPr>
              <a:t>edenseven</a:t>
            </a:r>
            <a:r>
              <a:rPr lang="en-US" sz="2400" dirty="0">
                <a:solidFill>
                  <a:schemeClr val="bg1"/>
                </a:solidFill>
              </a:rPr>
              <a:t>, Pete was Managing Director for Mitie Energy.</a:t>
            </a:r>
            <a:endParaRPr lang="en-GB" sz="2400" dirty="0">
              <a:solidFill>
                <a:schemeClr val="bg1"/>
              </a:solidFill>
            </a:endParaRPr>
          </a:p>
        </p:txBody>
      </p:sp>
      <p:pic>
        <p:nvPicPr>
          <p:cNvPr id="7" name="Picture 6" descr="A person in a suit&#10;&#10;Description automatically generated">
            <a:extLst>
              <a:ext uri="{FF2B5EF4-FFF2-40B4-BE49-F238E27FC236}">
                <a16:creationId xmlns:a16="http://schemas.microsoft.com/office/drawing/2014/main" id="{B8CABB79-4A24-1CF3-EAC4-D42C89717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695" y="4311439"/>
            <a:ext cx="2804828" cy="2546561"/>
          </a:xfrm>
          <a:prstGeom prst="rect">
            <a:avLst/>
          </a:prstGeom>
        </p:spPr>
      </p:pic>
      <p:sp>
        <p:nvSpPr>
          <p:cNvPr id="9" name="TextBox 8">
            <a:extLst>
              <a:ext uri="{FF2B5EF4-FFF2-40B4-BE49-F238E27FC236}">
                <a16:creationId xmlns:a16="http://schemas.microsoft.com/office/drawing/2014/main" id="{859D9AC8-CAF1-6EF5-6509-3D1A2AB6DCC7}"/>
              </a:ext>
            </a:extLst>
          </p:cNvPr>
          <p:cNvSpPr txBox="1"/>
          <p:nvPr/>
        </p:nvSpPr>
        <p:spPr>
          <a:xfrm>
            <a:off x="622634" y="1206805"/>
            <a:ext cx="6106026" cy="461665"/>
          </a:xfrm>
          <a:prstGeom prst="rect">
            <a:avLst/>
          </a:prstGeom>
          <a:noFill/>
        </p:spPr>
        <p:txBody>
          <a:bodyPr wrap="square">
            <a:spAutoFit/>
          </a:bodyPr>
          <a:lstStyle/>
          <a:p>
            <a:r>
              <a:rPr lang="en-GB" sz="2400" b="1" dirty="0">
                <a:solidFill>
                  <a:schemeClr val="bg1"/>
                </a:solidFill>
              </a:rPr>
              <a:t>Pete Nisbet – Managing Director at </a:t>
            </a:r>
            <a:r>
              <a:rPr lang="en-GB" sz="2400" b="1" dirty="0" err="1">
                <a:solidFill>
                  <a:schemeClr val="bg1"/>
                </a:solidFill>
              </a:rPr>
              <a:t>Edenseven</a:t>
            </a:r>
            <a:r>
              <a:rPr lang="en-GB" sz="2400" b="1" dirty="0">
                <a:solidFill>
                  <a:schemeClr val="bg1"/>
                </a:solidFill>
              </a:rPr>
              <a:t> </a:t>
            </a:r>
          </a:p>
        </p:txBody>
      </p:sp>
    </p:spTree>
    <p:extLst>
      <p:ext uri="{BB962C8B-B14F-4D97-AF65-F5344CB8AC3E}">
        <p14:creationId xmlns:p14="http://schemas.microsoft.com/office/powerpoint/2010/main" val="55827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Speakers</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sp>
        <p:nvSpPr>
          <p:cNvPr id="4" name="TextBox 3">
            <a:extLst>
              <a:ext uri="{FF2B5EF4-FFF2-40B4-BE49-F238E27FC236}">
                <a16:creationId xmlns:a16="http://schemas.microsoft.com/office/drawing/2014/main" id="{2B370B3C-B6A5-F1E9-5CC7-27D22431EF65}"/>
              </a:ext>
            </a:extLst>
          </p:cNvPr>
          <p:cNvSpPr txBox="1"/>
          <p:nvPr/>
        </p:nvSpPr>
        <p:spPr>
          <a:xfrm>
            <a:off x="348916" y="1503947"/>
            <a:ext cx="9914021" cy="5139869"/>
          </a:xfrm>
          <a:prstGeom prst="rect">
            <a:avLst/>
          </a:prstGeom>
          <a:noFill/>
        </p:spPr>
        <p:txBody>
          <a:bodyPr wrap="square">
            <a:spAutoFit/>
          </a:bodyPr>
          <a:lstStyle/>
          <a:p>
            <a:r>
              <a:rPr lang="en-US" sz="2400" b="1" dirty="0">
                <a:solidFill>
                  <a:schemeClr val="bg1"/>
                </a:solidFill>
              </a:rPr>
              <a:t>Emma </a:t>
            </a:r>
            <a:r>
              <a:rPr lang="en-US" sz="2400" b="1" dirty="0" err="1">
                <a:solidFill>
                  <a:schemeClr val="bg1"/>
                </a:solidFill>
              </a:rPr>
              <a:t>Keedwell</a:t>
            </a:r>
            <a:r>
              <a:rPr lang="en-US" sz="2400" b="1" dirty="0">
                <a:solidFill>
                  <a:schemeClr val="bg1"/>
                </a:solidFill>
              </a:rPr>
              <a:t> - Head of Innovation, IOT, Cloud and Security at</a:t>
            </a:r>
          </a:p>
          <a:p>
            <a:r>
              <a:rPr lang="en-US" sz="2400" b="1" dirty="0">
                <a:solidFill>
                  <a:schemeClr val="bg1"/>
                </a:solidFill>
              </a:rPr>
              <a:t> Vodafone Business UK</a:t>
            </a:r>
            <a:r>
              <a:rPr lang="en-US" dirty="0">
                <a:solidFill>
                  <a:schemeClr val="bg1"/>
                </a:solidFill>
              </a:rPr>
              <a:t>.</a:t>
            </a:r>
          </a:p>
          <a:p>
            <a:endParaRPr lang="en-US" sz="2200" dirty="0">
              <a:solidFill>
                <a:schemeClr val="bg1"/>
              </a:solidFill>
            </a:endParaRPr>
          </a:p>
          <a:p>
            <a:r>
              <a:rPr lang="en-US" sz="2200" dirty="0">
                <a:solidFill>
                  <a:schemeClr val="bg1"/>
                </a:solidFill>
              </a:rPr>
              <a:t>Emma has 23 years delivering Cocreation, Innovation, Sales, &amp; New Business development activities across the Global Telecommunications Industry. Beginning her early career at Racal Recorders she was responsible for developing leading edge video/audio insights solutions to market. Furthermore, delivering complex Contact Centre projects at BT Global Services and international transformation projects for Jersey Telecom. </a:t>
            </a:r>
          </a:p>
          <a:p>
            <a:endParaRPr lang="en-US" sz="2000" dirty="0">
              <a:solidFill>
                <a:schemeClr val="bg1"/>
              </a:solidFill>
            </a:endParaRPr>
          </a:p>
          <a:p>
            <a:r>
              <a:rPr lang="en-US" sz="2200" dirty="0">
                <a:solidFill>
                  <a:schemeClr val="bg1"/>
                </a:solidFill>
              </a:rPr>
              <a:t>However, for the past 9-year Emma has been championing the Innovation flag at Vodafone Business. It all began with setting up the Bluefish consulting activities in Iberia, then leading the Global Innovation </a:t>
            </a:r>
            <a:r>
              <a:rPr lang="en-US" sz="2200" dirty="0" err="1">
                <a:solidFill>
                  <a:schemeClr val="bg1"/>
                </a:solidFill>
              </a:rPr>
              <a:t>programme</a:t>
            </a:r>
            <a:r>
              <a:rPr lang="en-US" sz="2200" dirty="0">
                <a:solidFill>
                  <a:schemeClr val="bg1"/>
                </a:solidFill>
              </a:rPr>
              <a:t> and steering incubation</a:t>
            </a:r>
          </a:p>
          <a:p>
            <a:r>
              <a:rPr lang="en-US" sz="2200" dirty="0">
                <a:solidFill>
                  <a:schemeClr val="bg1"/>
                </a:solidFill>
              </a:rPr>
              <a:t>teams to deliver key platforms.</a:t>
            </a:r>
          </a:p>
          <a:p>
            <a:endParaRPr lang="en-US" dirty="0"/>
          </a:p>
        </p:txBody>
      </p:sp>
      <p:pic>
        <p:nvPicPr>
          <p:cNvPr id="7" name="Picture 6" descr="A person in a red shirt&#10;&#10;Description automatically generated">
            <a:extLst>
              <a:ext uri="{FF2B5EF4-FFF2-40B4-BE49-F238E27FC236}">
                <a16:creationId xmlns:a16="http://schemas.microsoft.com/office/drawing/2014/main" id="{5856C93A-41D5-5867-9365-A55295CB5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379" y="4554038"/>
            <a:ext cx="2065621" cy="2303962"/>
          </a:xfrm>
          <a:prstGeom prst="rect">
            <a:avLst/>
          </a:prstGeom>
        </p:spPr>
      </p:pic>
    </p:spTree>
    <p:extLst>
      <p:ext uri="{BB962C8B-B14F-4D97-AF65-F5344CB8AC3E}">
        <p14:creationId xmlns:p14="http://schemas.microsoft.com/office/powerpoint/2010/main" val="366747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Speakers</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sp>
        <p:nvSpPr>
          <p:cNvPr id="5" name="TextBox 4">
            <a:extLst>
              <a:ext uri="{FF2B5EF4-FFF2-40B4-BE49-F238E27FC236}">
                <a16:creationId xmlns:a16="http://schemas.microsoft.com/office/drawing/2014/main" id="{DFAA9AFA-5AB7-53E4-FA2C-2F751299F997}"/>
              </a:ext>
            </a:extLst>
          </p:cNvPr>
          <p:cNvSpPr txBox="1"/>
          <p:nvPr/>
        </p:nvSpPr>
        <p:spPr>
          <a:xfrm>
            <a:off x="317651" y="1222746"/>
            <a:ext cx="11556698" cy="4493538"/>
          </a:xfrm>
          <a:prstGeom prst="rect">
            <a:avLst/>
          </a:prstGeom>
          <a:noFill/>
        </p:spPr>
        <p:txBody>
          <a:bodyPr wrap="square">
            <a:spAutoFit/>
          </a:bodyPr>
          <a:lstStyle/>
          <a:p>
            <a:r>
              <a:rPr lang="en-US" sz="2400" b="1" dirty="0">
                <a:solidFill>
                  <a:schemeClr val="bg1"/>
                </a:solidFill>
              </a:rPr>
              <a:t>Richard Bartlett - Vice President Sales &amp; Marketing SmartestEnergy </a:t>
            </a:r>
          </a:p>
          <a:p>
            <a:endParaRPr lang="en-US" sz="2400" dirty="0">
              <a:solidFill>
                <a:schemeClr val="bg1"/>
              </a:solidFill>
            </a:endParaRPr>
          </a:p>
          <a:p>
            <a:endParaRPr lang="en-US" dirty="0">
              <a:solidFill>
                <a:schemeClr val="bg1"/>
              </a:solidFill>
            </a:endParaRPr>
          </a:p>
          <a:p>
            <a:r>
              <a:rPr lang="en-US" sz="2200" dirty="0">
                <a:solidFill>
                  <a:schemeClr val="bg1"/>
                </a:solidFill>
              </a:rPr>
              <a:t>As the Vice President Sales Marketing at SmartestEnergy Business, I lead the growth of the SME electricity and gas supply business in the UK. I have over 20 years of experience in sales and marketing, spanning the energy and telecommunications sectors.</a:t>
            </a:r>
          </a:p>
          <a:p>
            <a:endParaRPr lang="en-US" sz="2200" dirty="0">
              <a:solidFill>
                <a:schemeClr val="bg1"/>
              </a:solidFill>
            </a:endParaRPr>
          </a:p>
          <a:p>
            <a:r>
              <a:rPr lang="en-US" sz="2200" dirty="0">
                <a:solidFill>
                  <a:schemeClr val="bg1"/>
                </a:solidFill>
              </a:rPr>
              <a:t>I joined SmartestEnergy in 2019, following its acquisition of Dual Energy, where I was part of the shareholder management team and the Sales &amp; Marketing Director. I executed a high growth strategy that established Dual Energy as the leading UK independent energy supplier to the SME sector, offering a genuine alternative to the Big 6. I developed innovative product </a:t>
            </a:r>
          </a:p>
          <a:p>
            <a:r>
              <a:rPr lang="en-US" sz="2200" dirty="0">
                <a:solidFill>
                  <a:schemeClr val="bg1"/>
                </a:solidFill>
              </a:rPr>
              <a:t>and pricing strategies, built diverse sales channels, and fostered long-term </a:t>
            </a:r>
          </a:p>
          <a:p>
            <a:r>
              <a:rPr lang="en-US" sz="2200" dirty="0">
                <a:solidFill>
                  <a:schemeClr val="bg1"/>
                </a:solidFill>
              </a:rPr>
              <a:t>partnerships with customers and stakeholders</a:t>
            </a:r>
          </a:p>
        </p:txBody>
      </p:sp>
      <p:pic>
        <p:nvPicPr>
          <p:cNvPr id="8" name="Picture 7" descr="A person wearing glasses and a white shirt&#10;&#10;Description automatically generated">
            <a:extLst>
              <a:ext uri="{FF2B5EF4-FFF2-40B4-BE49-F238E27FC236}">
                <a16:creationId xmlns:a16="http://schemas.microsoft.com/office/drawing/2014/main" id="{B83053AD-AAD1-2EAA-0243-BEB8C0523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9870" y="4785376"/>
            <a:ext cx="2153653" cy="2153653"/>
          </a:xfrm>
          <a:prstGeom prst="rect">
            <a:avLst/>
          </a:prstGeom>
        </p:spPr>
      </p:pic>
    </p:spTree>
    <p:extLst>
      <p:ext uri="{BB962C8B-B14F-4D97-AF65-F5344CB8AC3E}">
        <p14:creationId xmlns:p14="http://schemas.microsoft.com/office/powerpoint/2010/main" val="252422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Vodafone Logo Scripted transparent PNG - StickPNG">
            <a:extLst>
              <a:ext uri="{FF2B5EF4-FFF2-40B4-BE49-F238E27FC236}">
                <a16:creationId xmlns:a16="http://schemas.microsoft.com/office/drawing/2014/main" id="{1AFC0D81-CDDD-6A3A-4A75-DEBCEC4328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59" t="13783" r="13536" b="12952"/>
          <a:stretch/>
        </p:blipFill>
        <p:spPr bwMode="auto">
          <a:xfrm>
            <a:off x="707825" y="2577062"/>
            <a:ext cx="1257496" cy="12884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SE Supplier Information, Requirements &amp; More - Hamed Adefuwa UK Energy  Broker">
            <a:extLst>
              <a:ext uri="{FF2B5EF4-FFF2-40B4-BE49-F238E27FC236}">
                <a16:creationId xmlns:a16="http://schemas.microsoft.com/office/drawing/2014/main" id="{23015271-5082-1D2B-A998-48CCFC57CC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67" b="27229"/>
          <a:stretch/>
        </p:blipFill>
        <p:spPr bwMode="auto">
          <a:xfrm>
            <a:off x="3428914" y="2390590"/>
            <a:ext cx="1457771" cy="6855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C96DB94-CB18-A106-A43E-07A82F58BC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205" b="30088"/>
          <a:stretch/>
        </p:blipFill>
        <p:spPr bwMode="auto">
          <a:xfrm>
            <a:off x="9245260" y="2952185"/>
            <a:ext cx="2642609" cy="5381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time is now (launching edenseven)">
            <a:extLst>
              <a:ext uri="{FF2B5EF4-FFF2-40B4-BE49-F238E27FC236}">
                <a16:creationId xmlns:a16="http://schemas.microsoft.com/office/drawing/2014/main" id="{A8DCA039-532C-7EC0-9BED-DDA1326D9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41" y="2577062"/>
            <a:ext cx="1782740" cy="1295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A19750-C33A-C0E2-0941-965308513530}"/>
              </a:ext>
            </a:extLst>
          </p:cNvPr>
          <p:cNvSpPr/>
          <p:nvPr/>
        </p:nvSpPr>
        <p:spPr>
          <a:xfrm>
            <a:off x="11116019" y="6004194"/>
            <a:ext cx="1006209" cy="730711"/>
          </a:xfrm>
          <a:prstGeom prst="rect">
            <a:avLst/>
          </a:prstGeom>
          <a:solidFill>
            <a:schemeClr val="bg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000" b="0" i="0" u="none" strike="noStrike" kern="1200" cap="none" spc="0" normalizeH="0" baseline="0" noProof="0" dirty="0">
              <a:ln>
                <a:noFill/>
              </a:ln>
              <a:solidFill>
                <a:srgbClr val="34342B"/>
              </a:solidFill>
              <a:effectLst/>
              <a:uLnTx/>
              <a:uFillTx/>
              <a:latin typeface="Vodafone Rg" pitchFamily="34" charset="0"/>
              <a:ea typeface="+mn-ea"/>
              <a:cs typeface="+mn-cs"/>
            </a:endParaRPr>
          </a:p>
        </p:txBody>
      </p:sp>
      <p:pic>
        <p:nvPicPr>
          <p:cNvPr id="8" name="Picture 2" descr="Smart DCC - Crunchbase Company Profile &amp; Funding">
            <a:extLst>
              <a:ext uri="{FF2B5EF4-FFF2-40B4-BE49-F238E27FC236}">
                <a16:creationId xmlns:a16="http://schemas.microsoft.com/office/drawing/2014/main" id="{B78B5FB1-A6E6-39E3-BB78-1D42ACEE16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27" t="36557" r="14715" b="39583"/>
          <a:stretch/>
        </p:blipFill>
        <p:spPr bwMode="auto">
          <a:xfrm>
            <a:off x="109341" y="194148"/>
            <a:ext cx="1846982" cy="6254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5A2D47-CCB5-8395-D593-BC8DD2824F40}"/>
              </a:ext>
            </a:extLst>
          </p:cNvPr>
          <p:cNvSpPr txBox="1"/>
          <p:nvPr/>
        </p:nvSpPr>
        <p:spPr>
          <a:xfrm>
            <a:off x="185331" y="935400"/>
            <a:ext cx="2200399" cy="625454"/>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45759"/>
                </a:solidFill>
                <a:effectLst/>
                <a:uLnTx/>
                <a:uFillTx/>
                <a:latin typeface="Vodafone Rg"/>
                <a:ea typeface="+mn-ea"/>
                <a:cs typeface="+mn-cs"/>
              </a:rPr>
              <a:t>Upgrading Britain's Smart Meter System </a:t>
            </a:r>
          </a:p>
        </p:txBody>
      </p:sp>
      <p:pic>
        <p:nvPicPr>
          <p:cNvPr id="10" name="Picture 6" descr="Distribution Network Operator | UK Power Networks">
            <a:extLst>
              <a:ext uri="{FF2B5EF4-FFF2-40B4-BE49-F238E27FC236}">
                <a16:creationId xmlns:a16="http://schemas.microsoft.com/office/drawing/2014/main" id="{9FF6BCF8-70D0-3D92-AD12-22A8B49BE6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21" y="1598183"/>
            <a:ext cx="1966992" cy="6085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7B932D-8754-D4B4-18DB-F4EE06729BC8}"/>
              </a:ext>
            </a:extLst>
          </p:cNvPr>
          <p:cNvSpPr txBox="1"/>
          <p:nvPr/>
        </p:nvSpPr>
        <p:spPr>
          <a:xfrm>
            <a:off x="394104" y="2344406"/>
            <a:ext cx="2116309" cy="304165"/>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a:ln>
                  <a:noFill/>
                </a:ln>
                <a:solidFill>
                  <a:srgbClr val="545759"/>
                </a:solidFill>
                <a:effectLst/>
                <a:uLnTx/>
                <a:uFillTx/>
                <a:latin typeface="Vodafone Rg"/>
                <a:ea typeface="+mn-ea"/>
                <a:cs typeface="+mn-cs"/>
              </a:rPr>
              <a:t>Smart substations</a:t>
            </a:r>
          </a:p>
        </p:txBody>
      </p:sp>
      <p:sp>
        <p:nvSpPr>
          <p:cNvPr id="16" name="Rectangle 15">
            <a:extLst>
              <a:ext uri="{FF2B5EF4-FFF2-40B4-BE49-F238E27FC236}">
                <a16:creationId xmlns:a16="http://schemas.microsoft.com/office/drawing/2014/main" id="{7FC0387B-E208-A41E-1C70-9C31260A8583}"/>
              </a:ext>
            </a:extLst>
          </p:cNvPr>
          <p:cNvSpPr/>
          <p:nvPr/>
        </p:nvSpPr>
        <p:spPr>
          <a:xfrm>
            <a:off x="11476" y="6516875"/>
            <a:ext cx="1006208" cy="341125"/>
          </a:xfrm>
          <a:prstGeom prst="rect">
            <a:avLst/>
          </a:prstGeom>
          <a:solidFill>
            <a:schemeClr val="bg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000" b="0" i="0" u="none" strike="noStrike" kern="1200" cap="none" spc="0" normalizeH="0" baseline="0" noProof="0" dirty="0">
              <a:ln>
                <a:noFill/>
              </a:ln>
              <a:solidFill>
                <a:srgbClr val="34342B"/>
              </a:solidFill>
              <a:effectLst/>
              <a:uLnTx/>
              <a:uFillTx/>
              <a:latin typeface="Vodafone Rg" pitchFamily="34" charset="0"/>
              <a:ea typeface="+mn-ea"/>
              <a:cs typeface="+mn-cs"/>
            </a:endParaRPr>
          </a:p>
        </p:txBody>
      </p:sp>
      <p:sp>
        <p:nvSpPr>
          <p:cNvPr id="3" name="Rectangle 2">
            <a:extLst>
              <a:ext uri="{FF2B5EF4-FFF2-40B4-BE49-F238E27FC236}">
                <a16:creationId xmlns:a16="http://schemas.microsoft.com/office/drawing/2014/main" id="{6D434C3B-AE0E-7B0C-E22E-BA4A9027B36D}"/>
              </a:ext>
            </a:extLst>
          </p:cNvPr>
          <p:cNvSpPr/>
          <p:nvPr/>
        </p:nvSpPr>
        <p:spPr>
          <a:xfrm>
            <a:off x="576370" y="3868778"/>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800" b="1" i="0" u="none" strike="noStrike" kern="1200" cap="none" spc="0" normalizeH="0" baseline="0" noProof="0" dirty="0" err="1">
                <a:ln>
                  <a:noFill/>
                </a:ln>
                <a:solidFill>
                  <a:srgbClr val="E60000"/>
                </a:solidFill>
                <a:effectLst/>
                <a:uLnTx/>
                <a:uFillTx/>
                <a:latin typeface="Vodafone Rg"/>
                <a:ea typeface="+mn-ea"/>
                <a:cs typeface="+mn-cs"/>
              </a:rPr>
              <a:t>NaaS</a:t>
            </a:r>
            <a:endParaRPr kumimoji="0" lang="en-GB" sz="2000" b="1" i="0" u="none" strike="noStrike" kern="1200" cap="none" spc="0" normalizeH="0" baseline="0" noProof="0" dirty="0">
              <a:ln>
                <a:noFill/>
              </a:ln>
              <a:solidFill>
                <a:srgbClr val="E60000"/>
              </a:solidFill>
              <a:effectLst/>
              <a:uLnTx/>
              <a:uFillTx/>
              <a:latin typeface="Vodafone R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45759"/>
                </a:solidFill>
                <a:effectLst/>
                <a:uLnTx/>
                <a:uFillTx/>
                <a:latin typeface="Vodafone Rg"/>
                <a:ea typeface="+mn-ea"/>
                <a:cs typeface="+mn-cs"/>
              </a:rPr>
              <a:t>Network as a Service</a:t>
            </a:r>
            <a:endParaRPr kumimoji="0" lang="en-GB" sz="1000" b="0" i="0" u="none" strike="noStrike" kern="1200" cap="none" spc="0" normalizeH="0" baseline="0" noProof="0" dirty="0">
              <a:ln>
                <a:noFill/>
              </a:ln>
              <a:solidFill>
                <a:srgbClr val="545759"/>
              </a:solidFill>
              <a:effectLst/>
              <a:uLnTx/>
              <a:uFillTx/>
              <a:latin typeface="Vodafone Rg" pitchFamily="34" charset="0"/>
              <a:ea typeface="+mn-ea"/>
              <a:cs typeface="+mn-cs"/>
            </a:endParaRPr>
          </a:p>
        </p:txBody>
      </p:sp>
      <p:sp>
        <p:nvSpPr>
          <p:cNvPr id="6" name="Rectangle 5">
            <a:extLst>
              <a:ext uri="{FF2B5EF4-FFF2-40B4-BE49-F238E27FC236}">
                <a16:creationId xmlns:a16="http://schemas.microsoft.com/office/drawing/2014/main" id="{752585EE-2FD6-13B1-EF0C-DA6B9377C1AA}"/>
              </a:ext>
            </a:extLst>
          </p:cNvPr>
          <p:cNvSpPr/>
          <p:nvPr/>
        </p:nvSpPr>
        <p:spPr>
          <a:xfrm>
            <a:off x="576370" y="5775623"/>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800" b="1" i="0" u="none" strike="noStrike" kern="1200" cap="none" spc="0" normalizeH="0" baseline="0" noProof="0" dirty="0">
                <a:ln>
                  <a:noFill/>
                </a:ln>
                <a:solidFill>
                  <a:srgbClr val="E60000"/>
                </a:solidFill>
                <a:effectLst/>
                <a:uLnTx/>
                <a:uFillTx/>
                <a:latin typeface="Vodafone Rg"/>
                <a:ea typeface="+mn-ea"/>
                <a:cs typeface="+mn-cs"/>
              </a:rPr>
              <a:t>100%</a:t>
            </a:r>
            <a:endParaRPr kumimoji="0" lang="en-GB" sz="2000" b="1" i="0" u="none" strike="noStrike" kern="1200" cap="none" spc="0" normalizeH="0" baseline="0" noProof="0" dirty="0">
              <a:ln>
                <a:noFill/>
              </a:ln>
              <a:solidFill>
                <a:srgbClr val="E60000"/>
              </a:solidFill>
              <a:effectLst/>
              <a:uLnTx/>
              <a:uFillTx/>
              <a:latin typeface="Vodafone R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45759"/>
                </a:solidFill>
                <a:effectLst/>
                <a:uLnTx/>
                <a:uFillTx/>
                <a:latin typeface="Vodafone Rg"/>
                <a:ea typeface="+mn-ea"/>
                <a:cs typeface="+mn-cs"/>
              </a:rPr>
              <a:t>European network powered by 100% renewable electricity </a:t>
            </a:r>
            <a:endParaRPr kumimoji="0" lang="en-GB" sz="1000" b="0" i="0" u="none" strike="noStrike" kern="1200" cap="none" spc="0" normalizeH="0" baseline="0" noProof="0" dirty="0">
              <a:ln>
                <a:noFill/>
              </a:ln>
              <a:solidFill>
                <a:srgbClr val="545759"/>
              </a:solidFill>
              <a:effectLst/>
              <a:uLnTx/>
              <a:uFillTx/>
              <a:latin typeface="Vodafone Rg" pitchFamily="34" charset="0"/>
              <a:ea typeface="+mn-ea"/>
              <a:cs typeface="+mn-cs"/>
            </a:endParaRPr>
          </a:p>
        </p:txBody>
      </p:sp>
      <p:sp>
        <p:nvSpPr>
          <p:cNvPr id="7" name="Rectangle 6">
            <a:extLst>
              <a:ext uri="{FF2B5EF4-FFF2-40B4-BE49-F238E27FC236}">
                <a16:creationId xmlns:a16="http://schemas.microsoft.com/office/drawing/2014/main" id="{1DBCA578-8CDC-8ADA-1114-727794139B0A}"/>
              </a:ext>
            </a:extLst>
          </p:cNvPr>
          <p:cNvSpPr/>
          <p:nvPr/>
        </p:nvSpPr>
        <p:spPr>
          <a:xfrm>
            <a:off x="576371" y="4793816"/>
            <a:ext cx="1502409"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800" b="1" i="0" u="none" strike="noStrike" kern="1200" cap="none" spc="0" normalizeH="0" baseline="0" noProof="0" dirty="0">
                <a:ln>
                  <a:noFill/>
                </a:ln>
                <a:solidFill>
                  <a:srgbClr val="E60000"/>
                </a:solidFill>
                <a:effectLst/>
                <a:uLnTx/>
                <a:uFillTx/>
                <a:latin typeface="Vodafone Rg" pitchFamily="34" charset="0"/>
                <a:ea typeface="+mn-ea"/>
                <a:cs typeface="+mn-cs"/>
              </a:rPr>
              <a:t>2027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45759"/>
                </a:solidFill>
                <a:effectLst/>
                <a:uLnTx/>
                <a:uFillTx/>
                <a:latin typeface="Vodafone Rg"/>
                <a:ea typeface="+mn-ea"/>
                <a:cs typeface="+mn-cs"/>
              </a:rPr>
              <a:t>UK’s operations to be  NetZero</a:t>
            </a:r>
          </a:p>
        </p:txBody>
      </p:sp>
      <p:cxnSp>
        <p:nvCxnSpPr>
          <p:cNvPr id="15" name="Straight Connector 14">
            <a:extLst>
              <a:ext uri="{FF2B5EF4-FFF2-40B4-BE49-F238E27FC236}">
                <a16:creationId xmlns:a16="http://schemas.microsoft.com/office/drawing/2014/main" id="{DDC26394-F66D-3232-4BB9-325300DD2EB7}"/>
              </a:ext>
            </a:extLst>
          </p:cNvPr>
          <p:cNvCxnSpPr>
            <a:cxnSpLocks/>
          </p:cNvCxnSpPr>
          <p:nvPr/>
        </p:nvCxnSpPr>
        <p:spPr>
          <a:xfrm>
            <a:off x="2820686" y="2376362"/>
            <a:ext cx="3448" cy="4311075"/>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73A95-C4C7-FC30-9F0D-4FBE69923F90}"/>
              </a:ext>
            </a:extLst>
          </p:cNvPr>
          <p:cNvCxnSpPr>
            <a:cxnSpLocks/>
          </p:cNvCxnSpPr>
          <p:nvPr/>
        </p:nvCxnSpPr>
        <p:spPr>
          <a:xfrm>
            <a:off x="5805186" y="2376362"/>
            <a:ext cx="0" cy="4249162"/>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C7AFBB-76A5-BC2A-0F9B-E51C70DFF94D}"/>
              </a:ext>
            </a:extLst>
          </p:cNvPr>
          <p:cNvCxnSpPr>
            <a:cxnSpLocks/>
          </p:cNvCxnSpPr>
          <p:nvPr/>
        </p:nvCxnSpPr>
        <p:spPr>
          <a:xfrm>
            <a:off x="8929386" y="2376362"/>
            <a:ext cx="0" cy="3324062"/>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4FCB7A6-C27E-90B4-CAE3-8748821F843B}"/>
              </a:ext>
            </a:extLst>
          </p:cNvPr>
          <p:cNvSpPr/>
          <p:nvPr/>
        </p:nvSpPr>
        <p:spPr>
          <a:xfrm>
            <a:off x="6614155" y="3894714"/>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A sustainability consultancy and emissions software provider</a:t>
            </a:r>
          </a:p>
        </p:txBody>
      </p:sp>
      <p:sp>
        <p:nvSpPr>
          <p:cNvPr id="12" name="Rectangle 11">
            <a:extLst>
              <a:ext uri="{FF2B5EF4-FFF2-40B4-BE49-F238E27FC236}">
                <a16:creationId xmlns:a16="http://schemas.microsoft.com/office/drawing/2014/main" id="{13274559-A683-F02A-5070-F79471500E33}"/>
              </a:ext>
            </a:extLst>
          </p:cNvPr>
          <p:cNvSpPr/>
          <p:nvPr/>
        </p:nvSpPr>
        <p:spPr>
          <a:xfrm>
            <a:off x="6613781" y="4876459"/>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endParaRPr>
          </a:p>
        </p:txBody>
      </p:sp>
      <p:sp>
        <p:nvSpPr>
          <p:cNvPr id="13" name="Rectangle 12">
            <a:extLst>
              <a:ext uri="{FF2B5EF4-FFF2-40B4-BE49-F238E27FC236}">
                <a16:creationId xmlns:a16="http://schemas.microsoft.com/office/drawing/2014/main" id="{17F90365-CAC1-7868-2B5C-EDC5C33B4DDF}"/>
              </a:ext>
            </a:extLst>
          </p:cNvPr>
          <p:cNvSpPr/>
          <p:nvPr/>
        </p:nvSpPr>
        <p:spPr>
          <a:xfrm>
            <a:off x="6613781" y="5799491"/>
            <a:ext cx="1502409"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Strong Data is key to any ‘as a service’ offer Without it, there will be confusion </a:t>
            </a:r>
          </a:p>
        </p:txBody>
      </p:sp>
      <p:sp>
        <p:nvSpPr>
          <p:cNvPr id="17" name="Rectangle 16">
            <a:extLst>
              <a:ext uri="{FF2B5EF4-FFF2-40B4-BE49-F238E27FC236}">
                <a16:creationId xmlns:a16="http://schemas.microsoft.com/office/drawing/2014/main" id="{5997A227-B0F8-8600-BF53-6DC24F03316E}"/>
              </a:ext>
            </a:extLst>
          </p:cNvPr>
          <p:cNvSpPr/>
          <p:nvPr/>
        </p:nvSpPr>
        <p:spPr>
          <a:xfrm>
            <a:off x="9815360" y="3894713"/>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005763"/>
                </a:solidFill>
                <a:effectLst/>
                <a:uLnTx/>
                <a:uFillTx/>
                <a:latin typeface="Arial" panose="020B0604020202020204" pitchFamily="34" charset="0"/>
                <a:ea typeface="+mn-ea"/>
                <a:cs typeface="Arial" panose="020B0604020202020204" pitchFamily="34" charset="0"/>
              </a:rPr>
              <a:t>Empowering</a:t>
            </a:r>
            <a:r>
              <a:rPr kumimoji="0" lang="en-GB" sz="1200" b="1"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a greener generation</a:t>
            </a:r>
          </a:p>
        </p:txBody>
      </p:sp>
      <p:sp>
        <p:nvSpPr>
          <p:cNvPr id="20" name="Rectangle 19">
            <a:extLst>
              <a:ext uri="{FF2B5EF4-FFF2-40B4-BE49-F238E27FC236}">
                <a16:creationId xmlns:a16="http://schemas.microsoft.com/office/drawing/2014/main" id="{C723F682-10A4-84A0-3F5B-FF4B180C27F9}"/>
              </a:ext>
            </a:extLst>
          </p:cNvPr>
          <p:cNvSpPr/>
          <p:nvPr/>
        </p:nvSpPr>
        <p:spPr>
          <a:xfrm>
            <a:off x="9815360" y="4819751"/>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Helping</a:t>
            </a:r>
            <a:r>
              <a:rPr kumimoji="0" lang="en-GB" sz="1200" b="1" i="0" u="none" strike="noStrike" kern="1200" cap="none" spc="0" normalizeH="0" baseline="0" noProof="0" dirty="0">
                <a:ln>
                  <a:noFill/>
                </a:ln>
                <a:solidFill>
                  <a:srgbClr val="005763"/>
                </a:solidFill>
                <a:effectLst/>
                <a:uLnTx/>
                <a:uFillTx/>
                <a:latin typeface="Arial" panose="020B0604020202020204" pitchFamily="34" charset="0"/>
                <a:ea typeface="+mn-ea"/>
                <a:cs typeface="Arial" panose="020B0604020202020204" pitchFamily="34" charset="0"/>
              </a:rPr>
              <a:t> switched-on</a:t>
            </a:r>
            <a:r>
              <a:rPr kumimoji="0" lang="en-GB" sz="1200" b="0"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 customers to control costs and </a:t>
            </a:r>
            <a:r>
              <a:rPr kumimoji="0" lang="en-GB" sz="1200" b="1" i="0" u="none" strike="noStrike" kern="1200" cap="none" spc="0" normalizeH="0" baseline="0" noProof="0" dirty="0">
                <a:ln>
                  <a:noFill/>
                </a:ln>
                <a:solidFill>
                  <a:srgbClr val="005763"/>
                </a:solidFill>
                <a:effectLst/>
                <a:uLnTx/>
                <a:uFillTx/>
                <a:latin typeface="Arial" panose="020B0604020202020204" pitchFamily="34" charset="0"/>
                <a:ea typeface="+mn-ea"/>
                <a:cs typeface="Arial" panose="020B0604020202020204" pitchFamily="34" charset="0"/>
              </a:rPr>
              <a:t>get smart </a:t>
            </a:r>
            <a:r>
              <a:rPr kumimoji="0" lang="en-GB" sz="1200" b="0"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to net zero</a:t>
            </a:r>
          </a:p>
        </p:txBody>
      </p:sp>
      <p:sp>
        <p:nvSpPr>
          <p:cNvPr id="22" name="Rectangle 21">
            <a:extLst>
              <a:ext uri="{FF2B5EF4-FFF2-40B4-BE49-F238E27FC236}">
                <a16:creationId xmlns:a16="http://schemas.microsoft.com/office/drawing/2014/main" id="{9438B014-9F51-FCC5-7892-0D2550FE863F}"/>
              </a:ext>
            </a:extLst>
          </p:cNvPr>
          <p:cNvSpPr/>
          <p:nvPr/>
        </p:nvSpPr>
        <p:spPr>
          <a:xfrm>
            <a:off x="9815360" y="5768839"/>
            <a:ext cx="1502410" cy="82396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005763"/>
                </a:solidFill>
                <a:effectLst/>
                <a:uLnTx/>
                <a:uFillTx/>
                <a:latin typeface="Arial" panose="020B0604020202020204" pitchFamily="34" charset="0"/>
                <a:ea typeface="+mn-ea"/>
                <a:cs typeface="Arial" panose="020B0604020202020204" pitchFamily="34" charset="0"/>
              </a:rPr>
              <a:t>People-powered</a:t>
            </a:r>
            <a:r>
              <a:rPr kumimoji="0" lang="en-GB" sz="1200" b="0" i="0" u="none" strike="noStrike" kern="1200" cap="none" spc="0" normalizeH="0" baseline="0" noProof="0" dirty="0">
                <a:ln>
                  <a:noFill/>
                </a:ln>
                <a:solidFill>
                  <a:srgbClr val="545759"/>
                </a:solidFill>
                <a:effectLst/>
                <a:uLnTx/>
                <a:uFillTx/>
                <a:latin typeface="Arial" panose="020B0604020202020204" pitchFamily="34" charset="0"/>
                <a:ea typeface="+mn-ea"/>
                <a:cs typeface="Arial" panose="020B0604020202020204" pitchFamily="34" charset="0"/>
              </a:rPr>
              <a:t> built on strong, diverse talent &amp; relationships</a:t>
            </a:r>
          </a:p>
        </p:txBody>
      </p:sp>
      <p:sp>
        <p:nvSpPr>
          <p:cNvPr id="24" name="TextBox 23">
            <a:extLst>
              <a:ext uri="{FF2B5EF4-FFF2-40B4-BE49-F238E27FC236}">
                <a16:creationId xmlns:a16="http://schemas.microsoft.com/office/drawing/2014/main" id="{6D3687C1-9EA9-62CE-2F37-2E82EBAC6ED2}"/>
              </a:ext>
            </a:extLst>
          </p:cNvPr>
          <p:cNvSpPr txBox="1"/>
          <p:nvPr/>
        </p:nvSpPr>
        <p:spPr>
          <a:xfrm>
            <a:off x="3211286" y="3221281"/>
            <a:ext cx="2359664" cy="560545"/>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defPPr>
              <a:defRPr lang="en-US"/>
            </a:defPPr>
            <a:lvl1pPr marR="0" lvl="0" indent="0" algn="ctr" fontAlgn="auto">
              <a:lnSpc>
                <a:spcPct val="100000"/>
              </a:lnSpc>
              <a:spcBef>
                <a:spcPts val="0"/>
              </a:spcBef>
              <a:spcAft>
                <a:spcPts val="0"/>
              </a:spcAft>
              <a:buClrTx/>
              <a:buSzTx/>
              <a:buFont typeface="Arial" pitchFamily="34" charset="0"/>
              <a:buNone/>
              <a:tabLst/>
              <a:defRPr sz="1200" b="1">
                <a:solidFill>
                  <a:srgbClr val="545759"/>
                </a:solidFill>
                <a:latin typeface="Vodafone Rg"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Energy Solutions – part of vertically integrated  group SSE plc</a:t>
            </a:r>
          </a:p>
        </p:txBody>
      </p:sp>
      <p:sp>
        <p:nvSpPr>
          <p:cNvPr id="25" name="TextBox 24">
            <a:extLst>
              <a:ext uri="{FF2B5EF4-FFF2-40B4-BE49-F238E27FC236}">
                <a16:creationId xmlns:a16="http://schemas.microsoft.com/office/drawing/2014/main" id="{AAD372A2-F7ED-9004-DD58-05803DEF23ED}"/>
              </a:ext>
            </a:extLst>
          </p:cNvPr>
          <p:cNvSpPr txBox="1"/>
          <p:nvPr/>
        </p:nvSpPr>
        <p:spPr>
          <a:xfrm>
            <a:off x="3206401" y="3935007"/>
            <a:ext cx="2359664" cy="603091"/>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defPPr>
              <a:defRPr lang="en-US"/>
            </a:defPPr>
            <a:lvl1pPr marR="0" lvl="0" indent="0" algn="ctr" fontAlgn="auto">
              <a:lnSpc>
                <a:spcPct val="100000"/>
              </a:lnSpc>
              <a:spcBef>
                <a:spcPts val="0"/>
              </a:spcBef>
              <a:spcAft>
                <a:spcPts val="0"/>
              </a:spcAft>
              <a:buClrTx/>
              <a:buSzTx/>
              <a:buFont typeface="Arial" pitchFamily="34" charset="0"/>
              <a:buNone/>
              <a:tabLst/>
              <a:defRPr sz="1200" b="1">
                <a:solidFill>
                  <a:srgbClr val="545759"/>
                </a:solidFill>
                <a:latin typeface="Vodafone Rg"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Shopfront for SSE’s low carbon solutions</a:t>
            </a:r>
          </a:p>
        </p:txBody>
      </p:sp>
      <p:sp>
        <p:nvSpPr>
          <p:cNvPr id="27" name="TextBox 26">
            <a:extLst>
              <a:ext uri="{FF2B5EF4-FFF2-40B4-BE49-F238E27FC236}">
                <a16:creationId xmlns:a16="http://schemas.microsoft.com/office/drawing/2014/main" id="{0EB4E4DB-249C-1545-B032-A0BB4B8A1DF5}"/>
              </a:ext>
            </a:extLst>
          </p:cNvPr>
          <p:cNvSpPr txBox="1"/>
          <p:nvPr/>
        </p:nvSpPr>
        <p:spPr>
          <a:xfrm>
            <a:off x="3206401" y="4691279"/>
            <a:ext cx="2359664" cy="958771"/>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defPPr>
              <a:defRPr lang="en-US"/>
            </a:defPPr>
            <a:lvl1pPr marR="0" lvl="0" indent="0" algn="ctr" fontAlgn="auto">
              <a:lnSpc>
                <a:spcPct val="100000"/>
              </a:lnSpc>
              <a:spcBef>
                <a:spcPts val="0"/>
              </a:spcBef>
              <a:spcAft>
                <a:spcPts val="0"/>
              </a:spcAft>
              <a:buClrTx/>
              <a:buSzTx/>
              <a:buFont typeface="Arial" pitchFamily="34" charset="0"/>
              <a:buNone/>
              <a:tabLst/>
              <a:defRPr sz="1200" b="1">
                <a:solidFill>
                  <a:srgbClr val="545759"/>
                </a:solidFill>
                <a:latin typeface="Vodafone Rg"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Helping customers on journey to Net Zero – providing green energy &amp; helping customers optimise energy use</a:t>
            </a:r>
          </a:p>
        </p:txBody>
      </p:sp>
      <p:sp>
        <p:nvSpPr>
          <p:cNvPr id="28" name="TextBox 27">
            <a:extLst>
              <a:ext uri="{FF2B5EF4-FFF2-40B4-BE49-F238E27FC236}">
                <a16:creationId xmlns:a16="http://schemas.microsoft.com/office/drawing/2014/main" id="{FA3035C6-998F-3BAB-02AF-687E7C2EC7F7}"/>
              </a:ext>
            </a:extLst>
          </p:cNvPr>
          <p:cNvSpPr txBox="1"/>
          <p:nvPr/>
        </p:nvSpPr>
        <p:spPr>
          <a:xfrm>
            <a:off x="3206401" y="5836964"/>
            <a:ext cx="2359664" cy="603091"/>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defPPr>
              <a:defRPr lang="en-US"/>
            </a:defPPr>
            <a:lvl1pPr marR="0" lvl="0" indent="0" algn="ctr" fontAlgn="auto">
              <a:lnSpc>
                <a:spcPct val="100000"/>
              </a:lnSpc>
              <a:spcBef>
                <a:spcPts val="0"/>
              </a:spcBef>
              <a:spcAft>
                <a:spcPts val="0"/>
              </a:spcAft>
              <a:buClrTx/>
              <a:buSzTx/>
              <a:buFont typeface="Arial" pitchFamily="34" charset="0"/>
              <a:buNone/>
              <a:tabLst/>
              <a:defRPr sz="1200" b="1">
                <a:solidFill>
                  <a:srgbClr val="545759"/>
                </a:solidFill>
                <a:latin typeface="Vodafone Rg"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srgbClr val="545759"/>
                </a:solidFill>
                <a:effectLst/>
                <a:uLnTx/>
                <a:uFillTx/>
                <a:latin typeface="Vodafone Rg" pitchFamily="34" charset="0"/>
                <a:ea typeface="+mn-ea"/>
                <a:cs typeface="+mn-cs"/>
              </a:rPr>
              <a:t>Whole systems thinking approach  including EaaS </a:t>
            </a:r>
          </a:p>
        </p:txBody>
      </p:sp>
      <p:pic>
        <p:nvPicPr>
          <p:cNvPr id="18" name="Picture 17">
            <a:extLst>
              <a:ext uri="{FF2B5EF4-FFF2-40B4-BE49-F238E27FC236}">
                <a16:creationId xmlns:a16="http://schemas.microsoft.com/office/drawing/2014/main" id="{5AE652D2-6F5A-BBEB-E1B6-EA7DD06DE999}"/>
              </a:ext>
            </a:extLst>
          </p:cNvPr>
          <p:cNvPicPr>
            <a:picLocks noChangeAspect="1"/>
          </p:cNvPicPr>
          <p:nvPr/>
        </p:nvPicPr>
        <p:blipFill>
          <a:blip r:embed="rId9"/>
          <a:stretch>
            <a:fillRect/>
          </a:stretch>
        </p:blipFill>
        <p:spPr>
          <a:xfrm>
            <a:off x="6871037" y="4910802"/>
            <a:ext cx="900296" cy="696565"/>
          </a:xfrm>
          <a:prstGeom prst="rect">
            <a:avLst/>
          </a:prstGeom>
        </p:spPr>
      </p:pic>
      <p:pic>
        <p:nvPicPr>
          <p:cNvPr id="19" name="Picture 18" descr="A green and white logo&#10;&#10;Description automatically generated">
            <a:extLst>
              <a:ext uri="{FF2B5EF4-FFF2-40B4-BE49-F238E27FC236}">
                <a16:creationId xmlns:a16="http://schemas.microsoft.com/office/drawing/2014/main" id="{906A5B78-5FAF-0AF0-484C-2D6633F71A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4335" y="16166"/>
            <a:ext cx="3247665" cy="1438685"/>
          </a:xfrm>
          <a:prstGeom prst="rect">
            <a:avLst/>
          </a:prstGeom>
        </p:spPr>
      </p:pic>
    </p:spTree>
    <p:extLst>
      <p:ext uri="{BB962C8B-B14F-4D97-AF65-F5344CB8AC3E}">
        <p14:creationId xmlns:p14="http://schemas.microsoft.com/office/powerpoint/2010/main" val="29791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380214" y="732872"/>
            <a:ext cx="11238040"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Q&amp;A </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descr="A green background with white text&#10;&#10;Description automatically generated">
            <a:extLst>
              <a:ext uri="{FF2B5EF4-FFF2-40B4-BE49-F238E27FC236}">
                <a16:creationId xmlns:a16="http://schemas.microsoft.com/office/drawing/2014/main" id="{560C4F6D-8211-4303-4F87-0D8FAB075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064" y="2919600"/>
            <a:ext cx="3315401" cy="2779294"/>
          </a:xfrm>
          <a:prstGeom prst="rect">
            <a:avLst/>
          </a:prstGeom>
        </p:spPr>
      </p:pic>
    </p:spTree>
    <p:extLst>
      <p:ext uri="{BB962C8B-B14F-4D97-AF65-F5344CB8AC3E}">
        <p14:creationId xmlns:p14="http://schemas.microsoft.com/office/powerpoint/2010/main" val="129634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516" y="1322546"/>
            <a:ext cx="1879813" cy="758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479" y="92868"/>
            <a:ext cx="2075188" cy="899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5272" y="1478247"/>
            <a:ext cx="1698979" cy="11349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321" y="2146421"/>
            <a:ext cx="2085603" cy="13931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9252" y="105603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8523" y="153714"/>
            <a:ext cx="2039110" cy="12313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9956" y="3541610"/>
            <a:ext cx="1803181" cy="1204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56" y="3131934"/>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9540" y="1648356"/>
            <a:ext cx="3304956" cy="8051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1882" y="1761034"/>
            <a:ext cx="2107981" cy="14081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04131" y="975598"/>
            <a:ext cx="2456584" cy="8093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8F3A25F9-3645-0DF5-9E72-9356057885D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825" t="10067" r="7785" b="18876"/>
          <a:stretch/>
        </p:blipFill>
        <p:spPr bwMode="auto">
          <a:xfrm>
            <a:off x="2594007" y="2644758"/>
            <a:ext cx="2277367" cy="73680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5894" y="150528"/>
            <a:ext cx="2725294" cy="70474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0982" y="2686201"/>
            <a:ext cx="2344145" cy="57080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3891" y="5587242"/>
            <a:ext cx="1587830"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56018" y="2624044"/>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2503" b="33060"/>
          <a:stretch/>
        </p:blipFill>
        <p:spPr bwMode="auto">
          <a:xfrm>
            <a:off x="2037029" y="5714380"/>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094" t="1" r="2688" b="8719"/>
          <a:stretch/>
        </p:blipFill>
        <p:spPr bwMode="auto">
          <a:xfrm>
            <a:off x="2461978" y="3436878"/>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6216" t="22873" r="15737" b="24689"/>
          <a:stretch/>
        </p:blipFill>
        <p:spPr bwMode="auto">
          <a:xfrm>
            <a:off x="233054" y="3671814"/>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43946" y="129333"/>
            <a:ext cx="1707464" cy="90353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3F6BDCB1-2221-960A-E59D-F0FE7F7F13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544" y="4482992"/>
            <a:ext cx="1879813" cy="11216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01385" y="1592409"/>
            <a:ext cx="2120447" cy="141645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92B7A4AA-BBE1-B626-9CC6-1E2E98FA2AF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05598" y="4519988"/>
            <a:ext cx="2049745" cy="21345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EE803391-6D8C-EE82-A538-4A9C2C421A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03309" y="2247307"/>
            <a:ext cx="2111218" cy="141029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9239" t="13695" b="17306"/>
          <a:stretch/>
        </p:blipFill>
        <p:spPr bwMode="auto">
          <a:xfrm>
            <a:off x="1978250" y="4190536"/>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37528" y="3650149"/>
            <a:ext cx="1340900" cy="105931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02971" y="5179530"/>
            <a:ext cx="1580202" cy="158020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3668" y="5772793"/>
            <a:ext cx="2326233" cy="854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855710" y="3304929"/>
            <a:ext cx="1083621" cy="865616"/>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557476" y="4508013"/>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459137" y="3210899"/>
            <a:ext cx="2031459" cy="84961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36">
            <a:extLst>
              <a:ext uri="{28A0092B-C50C-407E-A947-70E740481C1C}">
                <a14:useLocalDpi xmlns:a14="http://schemas.microsoft.com/office/drawing/2010/main" val="0"/>
              </a:ext>
            </a:extLst>
          </a:blip>
          <a:srcRect l="15674" t="28913" r="17196" b="29600"/>
          <a:stretch/>
        </p:blipFill>
        <p:spPr>
          <a:xfrm>
            <a:off x="3567993" y="4136438"/>
            <a:ext cx="1939305" cy="67414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1444" b="15151"/>
          <a:stretch/>
        </p:blipFill>
        <p:spPr bwMode="auto">
          <a:xfrm>
            <a:off x="8719232" y="5432488"/>
            <a:ext cx="1721465" cy="817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0206" t="23557" r="12211" b="19905"/>
          <a:stretch/>
        </p:blipFill>
        <p:spPr bwMode="auto">
          <a:xfrm>
            <a:off x="2612036" y="4854084"/>
            <a:ext cx="2130460" cy="85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5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406635"/>
            <a:ext cx="11238040" cy="24314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cs typeface="Calibri"/>
              </a:rPr>
              <a:t>Thank you again to our speakers &amp;</a:t>
            </a:r>
            <a:r>
              <a:rPr lang="en-GB" sz="4000" b="1" dirty="0">
                <a:solidFill>
                  <a:prstClr val="white"/>
                </a:solidFill>
                <a:latin typeface="Montserrat" panose="00000500000000000000" pitchFamily="2" charset="0"/>
                <a:cs typeface="Calibri"/>
              </a:rPr>
              <a:t> to our </a:t>
            </a: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cs typeface="Calibri"/>
              </a:rPr>
              <a:t> partners for their ongoing support in making this event possible.</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descr="A green background with white text&#10;&#10;Description automatically generated">
            <a:extLst>
              <a:ext uri="{FF2B5EF4-FFF2-40B4-BE49-F238E27FC236}">
                <a16:creationId xmlns:a16="http://schemas.microsoft.com/office/drawing/2014/main" id="{B04BD187-6ACC-8095-F572-96F47D1B8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065" y="2989291"/>
            <a:ext cx="3909598" cy="3277408"/>
          </a:xfrm>
          <a:prstGeom prst="rect">
            <a:avLst/>
          </a:prstGeom>
        </p:spPr>
      </p:pic>
    </p:spTree>
    <p:extLst>
      <p:ext uri="{BB962C8B-B14F-4D97-AF65-F5344CB8AC3E}">
        <p14:creationId xmlns:p14="http://schemas.microsoft.com/office/powerpoint/2010/main" val="386807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5" name="Picture 4" descr="A picture containing text, font, graphics, logo&#10;&#10;Description automatically generated">
            <a:extLst>
              <a:ext uri="{FF2B5EF4-FFF2-40B4-BE49-F238E27FC236}">
                <a16:creationId xmlns:a16="http://schemas.microsoft.com/office/drawing/2014/main" id="{787B3EDD-683F-726B-C1EB-3DF332E1D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995" y="38367"/>
            <a:ext cx="2055005" cy="1722706"/>
          </a:xfrm>
          <a:prstGeom prst="rect">
            <a:avLst/>
          </a:prstGeom>
        </p:spPr>
      </p:pic>
      <p:sp>
        <p:nvSpPr>
          <p:cNvPr id="2" name="TextBox 1">
            <a:extLst>
              <a:ext uri="{FF2B5EF4-FFF2-40B4-BE49-F238E27FC236}">
                <a16:creationId xmlns:a16="http://schemas.microsoft.com/office/drawing/2014/main" id="{C3C3FA94-839F-AF63-2A19-7A4F15D614C4}"/>
              </a:ext>
            </a:extLst>
          </p:cNvPr>
          <p:cNvSpPr txBox="1"/>
          <p:nvPr/>
        </p:nvSpPr>
        <p:spPr>
          <a:xfrm>
            <a:off x="4145631" y="2314165"/>
            <a:ext cx="4344277" cy="1323439"/>
          </a:xfrm>
          <a:prstGeom prst="rect">
            <a:avLst/>
          </a:prstGeom>
          <a:noFill/>
        </p:spPr>
        <p:txBody>
          <a:bodyPr wrap="square">
            <a:spAutoFit/>
          </a:bodyPr>
          <a:lstStyle/>
          <a:p>
            <a:pPr lvl="1" algn="ct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WUN Achievements</a:t>
            </a:r>
            <a:r>
              <a:rPr lang="en-GB" sz="40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GB" sz="4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Speech Bubble: Oval 5">
            <a:extLst>
              <a:ext uri="{FF2B5EF4-FFF2-40B4-BE49-F238E27FC236}">
                <a16:creationId xmlns:a16="http://schemas.microsoft.com/office/drawing/2014/main" id="{39ADE398-8F17-4BC7-BDD8-15444ABBC553}"/>
              </a:ext>
            </a:extLst>
          </p:cNvPr>
          <p:cNvSpPr/>
          <p:nvPr/>
        </p:nvSpPr>
        <p:spPr>
          <a:xfrm>
            <a:off x="4720954" y="113984"/>
            <a:ext cx="3070760" cy="2050140"/>
          </a:xfrm>
          <a:prstGeom prst="wedgeEllipseCallout">
            <a:avLst>
              <a:gd name="adj1" fmla="val -19500"/>
              <a:gd name="adj2" fmla="val 5728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45DAA27E-E31C-67E7-3065-119DB244708C}"/>
              </a:ext>
            </a:extLst>
          </p:cNvPr>
          <p:cNvSpPr/>
          <p:nvPr/>
        </p:nvSpPr>
        <p:spPr>
          <a:xfrm>
            <a:off x="539587" y="1123745"/>
            <a:ext cx="2465461" cy="1780674"/>
          </a:xfrm>
          <a:prstGeom prst="wedgeEllipseCallout">
            <a:avLst>
              <a:gd name="adj1" fmla="val 78207"/>
              <a:gd name="adj2" fmla="val 53716"/>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D9806273-4198-15E2-168D-1D29625B302F}"/>
              </a:ext>
            </a:extLst>
          </p:cNvPr>
          <p:cNvSpPr/>
          <p:nvPr/>
        </p:nvSpPr>
        <p:spPr>
          <a:xfrm>
            <a:off x="7269663" y="799654"/>
            <a:ext cx="3132081" cy="2050141"/>
          </a:xfrm>
          <a:prstGeom prst="wedgeEllipseCallout">
            <a:avLst>
              <a:gd name="adj1" fmla="val -34206"/>
              <a:gd name="adj2" fmla="val 53676"/>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2B994CED-6091-088E-DCDC-A14A9950377A}"/>
              </a:ext>
            </a:extLst>
          </p:cNvPr>
          <p:cNvSpPr/>
          <p:nvPr/>
        </p:nvSpPr>
        <p:spPr>
          <a:xfrm>
            <a:off x="791561" y="2988248"/>
            <a:ext cx="3354069" cy="2234340"/>
          </a:xfrm>
          <a:prstGeom prst="wedgeEllipseCallout">
            <a:avLst>
              <a:gd name="adj1" fmla="val 62907"/>
              <a:gd name="adj2" fmla="val -43574"/>
            </a:avLst>
          </a:prstGeom>
          <a:solidFill>
            <a:schemeClr val="bg1">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98D406DC-B681-8EF1-8F60-285DDADE485C}"/>
              </a:ext>
            </a:extLst>
          </p:cNvPr>
          <p:cNvSpPr/>
          <p:nvPr/>
        </p:nvSpPr>
        <p:spPr>
          <a:xfrm>
            <a:off x="7313811" y="3878585"/>
            <a:ext cx="3610863" cy="2124468"/>
          </a:xfrm>
          <a:prstGeom prst="wedgeEllipseCallout">
            <a:avLst>
              <a:gd name="adj1" fmla="val -40190"/>
              <a:gd name="adj2" fmla="val -66310"/>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C09AEB38-CBCD-D9EE-1528-6E3ED8732AC5}"/>
              </a:ext>
            </a:extLst>
          </p:cNvPr>
          <p:cNvSpPr/>
          <p:nvPr/>
        </p:nvSpPr>
        <p:spPr>
          <a:xfrm>
            <a:off x="2612136" y="385011"/>
            <a:ext cx="2548708" cy="2035568"/>
          </a:xfrm>
          <a:prstGeom prst="wedgeEllipseCallout">
            <a:avLst>
              <a:gd name="adj1" fmla="val 41257"/>
              <a:gd name="adj2" fmla="val 76773"/>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Oval 15">
            <a:extLst>
              <a:ext uri="{FF2B5EF4-FFF2-40B4-BE49-F238E27FC236}">
                <a16:creationId xmlns:a16="http://schemas.microsoft.com/office/drawing/2014/main" id="{B44058A4-2421-851B-CD90-9097ACFC7290}"/>
              </a:ext>
            </a:extLst>
          </p:cNvPr>
          <p:cNvSpPr/>
          <p:nvPr/>
        </p:nvSpPr>
        <p:spPr>
          <a:xfrm>
            <a:off x="8885477" y="2408548"/>
            <a:ext cx="2856395" cy="1600687"/>
          </a:xfrm>
          <a:prstGeom prst="wedgeEllipseCallout">
            <a:avLst>
              <a:gd name="adj1" fmla="val -64295"/>
              <a:gd name="adj2" fmla="val -2329"/>
            </a:avLst>
          </a:prstGeom>
          <a:solidFill>
            <a:schemeClr val="bg1">
              <a:lumMod val="85000"/>
              <a:alpha val="87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E56A5FBC-E11F-5414-69C5-76FA4BC43536}"/>
              </a:ext>
            </a:extLst>
          </p:cNvPr>
          <p:cNvSpPr/>
          <p:nvPr/>
        </p:nvSpPr>
        <p:spPr>
          <a:xfrm>
            <a:off x="3709592" y="4005563"/>
            <a:ext cx="3766121" cy="2112275"/>
          </a:xfrm>
          <a:prstGeom prst="wedgeEllipseCallout">
            <a:avLst>
              <a:gd name="adj1" fmla="val 23992"/>
              <a:gd name="adj2" fmla="val -6912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5A49B5E-B04A-3120-A059-BE0123537879}"/>
              </a:ext>
            </a:extLst>
          </p:cNvPr>
          <p:cNvSpPr txBox="1"/>
          <p:nvPr/>
        </p:nvSpPr>
        <p:spPr>
          <a:xfrm>
            <a:off x="2688595" y="813753"/>
            <a:ext cx="2425272" cy="1200329"/>
          </a:xfrm>
          <a:prstGeom prst="rect">
            <a:avLst/>
          </a:prstGeom>
          <a:noFill/>
        </p:spPr>
        <p:txBody>
          <a:bodyPr wrap="square" rtlCol="0">
            <a:spAutoFit/>
          </a:bodyPr>
          <a:lstStyle/>
          <a:p>
            <a:pPr algn="ctr"/>
            <a:r>
              <a:rPr lang="en-GB" sz="3600" b="1" dirty="0">
                <a:solidFill>
                  <a:schemeClr val="bg1"/>
                </a:solidFill>
                <a:latin typeface="Monserrat"/>
              </a:rPr>
              <a:t>5400+ Members</a:t>
            </a:r>
          </a:p>
        </p:txBody>
      </p:sp>
      <p:sp>
        <p:nvSpPr>
          <p:cNvPr id="19" name="TextBox 18">
            <a:extLst>
              <a:ext uri="{FF2B5EF4-FFF2-40B4-BE49-F238E27FC236}">
                <a16:creationId xmlns:a16="http://schemas.microsoft.com/office/drawing/2014/main" id="{304D64FF-E8FB-548C-B4AA-2924A17403AD}"/>
              </a:ext>
            </a:extLst>
          </p:cNvPr>
          <p:cNvSpPr txBox="1"/>
          <p:nvPr/>
        </p:nvSpPr>
        <p:spPr>
          <a:xfrm>
            <a:off x="7306166" y="1140012"/>
            <a:ext cx="3070761" cy="1200329"/>
          </a:xfrm>
          <a:prstGeom prst="rect">
            <a:avLst/>
          </a:prstGeom>
          <a:noFill/>
        </p:spPr>
        <p:txBody>
          <a:bodyPr wrap="square" rtlCol="0">
            <a:spAutoFit/>
          </a:bodyPr>
          <a:lstStyle/>
          <a:p>
            <a:pPr algn="ctr"/>
            <a:r>
              <a:rPr lang="en-GB" sz="3600" b="1" dirty="0">
                <a:solidFill>
                  <a:schemeClr val="bg1"/>
                </a:solidFill>
                <a:latin typeface="Monserrat"/>
              </a:rPr>
              <a:t>50+ Partner Organisations</a:t>
            </a:r>
          </a:p>
        </p:txBody>
      </p:sp>
      <p:sp>
        <p:nvSpPr>
          <p:cNvPr id="20" name="TextBox 19">
            <a:extLst>
              <a:ext uri="{FF2B5EF4-FFF2-40B4-BE49-F238E27FC236}">
                <a16:creationId xmlns:a16="http://schemas.microsoft.com/office/drawing/2014/main" id="{939D2E92-E213-A12F-9530-648EF749C4C4}"/>
              </a:ext>
            </a:extLst>
          </p:cNvPr>
          <p:cNvSpPr txBox="1"/>
          <p:nvPr/>
        </p:nvSpPr>
        <p:spPr>
          <a:xfrm>
            <a:off x="7611053" y="4294301"/>
            <a:ext cx="2998355" cy="1200329"/>
          </a:xfrm>
          <a:prstGeom prst="rect">
            <a:avLst/>
          </a:prstGeom>
          <a:noFill/>
        </p:spPr>
        <p:txBody>
          <a:bodyPr wrap="square" rtlCol="0">
            <a:spAutoFit/>
          </a:bodyPr>
          <a:lstStyle/>
          <a:p>
            <a:pPr algn="ctr"/>
            <a:r>
              <a:rPr lang="en-GB" sz="3600" b="1" dirty="0">
                <a:solidFill>
                  <a:schemeClr val="bg1"/>
                </a:solidFill>
                <a:latin typeface="Monserrat"/>
              </a:rPr>
              <a:t>121 Mentees &amp; 75 Mentors</a:t>
            </a:r>
          </a:p>
        </p:txBody>
      </p:sp>
      <p:sp>
        <p:nvSpPr>
          <p:cNvPr id="21" name="TextBox 20">
            <a:extLst>
              <a:ext uri="{FF2B5EF4-FFF2-40B4-BE49-F238E27FC236}">
                <a16:creationId xmlns:a16="http://schemas.microsoft.com/office/drawing/2014/main" id="{981CA475-D372-2A2C-EFE6-3E21026F1190}"/>
              </a:ext>
            </a:extLst>
          </p:cNvPr>
          <p:cNvSpPr txBox="1"/>
          <p:nvPr/>
        </p:nvSpPr>
        <p:spPr>
          <a:xfrm>
            <a:off x="520472" y="1423498"/>
            <a:ext cx="24654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10 Events this Year</a:t>
            </a:r>
          </a:p>
        </p:txBody>
      </p:sp>
      <p:sp>
        <p:nvSpPr>
          <p:cNvPr id="22" name="TextBox 21">
            <a:extLst>
              <a:ext uri="{FF2B5EF4-FFF2-40B4-BE49-F238E27FC236}">
                <a16:creationId xmlns:a16="http://schemas.microsoft.com/office/drawing/2014/main" id="{85741451-26A7-B50A-12FF-10B7FF760D4B}"/>
              </a:ext>
            </a:extLst>
          </p:cNvPr>
          <p:cNvSpPr txBox="1"/>
          <p:nvPr/>
        </p:nvSpPr>
        <p:spPr>
          <a:xfrm>
            <a:off x="987518" y="3443934"/>
            <a:ext cx="27672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1300 Event Registrations</a:t>
            </a:r>
          </a:p>
        </p:txBody>
      </p:sp>
      <p:sp>
        <p:nvSpPr>
          <p:cNvPr id="23" name="TextBox 22">
            <a:extLst>
              <a:ext uri="{FF2B5EF4-FFF2-40B4-BE49-F238E27FC236}">
                <a16:creationId xmlns:a16="http://schemas.microsoft.com/office/drawing/2014/main" id="{7AB97FFF-791D-2CB1-9561-F43CDEA6710A}"/>
              </a:ext>
            </a:extLst>
          </p:cNvPr>
          <p:cNvSpPr txBox="1"/>
          <p:nvPr/>
        </p:nvSpPr>
        <p:spPr>
          <a:xfrm>
            <a:off x="3653562" y="4235723"/>
            <a:ext cx="3994968"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35 Podcasts available on website</a:t>
            </a:r>
          </a:p>
        </p:txBody>
      </p:sp>
      <p:sp>
        <p:nvSpPr>
          <p:cNvPr id="24" name="TextBox 23">
            <a:extLst>
              <a:ext uri="{FF2B5EF4-FFF2-40B4-BE49-F238E27FC236}">
                <a16:creationId xmlns:a16="http://schemas.microsoft.com/office/drawing/2014/main" id="{F03ADA8D-9CCB-5E66-9C05-0E1D77DA372C}"/>
              </a:ext>
            </a:extLst>
          </p:cNvPr>
          <p:cNvSpPr txBox="1"/>
          <p:nvPr/>
        </p:nvSpPr>
        <p:spPr>
          <a:xfrm>
            <a:off x="8974610" y="2844946"/>
            <a:ext cx="2767262" cy="646331"/>
          </a:xfrm>
          <a:prstGeom prst="rect">
            <a:avLst/>
          </a:prstGeom>
          <a:noFill/>
        </p:spPr>
        <p:txBody>
          <a:bodyPr wrap="square" rtlCol="0">
            <a:spAutoFit/>
          </a:bodyPr>
          <a:lstStyle/>
          <a:p>
            <a:pPr algn="ctr"/>
            <a:r>
              <a:rPr lang="en-GB" sz="3600" b="1" dirty="0">
                <a:solidFill>
                  <a:schemeClr val="bg1"/>
                </a:solidFill>
                <a:latin typeface="Monserrat"/>
              </a:rPr>
              <a:t>14 Advocates</a:t>
            </a:r>
          </a:p>
        </p:txBody>
      </p:sp>
      <p:sp>
        <p:nvSpPr>
          <p:cNvPr id="25" name="TextBox 24">
            <a:extLst>
              <a:ext uri="{FF2B5EF4-FFF2-40B4-BE49-F238E27FC236}">
                <a16:creationId xmlns:a16="http://schemas.microsoft.com/office/drawing/2014/main" id="{AAE07704-371C-1FC4-00C2-5408A8053B38}"/>
              </a:ext>
            </a:extLst>
          </p:cNvPr>
          <p:cNvSpPr txBox="1"/>
          <p:nvPr/>
        </p:nvSpPr>
        <p:spPr>
          <a:xfrm>
            <a:off x="4885833" y="171585"/>
            <a:ext cx="2767262"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1</a:t>
            </a:r>
            <a:r>
              <a:rPr lang="en-GB" sz="3600" b="1" baseline="30000" dirty="0">
                <a:solidFill>
                  <a:schemeClr val="bg1">
                    <a:lumMod val="50000"/>
                  </a:schemeClr>
                </a:solidFill>
                <a:latin typeface="Monserrat"/>
              </a:rPr>
              <a:t>st</a:t>
            </a:r>
            <a:r>
              <a:rPr lang="en-GB" sz="3600" b="1" dirty="0">
                <a:solidFill>
                  <a:schemeClr val="bg1">
                    <a:lumMod val="50000"/>
                  </a:schemeClr>
                </a:solidFill>
                <a:latin typeface="Monserrat"/>
              </a:rPr>
              <a:t> SME Associate Onboard</a:t>
            </a:r>
          </a:p>
        </p:txBody>
      </p:sp>
    </p:spTree>
    <p:extLst>
      <p:ext uri="{BB962C8B-B14F-4D97-AF65-F5344CB8AC3E}">
        <p14:creationId xmlns:p14="http://schemas.microsoft.com/office/powerpoint/2010/main" val="212169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514375" y="430509"/>
            <a:ext cx="51632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 Coming up</a:t>
            </a:r>
          </a:p>
        </p:txBody>
      </p:sp>
      <p:pic>
        <p:nvPicPr>
          <p:cNvPr id="4" name="Picture 3" descr="A picture containing text, clipart&#10;&#10;Description automatically generated">
            <a:extLst>
              <a:ext uri="{FF2B5EF4-FFF2-40B4-BE49-F238E27FC236}">
                <a16:creationId xmlns:a16="http://schemas.microsoft.com/office/drawing/2014/main" id="{92ABBFF0-0F0F-140A-F2C4-C6C71100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803" y="-32588"/>
            <a:ext cx="3256198" cy="1442465"/>
          </a:xfrm>
          <a:prstGeom prst="rect">
            <a:avLst/>
          </a:prstGeom>
        </p:spPr>
      </p:pic>
      <p:sp>
        <p:nvSpPr>
          <p:cNvPr id="6" name="TextBox 5">
            <a:extLst>
              <a:ext uri="{FF2B5EF4-FFF2-40B4-BE49-F238E27FC236}">
                <a16:creationId xmlns:a16="http://schemas.microsoft.com/office/drawing/2014/main" id="{79621FA1-13A4-F608-F92A-156BD527FCB5}"/>
              </a:ext>
            </a:extLst>
          </p:cNvPr>
          <p:cNvSpPr txBox="1"/>
          <p:nvPr/>
        </p:nvSpPr>
        <p:spPr>
          <a:xfrm>
            <a:off x="409074" y="2672618"/>
            <a:ext cx="11141242" cy="3231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22nd Nov 6pm Leading the Way – Women leading, Innovating </a:t>
            </a:r>
            <a:r>
              <a:rPr lang="en-US" sz="2400" b="1" dirty="0">
                <a:solidFill>
                  <a:prstClr val="white">
                    <a:lumMod val="95000"/>
                  </a:prstClr>
                </a:solidFill>
                <a:latin typeface="Calibri" panose="020F0502020204030204"/>
              </a:rPr>
              <a:t>&amp; R</a:t>
            </a: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ole </a:t>
            </a:r>
            <a:r>
              <a:rPr lang="en-US" sz="2400" b="1" dirty="0">
                <a:solidFill>
                  <a:prstClr val="white">
                    <a:lumMod val="95000"/>
                  </a:prstClr>
                </a:solidFill>
                <a:latin typeface="Calibri" panose="020F0502020204030204"/>
              </a:rPr>
              <a:t>M</a:t>
            </a:r>
            <a:r>
              <a:rPr kumimoji="0" lang="en-US" sz="2400" b="1"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odeling</a:t>
            </a:r>
            <a:r>
              <a:rPr lang="en-US" sz="2400" b="1" dirty="0">
                <a:solidFill>
                  <a:prstClr val="white">
                    <a:lumMod val="95000"/>
                  </a:prstClr>
                </a:solidFill>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lumMod val="95000"/>
                  </a:prstClr>
                </a:solidFill>
                <a:latin typeface="Calibri" panose="020F0502020204030204"/>
              </a:rPr>
              <a:t>- </a:t>
            </a:r>
            <a:r>
              <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Kindly hosted by Salesforce, London.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algn="ctr"/>
            <a:r>
              <a:rPr lang="en-GB" sz="2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Charlotte Kirby, Head at Manufacturing, Salesforce.</a:t>
            </a:r>
          </a:p>
          <a:p>
            <a:pPr algn="ctr"/>
            <a:r>
              <a:rPr lang="en-GB" sz="2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Katy Taylor, Chief Customer Officer, Southern Water.</a:t>
            </a:r>
          </a:p>
          <a:p>
            <a:pPr algn="ctr"/>
            <a:r>
              <a:rPr lang="en-GB" sz="2400">
                <a:solidFill>
                  <a:schemeClr val="bg1"/>
                </a:solidFill>
                <a:latin typeface="Calibri" panose="020F0502020204030204" pitchFamily="34" charset="0"/>
                <a:ea typeface="Calibri" panose="020F0502020204030204" pitchFamily="34" charset="0"/>
                <a:cs typeface="Calibri" panose="020F0502020204030204" pitchFamily="34" charset="0"/>
              </a:rPr>
              <a:t>Frances </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Caldwell, Chief People Officer, Gentrack.</a:t>
            </a:r>
            <a:endParaRPr lang="en-GB" sz="2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Jo Butlin, WUN Co-Founder &amp; Director. </a:t>
            </a:r>
            <a:r>
              <a:rPr kumimoji="0" lang="en-US" sz="240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EnergyBridge</a:t>
            </a:r>
            <a:endPar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A4D5A1C-A480-42E5-2622-D3CC450D2187}"/>
              </a:ext>
            </a:extLst>
          </p:cNvPr>
          <p:cNvSpPr txBox="1"/>
          <p:nvPr/>
        </p:nvSpPr>
        <p:spPr>
          <a:xfrm>
            <a:off x="11365" y="6291031"/>
            <a:ext cx="4340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Free Tickets available</a:t>
            </a:r>
            <a:endParaRPr kumimoji="0" lang="en-GB"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E55DB0A-66BD-C841-BFF4-7CF631AD4D61}"/>
              </a:ext>
            </a:extLst>
          </p:cNvPr>
          <p:cNvPicPr>
            <a:picLocks noChangeAspect="1"/>
          </p:cNvPicPr>
          <p:nvPr/>
        </p:nvPicPr>
        <p:blipFill>
          <a:blip r:embed="rId4"/>
          <a:stretch>
            <a:fillRect/>
          </a:stretch>
        </p:blipFill>
        <p:spPr>
          <a:xfrm>
            <a:off x="10551695" y="5245471"/>
            <a:ext cx="1628938" cy="1628938"/>
          </a:xfrm>
          <a:prstGeom prst="rect">
            <a:avLst/>
          </a:prstGeom>
        </p:spPr>
      </p:pic>
      <p:pic>
        <p:nvPicPr>
          <p:cNvPr id="2" name="Picture 1">
            <a:extLst>
              <a:ext uri="{FF2B5EF4-FFF2-40B4-BE49-F238E27FC236}">
                <a16:creationId xmlns:a16="http://schemas.microsoft.com/office/drawing/2014/main" id="{7481BFDE-0EC8-A695-5750-7AF0FE4BF5AE}"/>
              </a:ext>
            </a:extLst>
          </p:cNvPr>
          <p:cNvPicPr>
            <a:picLocks noChangeAspect="1"/>
          </p:cNvPicPr>
          <p:nvPr/>
        </p:nvPicPr>
        <p:blipFill>
          <a:blip r:embed="rId5"/>
          <a:stretch>
            <a:fillRect/>
          </a:stretch>
        </p:blipFill>
        <p:spPr>
          <a:xfrm>
            <a:off x="11365" y="39601"/>
            <a:ext cx="1627773" cy="1633870"/>
          </a:xfrm>
          <a:prstGeom prst="rect">
            <a:avLst/>
          </a:prstGeom>
        </p:spPr>
      </p:pic>
    </p:spTree>
    <p:extLst>
      <p:ext uri="{BB962C8B-B14F-4D97-AF65-F5344CB8AC3E}">
        <p14:creationId xmlns:p14="http://schemas.microsoft.com/office/powerpoint/2010/main" val="33967352"/>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514375" y="430509"/>
            <a:ext cx="51632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 Coming up</a:t>
            </a:r>
          </a:p>
        </p:txBody>
      </p:sp>
      <p:pic>
        <p:nvPicPr>
          <p:cNvPr id="4" name="Picture 3" descr="A picture containing text, clipart&#10;&#10;Description automatically generated">
            <a:extLst>
              <a:ext uri="{FF2B5EF4-FFF2-40B4-BE49-F238E27FC236}">
                <a16:creationId xmlns:a16="http://schemas.microsoft.com/office/drawing/2014/main" id="{92ABBFF0-0F0F-140A-F2C4-C6C71100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803" y="-32588"/>
            <a:ext cx="3256198" cy="1442465"/>
          </a:xfrm>
          <a:prstGeom prst="rect">
            <a:avLst/>
          </a:prstGeom>
        </p:spPr>
      </p:pic>
      <p:sp>
        <p:nvSpPr>
          <p:cNvPr id="6" name="TextBox 5">
            <a:extLst>
              <a:ext uri="{FF2B5EF4-FFF2-40B4-BE49-F238E27FC236}">
                <a16:creationId xmlns:a16="http://schemas.microsoft.com/office/drawing/2014/main" id="{79621FA1-13A4-F608-F92A-156BD527FCB5}"/>
              </a:ext>
            </a:extLst>
          </p:cNvPr>
          <p:cNvSpPr txBox="1"/>
          <p:nvPr/>
        </p:nvSpPr>
        <p:spPr>
          <a:xfrm>
            <a:off x="914112" y="2691443"/>
            <a:ext cx="10363773"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17</a:t>
            </a:r>
            <a:r>
              <a:rPr kumimoji="0" lang="en-GB" sz="2400" b="1" i="0" u="none" strike="noStrike" kern="1200" cap="none" spc="0" normalizeH="0" baseline="3000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th</a:t>
            </a: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 Jan’ 24 </a:t>
            </a:r>
            <a:r>
              <a:rPr lang="en-GB" sz="2400" b="1" dirty="0">
                <a:solidFill>
                  <a:prstClr val="white"/>
                </a:solidFill>
                <a:latin typeface="Calibri" panose="020F0502020204030204"/>
                <a:ea typeface="Calibri" panose="020F0502020204030204" pitchFamily="34" charset="0"/>
                <a:cs typeface="Arial" panose="020B0604020202020204" pitchFamily="34" charset="0"/>
              </a:rPr>
              <a:t> 1pm </a:t>
            </a: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WUN For ALL  - Gender Pay Gap  </a:t>
            </a:r>
            <a:r>
              <a:rPr kumimoji="0" lang="en-GB"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 What is it, how is it calculated, why should I care and what needs to happen to close the gap?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﻿Claudia McIntosh Global Diversity Inclusion Officer, Smartest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﻿Sharna Mason Knight, ﻿WUN Advocate &amp; Equity, Diversity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Inclusion Manager, Cadent Gas Limited.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Further panelist to be announced shortly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A4D5A1C-A480-42E5-2622-D3CC450D2187}"/>
              </a:ext>
            </a:extLst>
          </p:cNvPr>
          <p:cNvSpPr txBox="1"/>
          <p:nvPr/>
        </p:nvSpPr>
        <p:spPr>
          <a:xfrm>
            <a:off x="11365" y="6291031"/>
            <a:ext cx="4340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Free Tickets available</a:t>
            </a:r>
            <a:endParaRPr kumimoji="0" lang="en-GB"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8" name="Picture 7" descr="A collage of people in a room&#10;&#10;Description automatically generated">
            <a:extLst>
              <a:ext uri="{FF2B5EF4-FFF2-40B4-BE49-F238E27FC236}">
                <a16:creationId xmlns:a16="http://schemas.microsoft.com/office/drawing/2014/main" id="{79B54677-D818-844B-543F-5DBE44C9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564"/>
            <a:ext cx="2863518" cy="1609024"/>
          </a:xfrm>
          <a:prstGeom prst="rect">
            <a:avLst/>
          </a:prstGeom>
        </p:spPr>
      </p:pic>
      <p:pic>
        <p:nvPicPr>
          <p:cNvPr id="2" name="Picture 1">
            <a:extLst>
              <a:ext uri="{FF2B5EF4-FFF2-40B4-BE49-F238E27FC236}">
                <a16:creationId xmlns:a16="http://schemas.microsoft.com/office/drawing/2014/main" id="{58D77B4B-9FC9-7331-ED68-3C3EC2E49682}"/>
              </a:ext>
            </a:extLst>
          </p:cNvPr>
          <p:cNvPicPr>
            <a:picLocks noChangeAspect="1"/>
          </p:cNvPicPr>
          <p:nvPr/>
        </p:nvPicPr>
        <p:blipFill>
          <a:blip r:embed="rId5"/>
          <a:stretch>
            <a:fillRect/>
          </a:stretch>
        </p:blipFill>
        <p:spPr>
          <a:xfrm>
            <a:off x="9315265" y="5248517"/>
            <a:ext cx="2865368" cy="1609483"/>
          </a:xfrm>
          <a:prstGeom prst="rect">
            <a:avLst/>
          </a:prstGeom>
        </p:spPr>
      </p:pic>
    </p:spTree>
    <p:extLst>
      <p:ext uri="{BB962C8B-B14F-4D97-AF65-F5344CB8AC3E}">
        <p14:creationId xmlns:p14="http://schemas.microsoft.com/office/powerpoint/2010/main" val="1334320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over 75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2133813" y="150504"/>
            <a:ext cx="75401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194534592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CFA6258-2BA7-4A8B-8EA2-4CF357CB8E0B}"/>
              </a:ext>
            </a:extLst>
          </p:cNvPr>
          <p:cNvSpPr/>
          <p:nvPr/>
        </p:nvSpPr>
        <p:spPr>
          <a:xfrm>
            <a:off x="6172697" y="2197603"/>
            <a:ext cx="5568569" cy="3340720"/>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9" name="Rectangle: Rounded Corners 18">
            <a:extLst>
              <a:ext uri="{FF2B5EF4-FFF2-40B4-BE49-F238E27FC236}">
                <a16:creationId xmlns:a16="http://schemas.microsoft.com/office/drawing/2014/main" id="{3D677ADB-23C3-4DC9-B0E8-9007C1439A8C}"/>
              </a:ext>
            </a:extLst>
          </p:cNvPr>
          <p:cNvSpPr/>
          <p:nvPr/>
        </p:nvSpPr>
        <p:spPr>
          <a:xfrm>
            <a:off x="619033" y="2199325"/>
            <a:ext cx="5299427" cy="3319450"/>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0982B-D5E7-4577-8B82-39A574D653B7}"/>
              </a:ext>
            </a:extLst>
          </p:cNvPr>
          <p:cNvSpPr txBox="1"/>
          <p:nvPr/>
        </p:nvSpPr>
        <p:spPr>
          <a:xfrm>
            <a:off x="1019591" y="1086907"/>
            <a:ext cx="10152811"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Listen to our latest podcasts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More coming soon ! </a:t>
            </a:r>
            <a:endParaRPr kumimoji="0" lang="en-GB" sz="2400" b="0" i="0" u="none" strike="noStrike" kern="1200" cap="none" spc="0" normalizeH="0" baseline="0" noProof="0" dirty="0">
              <a:ln>
                <a:noFill/>
              </a:ln>
              <a:solidFill>
                <a:prstClr val="black"/>
              </a:solidFill>
              <a:effectLst/>
              <a:uLnTx/>
              <a:uFillTx/>
              <a:latin typeface="Montserrat "/>
              <a:ea typeface="Times New Roman" panose="02020603050405020304" pitchFamily="18" charset="0"/>
              <a:cs typeface="Segoe UI Emoji" panose="020B0502040204020203" pitchFamily="34" charset="0"/>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1392632" y="5819727"/>
            <a:ext cx="940672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You can follow our podcast on Apple Podcasts, Spotify, Amazon Music and wherever else you get your podcasts – just search “WUN4ALL”.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Or just click through from the website: </a:t>
            </a:r>
            <a:r>
              <a:rPr kumimoji="0" lang="en-GB" sz="1800" b="1" i="0" u="none" strike="noStrike" kern="1200" cap="none" spc="0" normalizeH="0" baseline="0" noProof="0" dirty="0">
                <a:ln>
                  <a:noFill/>
                </a:ln>
                <a:solidFill>
                  <a:prstClr val="white"/>
                </a:solidFill>
                <a:effectLst/>
                <a:uLnTx/>
                <a:uFillTx/>
                <a:latin typeface="Montserrat "/>
                <a:ea typeface="Calibri" panose="020F0502020204030204"/>
                <a:cs typeface="Calibri" panose="020F0502020204030204"/>
                <a:hlinkClick r:id="rId3">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Calibri" panose="020F0502020204030204"/>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0" y="425517"/>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WUN Podcasts</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8" y="-245558"/>
            <a:ext cx="1790125" cy="1500658"/>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6391158" y="3016513"/>
            <a:ext cx="5040277"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 this WUN Podcast episode Holly Beeston talks to Anna Boyles, Head of Mogden Catchment at Thames Water.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Anna is a water industry professional with over 25 years’ wastewater experience. She has worked within operational, regulatory, project management and asset management environments with an extensive focus on operational leadership and environmental protection.</a:t>
            </a:r>
          </a:p>
        </p:txBody>
      </p:sp>
      <p:sp>
        <p:nvSpPr>
          <p:cNvPr id="7" name="TextBox 6">
            <a:extLst>
              <a:ext uri="{FF2B5EF4-FFF2-40B4-BE49-F238E27FC236}">
                <a16:creationId xmlns:a16="http://schemas.microsoft.com/office/drawing/2014/main" id="{617725B4-27E8-A8F6-1307-1C61021A66FD}"/>
              </a:ext>
            </a:extLst>
          </p:cNvPr>
          <p:cNvSpPr txBox="1"/>
          <p:nvPr/>
        </p:nvSpPr>
        <p:spPr>
          <a:xfrm>
            <a:off x="6391158" y="2406148"/>
            <a:ext cx="4958593" cy="6064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Bold Decision Making with Anna Boyles, Head of Mogden Catchment at Thames Water</a:t>
            </a:r>
          </a:p>
        </p:txBody>
      </p:sp>
      <p:pic>
        <p:nvPicPr>
          <p:cNvPr id="9" name="Picture 8" descr="A person wearing a white hard hat and glasses&#10;&#10;Description automatically generated">
            <a:extLst>
              <a:ext uri="{FF2B5EF4-FFF2-40B4-BE49-F238E27FC236}">
                <a16:creationId xmlns:a16="http://schemas.microsoft.com/office/drawing/2014/main" id="{F676CCBA-F46E-99B3-169D-B48AD6B75563}"/>
              </a:ext>
            </a:extLst>
          </p:cNvPr>
          <p:cNvPicPr>
            <a:picLocks noChangeAspect="1"/>
          </p:cNvPicPr>
          <p:nvPr/>
        </p:nvPicPr>
        <p:blipFill rotWithShape="1">
          <a:blip r:embed="rId5">
            <a:extLst>
              <a:ext uri="{28A0092B-C50C-407E-A947-70E740481C1C}">
                <a14:useLocalDpi xmlns:a14="http://schemas.microsoft.com/office/drawing/2010/main" val="0"/>
              </a:ext>
            </a:extLst>
          </a:blip>
          <a:srcRect l="-1" t="27966" r="5392" b="8025"/>
          <a:stretch/>
        </p:blipFill>
        <p:spPr>
          <a:xfrm>
            <a:off x="10092260" y="745101"/>
            <a:ext cx="1834942" cy="1655282"/>
          </a:xfrm>
          <a:prstGeom prst="rect">
            <a:avLst/>
          </a:prstGeom>
          <a:effectLst>
            <a:softEdge rad="139700"/>
          </a:effectLst>
        </p:spPr>
      </p:pic>
      <p:sp>
        <p:nvSpPr>
          <p:cNvPr id="8" name="TextBox 7">
            <a:extLst>
              <a:ext uri="{FF2B5EF4-FFF2-40B4-BE49-F238E27FC236}">
                <a16:creationId xmlns:a16="http://schemas.microsoft.com/office/drawing/2014/main" id="{DBC73C8A-47AE-8801-7577-F2B0A444B4B1}"/>
              </a:ext>
            </a:extLst>
          </p:cNvPr>
          <p:cNvSpPr txBox="1"/>
          <p:nvPr/>
        </p:nvSpPr>
        <p:spPr>
          <a:xfrm>
            <a:off x="815111" y="2454888"/>
            <a:ext cx="4958593" cy="60644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a:ea typeface="Open Sans"/>
                <a:cs typeface="Open Sans"/>
              </a:rPr>
              <a:t>WUN Career Story with Katy Taylor, Chief Customer Officer at Southern Water</a:t>
            </a: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E7EED8A-E616-745C-9CFA-07F4BFCF7BF9}"/>
              </a:ext>
            </a:extLst>
          </p:cNvPr>
          <p:cNvSpPr txBox="1"/>
          <p:nvPr/>
        </p:nvSpPr>
        <p:spPr>
          <a:xfrm>
            <a:off x="815111" y="3061336"/>
            <a:ext cx="5040277" cy="255454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Open Sans"/>
                <a:cs typeface="Open Sans"/>
              </a:rPr>
              <a:t>This is a fascinating listen, as Katy shares her career story with WUN advocate Holly Beeston  and discusses a variety of other topics including the importance of mentoring, challenges in a male dominated sector &amp; the work life balance of being a working mother.</a:t>
            </a:r>
            <a:endParaRPr kumimoji="0" lang="en-US" sz="16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Open Sans"/>
                <a:cs typeface="Open Sans"/>
              </a:rPr>
              <a:t>Katy joined Southern Water in 2021 as Chief Customer Officer, having previously spent nine years as Chief Strategy and Customer Officer at Go-Ahead, the FTSE 250 international passenger transport business.</a:t>
            </a:r>
            <a:endParaRPr kumimoji="0" lang="en-US" sz="16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5" name="Picture 4" descr="A person smiling at the camera&#10;&#10;Description automatically generated">
            <a:extLst>
              <a:ext uri="{FF2B5EF4-FFF2-40B4-BE49-F238E27FC236}">
                <a16:creationId xmlns:a16="http://schemas.microsoft.com/office/drawing/2014/main" id="{263155D2-49FA-E142-FD67-AEDADCCA1B7C}"/>
              </a:ext>
            </a:extLst>
          </p:cNvPr>
          <p:cNvPicPr>
            <a:picLocks noChangeAspect="1"/>
          </p:cNvPicPr>
          <p:nvPr/>
        </p:nvPicPr>
        <p:blipFill rotWithShape="1">
          <a:blip r:embed="rId6">
            <a:extLst>
              <a:ext uri="{28A0092B-C50C-407E-A947-70E740481C1C}">
                <a14:useLocalDpi xmlns:a14="http://schemas.microsoft.com/office/drawing/2010/main" val="0"/>
              </a:ext>
            </a:extLst>
          </a:blip>
          <a:srcRect l="14167" r="19922" b="19685"/>
          <a:stretch/>
        </p:blipFill>
        <p:spPr>
          <a:xfrm>
            <a:off x="326258" y="1029138"/>
            <a:ext cx="1685421" cy="1454161"/>
          </a:xfrm>
          <a:prstGeom prst="rect">
            <a:avLst/>
          </a:prstGeom>
          <a:effectLst>
            <a:softEdge rad="101600"/>
          </a:effectLst>
        </p:spPr>
      </p:pic>
    </p:spTree>
    <p:extLst>
      <p:ext uri="{BB962C8B-B14F-4D97-AF65-F5344CB8AC3E}">
        <p14:creationId xmlns:p14="http://schemas.microsoft.com/office/powerpoint/2010/main" val="99182944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ea typeface="Open Sans" panose="020B0606030504020204" pitchFamily="34" charset="0"/>
                <a:cs typeface="Open Sans" panose="020B0606030504020204" pitchFamily="34" charset="0"/>
              </a:rPr>
              <a:t>Today’s Event </a:t>
            </a:r>
          </a:p>
        </p:txBody>
      </p:sp>
      <p:sp>
        <p:nvSpPr>
          <p:cNvPr id="5" name="TextBox 4">
            <a:extLst>
              <a:ext uri="{FF2B5EF4-FFF2-40B4-BE49-F238E27FC236}">
                <a16:creationId xmlns:a16="http://schemas.microsoft.com/office/drawing/2014/main" id="{2E12F0D3-BC71-48CC-95B4-2FBE7F62A245}"/>
              </a:ext>
            </a:extLst>
          </p:cNvPr>
          <p:cNvSpPr txBox="1"/>
          <p:nvPr/>
        </p:nvSpPr>
        <p:spPr>
          <a:xfrm>
            <a:off x="615446" y="1932262"/>
            <a:ext cx="11313526" cy="4036170"/>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GB" sz="2800" b="1" dirty="0">
                <a:solidFill>
                  <a:schemeClr val="bg1"/>
                </a:solidFill>
                <a:ea typeface="Open Sans" panose="020B0606030504020204" pitchFamily="34" charset="0"/>
                <a:cs typeface="Open Sans" panose="020B0606030504020204" pitchFamily="34" charset="0"/>
              </a:rPr>
              <a:t>Chair</a:t>
            </a:r>
            <a:r>
              <a:rPr lang="en-GB" sz="2400" b="1" dirty="0">
                <a:solidFill>
                  <a:schemeClr val="bg1"/>
                </a:solidFill>
                <a:ea typeface="Open Sans" panose="020B0606030504020204" pitchFamily="34" charset="0"/>
                <a:cs typeface="Open Sans" panose="020B0606030504020204" pitchFamily="34" charset="0"/>
              </a:rPr>
              <a:t> –Jo Butlin, </a:t>
            </a:r>
            <a:r>
              <a:rPr lang="en-GB" sz="2400" dirty="0">
                <a:solidFill>
                  <a:schemeClr val="bg1"/>
                </a:solidFill>
                <a:ea typeface="Open Sans" panose="020B0606030504020204" pitchFamily="34" charset="0"/>
                <a:cs typeface="Open Sans" panose="020B0606030504020204" pitchFamily="34" charset="0"/>
              </a:rPr>
              <a:t>Co- Founder &amp; Director</a:t>
            </a:r>
            <a:endParaRPr lang="en-GB" sz="2800" dirty="0">
              <a:solidFill>
                <a:schemeClr val="bg1"/>
              </a:solidFill>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dirty="0">
              <a:solidFill>
                <a:schemeClr val="bg1"/>
              </a:solidFill>
              <a:ea typeface="Open Sans" panose="020B0606030504020204" pitchFamily="34" charset="0"/>
              <a:cs typeface="Open Sans" panose="020B0606030504020204" pitchFamily="34" charset="0"/>
            </a:endParaRPr>
          </a:p>
          <a:p>
            <a:r>
              <a:rPr lang="en-GB" sz="2800" b="1" dirty="0">
                <a:solidFill>
                  <a:schemeClr val="bg1"/>
                </a:solidFill>
                <a:effectLst/>
                <a:ea typeface="Open Sans" panose="020B0606030504020204" pitchFamily="34" charset="0"/>
                <a:cs typeface="Open Sans" panose="020B0606030504020204" pitchFamily="34" charset="0"/>
              </a:rPr>
              <a:t>Today's Panel</a:t>
            </a:r>
          </a:p>
          <a:p>
            <a:pPr marL="342900" indent="-342900">
              <a:lnSpc>
                <a:spcPct val="150000"/>
              </a:lnSpc>
              <a:buFont typeface="Arial" panose="020B0604020202020204" pitchFamily="34" charset="0"/>
              <a:buChar char="•"/>
            </a:pPr>
            <a:r>
              <a:rPr lang="en-GB" sz="2400" dirty="0">
                <a:solidFill>
                  <a:schemeClr val="bg1"/>
                </a:solidFill>
                <a:ea typeface="Calibri" panose="020F0502020204030204" pitchFamily="34" charset="0"/>
                <a:cs typeface="Calibri" panose="020F0502020204030204" pitchFamily="34" charset="0"/>
              </a:rPr>
              <a:t>Ritika Wattan – Head of Strategy at SSE Energy Customer Solution </a:t>
            </a:r>
          </a:p>
          <a:p>
            <a:pPr marL="342900" indent="-342900">
              <a:lnSpc>
                <a:spcPct val="150000"/>
              </a:lnSpc>
              <a:buFont typeface="Arial" panose="020B0604020202020204" pitchFamily="34" charset="0"/>
              <a:buChar char="•"/>
            </a:pPr>
            <a:r>
              <a:rPr lang="en-GB" sz="2400" dirty="0">
                <a:solidFill>
                  <a:schemeClr val="bg1"/>
                </a:solidFill>
                <a:ea typeface="Calibri" panose="020F0502020204030204" pitchFamily="34" charset="0"/>
                <a:cs typeface="Calibri" panose="020F0502020204030204" pitchFamily="34" charset="0"/>
              </a:rPr>
              <a:t>Pete Nisbet – Managing Director at </a:t>
            </a:r>
            <a:r>
              <a:rPr lang="en-GB" sz="2400" dirty="0" err="1">
                <a:solidFill>
                  <a:schemeClr val="bg1"/>
                </a:solidFill>
                <a:ea typeface="Calibri" panose="020F0502020204030204" pitchFamily="34" charset="0"/>
                <a:cs typeface="Calibri" panose="020F0502020204030204" pitchFamily="34" charset="0"/>
              </a:rPr>
              <a:t>Edenseven</a:t>
            </a:r>
            <a:endParaRPr lang="en-GB" sz="2400" dirty="0">
              <a:solidFill>
                <a:schemeClr val="bg1"/>
              </a:solidFill>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GB" sz="2400" dirty="0">
                <a:solidFill>
                  <a:schemeClr val="bg1"/>
                </a:solidFill>
                <a:ea typeface="Calibri" panose="020F0502020204030204" pitchFamily="34" charset="0"/>
                <a:cs typeface="Calibri" panose="020F0502020204030204" pitchFamily="34" charset="0"/>
              </a:rPr>
              <a:t>Emma </a:t>
            </a:r>
            <a:r>
              <a:rPr lang="en-GB" sz="2400" dirty="0" err="1">
                <a:solidFill>
                  <a:schemeClr val="bg1"/>
                </a:solidFill>
                <a:ea typeface="Calibri" panose="020F0502020204030204" pitchFamily="34" charset="0"/>
                <a:cs typeface="Calibri" panose="020F0502020204030204" pitchFamily="34" charset="0"/>
              </a:rPr>
              <a:t>Keedwell</a:t>
            </a:r>
            <a:r>
              <a:rPr lang="en-GB" sz="2400" dirty="0">
                <a:solidFill>
                  <a:schemeClr val="bg1"/>
                </a:solidFill>
                <a:ea typeface="Calibri" panose="020F0502020204030204" pitchFamily="34" charset="0"/>
                <a:cs typeface="Calibri" panose="020F0502020204030204" pitchFamily="34" charset="0"/>
              </a:rPr>
              <a:t> – Head of Innovation at Vodafone Business UK</a:t>
            </a:r>
          </a:p>
          <a:p>
            <a:pPr marL="342900" indent="-342900">
              <a:lnSpc>
                <a:spcPct val="150000"/>
              </a:lnSpc>
              <a:buFont typeface="Arial" panose="020B0604020202020204" pitchFamily="34" charset="0"/>
              <a:buChar char="•"/>
            </a:pPr>
            <a:r>
              <a:rPr lang="en-GB" sz="2400" dirty="0">
                <a:solidFill>
                  <a:schemeClr val="bg1"/>
                </a:solidFill>
                <a:ea typeface="Calibri" panose="020F0502020204030204" pitchFamily="34" charset="0"/>
                <a:cs typeface="Calibri" panose="020F0502020204030204" pitchFamily="34" charset="0"/>
              </a:rPr>
              <a:t>Richard Bartlett – VP Sales &amp; marketing at Smartest Energy Business</a:t>
            </a:r>
          </a:p>
          <a:p>
            <a:pPr marL="342900" indent="-342900">
              <a:lnSpc>
                <a:spcPct val="150000"/>
              </a:lnSpc>
              <a:buFont typeface="Arial" panose="020B0604020202020204" pitchFamily="34" charset="0"/>
              <a:buChar char="•"/>
            </a:pPr>
            <a:endParaRPr lang="en-GB" sz="2400" dirty="0">
              <a:solidFill>
                <a:schemeClr val="bg1"/>
              </a:solidFill>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Speakers</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sp>
        <p:nvSpPr>
          <p:cNvPr id="7" name="TextBox 6">
            <a:extLst>
              <a:ext uri="{FF2B5EF4-FFF2-40B4-BE49-F238E27FC236}">
                <a16:creationId xmlns:a16="http://schemas.microsoft.com/office/drawing/2014/main" id="{E8B252EA-F967-0D77-A91C-0B4806D7A9D7}"/>
              </a:ext>
            </a:extLst>
          </p:cNvPr>
          <p:cNvSpPr txBox="1"/>
          <p:nvPr/>
        </p:nvSpPr>
        <p:spPr>
          <a:xfrm>
            <a:off x="408309" y="1675032"/>
            <a:ext cx="10948738" cy="1631216"/>
          </a:xfrm>
          <a:prstGeom prst="rect">
            <a:avLst/>
          </a:prstGeom>
          <a:noFill/>
        </p:spPr>
        <p:txBody>
          <a:bodyPr wrap="square">
            <a:spAutoFit/>
          </a:bodyPr>
          <a:lstStyle/>
          <a:p>
            <a:r>
              <a:rPr lang="en-US" sz="2000" dirty="0">
                <a:solidFill>
                  <a:schemeClr val="bg1"/>
                </a:solidFill>
              </a:rPr>
              <a:t>Ritika is a strategy and business transformation leader with 21+ years</a:t>
            </a:r>
          </a:p>
          <a:p>
            <a:r>
              <a:rPr lang="en-US" sz="2000" dirty="0">
                <a:solidFill>
                  <a:schemeClr val="bg1"/>
                </a:solidFill>
              </a:rPr>
              <a:t> experience across Europe and Asia in Consultancy and Energy industry . She has held various roles in Strategy, Strategic planning and change delivery leading multiple high impact initiatives aimed at strategy definition, alignment between strategy , business outcomes and customer experience and embedding a culture of customer centricity</a:t>
            </a:r>
            <a:endParaRPr lang="en-GB" sz="2000" dirty="0">
              <a:solidFill>
                <a:schemeClr val="bg1"/>
              </a:solidFill>
            </a:endParaRPr>
          </a:p>
        </p:txBody>
      </p:sp>
      <p:sp>
        <p:nvSpPr>
          <p:cNvPr id="9" name="TextBox 8">
            <a:extLst>
              <a:ext uri="{FF2B5EF4-FFF2-40B4-BE49-F238E27FC236}">
                <a16:creationId xmlns:a16="http://schemas.microsoft.com/office/drawing/2014/main" id="{EC181C3E-E5F7-EF9F-815E-08A5E7F4CABD}"/>
              </a:ext>
            </a:extLst>
          </p:cNvPr>
          <p:cNvSpPr txBox="1"/>
          <p:nvPr/>
        </p:nvSpPr>
        <p:spPr>
          <a:xfrm>
            <a:off x="625640" y="1014265"/>
            <a:ext cx="9384633" cy="461665"/>
          </a:xfrm>
          <a:prstGeom prst="rect">
            <a:avLst/>
          </a:prstGeom>
          <a:noFill/>
        </p:spPr>
        <p:txBody>
          <a:bodyPr wrap="square">
            <a:spAutoFit/>
          </a:bodyPr>
          <a:lstStyle/>
          <a:p>
            <a:r>
              <a:rPr lang="en-US" sz="2400" b="1" dirty="0">
                <a:solidFill>
                  <a:schemeClr val="bg1"/>
                </a:solidFill>
              </a:rPr>
              <a:t>Ritika Wattan – Head of Strategy at SSE Energy Customer Solution </a:t>
            </a:r>
            <a:endParaRPr lang="en-GB" sz="2400" b="1" dirty="0">
              <a:solidFill>
                <a:schemeClr val="bg1"/>
              </a:solidFill>
            </a:endParaRPr>
          </a:p>
        </p:txBody>
      </p:sp>
      <p:sp>
        <p:nvSpPr>
          <p:cNvPr id="11" name="TextBox 10">
            <a:extLst>
              <a:ext uri="{FF2B5EF4-FFF2-40B4-BE49-F238E27FC236}">
                <a16:creationId xmlns:a16="http://schemas.microsoft.com/office/drawing/2014/main" id="{AAD4F175-1069-A552-CFAD-7F10517D0FA6}"/>
              </a:ext>
            </a:extLst>
          </p:cNvPr>
          <p:cNvSpPr txBox="1"/>
          <p:nvPr/>
        </p:nvSpPr>
        <p:spPr>
          <a:xfrm>
            <a:off x="408309" y="3505351"/>
            <a:ext cx="9312443" cy="2554545"/>
          </a:xfrm>
          <a:prstGeom prst="rect">
            <a:avLst/>
          </a:prstGeom>
          <a:noFill/>
        </p:spPr>
        <p:txBody>
          <a:bodyPr wrap="square">
            <a:spAutoFit/>
          </a:bodyPr>
          <a:lstStyle/>
          <a:p>
            <a:r>
              <a:rPr lang="en-US" sz="2000" dirty="0">
                <a:solidFill>
                  <a:schemeClr val="bg1"/>
                </a:solidFill>
              </a:rPr>
              <a:t>In her current role she is Head of Strategy and Strategic Planning at SSE’s Energy Customer Solutions business which is the shopfront for SSE and aims to help customers on their journey to net zero by providing low carbon solutions and electrification. Prior to joining SSE , Ritika spent almost a decade in Centrica in a variety of roles within British Gas , the largest Energy retailer in the UK and Centrica’s Energy Management and Trading Business Unit. Ritika’s experience in the energy sector is preceded by a significant experience in consultancy with Tata Consultancy Services  and CGI (formerly Logica).</a:t>
            </a:r>
            <a:endParaRPr lang="en-GB" sz="2000" dirty="0">
              <a:solidFill>
                <a:schemeClr val="bg1"/>
              </a:solidFill>
            </a:endParaRPr>
          </a:p>
        </p:txBody>
      </p:sp>
      <p:pic>
        <p:nvPicPr>
          <p:cNvPr id="13" name="Picture 12" descr="A person sitting in a chair&#10;&#10;Description automatically generated">
            <a:extLst>
              <a:ext uri="{FF2B5EF4-FFF2-40B4-BE49-F238E27FC236}">
                <a16:creationId xmlns:a16="http://schemas.microsoft.com/office/drawing/2014/main" id="{265F4194-5CFB-3495-F3A0-779255CE7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3135" y="4142418"/>
            <a:ext cx="1810388" cy="2715582"/>
          </a:xfrm>
          <a:prstGeom prst="rect">
            <a:avLst/>
          </a:prstGeom>
        </p:spPr>
      </p:pic>
    </p:spTree>
    <p:extLst>
      <p:ext uri="{BB962C8B-B14F-4D97-AF65-F5344CB8AC3E}">
        <p14:creationId xmlns:p14="http://schemas.microsoft.com/office/powerpoint/2010/main" val="3165575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dafone Business">
  <a:themeElements>
    <a:clrScheme name="Vodafone 2021">
      <a:dk1>
        <a:srgbClr val="000000"/>
      </a:dk1>
      <a:lt1>
        <a:srgbClr val="FFFFFF"/>
      </a:lt1>
      <a:dk2>
        <a:srgbClr val="5E2750"/>
      </a:dk2>
      <a:lt2>
        <a:srgbClr val="545759"/>
      </a:lt2>
      <a:accent1>
        <a:srgbClr val="E60000"/>
      </a:accent1>
      <a:accent2>
        <a:srgbClr val="A8B400"/>
      </a:accent2>
      <a:accent3>
        <a:srgbClr val="9C2AA0"/>
      </a:accent3>
      <a:accent4>
        <a:srgbClr val="EB9700"/>
      </a:accent4>
      <a:accent5>
        <a:srgbClr val="00B0CA"/>
      </a:accent5>
      <a:accent6>
        <a:srgbClr val="FECB00"/>
      </a:accent6>
      <a:hlink>
        <a:srgbClr val="E60000"/>
      </a:hlink>
      <a:folHlink>
        <a:srgbClr val="E60000"/>
      </a:folHlink>
    </a:clrScheme>
    <a:fontScheme name="Vodafone">
      <a:majorFont>
        <a:latin typeface="Vodafone Rg"/>
        <a:ea typeface=""/>
        <a:cs typeface=""/>
      </a:majorFont>
      <a:minorFont>
        <a:latin typeface="Vodafon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dirty="0" smtClean="0">
            <a:latin typeface="Vodafone Rg" pitchFamily="34" charset="0"/>
          </a:defRPr>
        </a:defPPr>
      </a:lstStyle>
    </a:txDef>
  </a:objectDefaults>
  <a:extraClrSchemeLst/>
  <a:extLst>
    <a:ext uri="{05A4C25C-085E-4340-85A3-A5531E510DB2}">
      <thm15:themeFamily xmlns:thm15="http://schemas.microsoft.com/office/thememl/2012/main" name="VF_Business_PowerPoint_Template_2021_v7" id="{83FBA7CD-A618-7A44-AEA1-151270809C1F}" vid="{7F05536B-B409-574C-BED1-5E29723049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D003B94BA464D99A65029F7039ECA" ma:contentTypeVersion="16" ma:contentTypeDescription="Create a new document." ma:contentTypeScope="" ma:versionID="8a341c8d1c71d5c076f4576d5367652f">
  <xsd:schema xmlns:xsd="http://www.w3.org/2001/XMLSchema" xmlns:xs="http://www.w3.org/2001/XMLSchema" xmlns:p="http://schemas.microsoft.com/office/2006/metadata/properties" xmlns:ns2="17271c86-fe1a-4d75-b5b1-1535866525e7" xmlns:ns3="fd8d9d27-85a8-444d-a99e-a8098df970a1" targetNamespace="http://schemas.microsoft.com/office/2006/metadata/properties" ma:root="true" ma:fieldsID="8898e7ae5777745b452c8be8b5b05b9f" ns2:_="" ns3:_="">
    <xsd:import namespace="17271c86-fe1a-4d75-b5b1-1535866525e7"/>
    <xsd:import namespace="fd8d9d27-85a8-444d-a99e-a8098df97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1c86-fe1a-4d75-b5b1-153586652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8d9d27-85a8-444d-a99e-a8098df970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fcab096-666f-4dec-94f6-08da0b35d490}" ma:internalName="TaxCatchAll" ma:showField="CatchAllData" ma:web="fd8d9d27-85a8-444d-a99e-a8098df970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8d9d27-85a8-444d-a99e-a8098df970a1" xsi:nil="true"/>
    <lcf76f155ced4ddcb4097134ff3c332f xmlns="17271c86-fe1a-4d75-b5b1-1535866525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4A4EA7-360D-4851-8794-7A7F6BE6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1c86-fe1a-4d75-b5b1-1535866525e7"/>
    <ds:schemaRef ds:uri="fd8d9d27-85a8-444d-a99e-a8098df97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3.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fd8d9d27-85a8-444d-a99e-a8098df970a1"/>
    <ds:schemaRef ds:uri="17271c86-fe1a-4d75-b5b1-1535866525e7"/>
  </ds:schemaRefs>
</ds:datastoreItem>
</file>

<file path=docProps/app.xml><?xml version="1.0" encoding="utf-8"?>
<Properties xmlns="http://schemas.openxmlformats.org/officeDocument/2006/extended-properties" xmlns:vt="http://schemas.openxmlformats.org/officeDocument/2006/docPropsVTypes">
  <Template>Retrospect</Template>
  <TotalTime>6812</TotalTime>
  <Words>1378</Words>
  <Application>Microsoft Office PowerPoint</Application>
  <PresentationFormat>Widescreen</PresentationFormat>
  <Paragraphs>148</Paragraphs>
  <Slides>17</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Calibri Light</vt:lpstr>
      <vt:lpstr>Monserrat</vt:lpstr>
      <vt:lpstr>Montserrat</vt:lpstr>
      <vt:lpstr>Montserrat </vt:lpstr>
      <vt:lpstr>Open Sans</vt:lpstr>
      <vt:lpstr>Vodafone Lt</vt:lpstr>
      <vt:lpstr>Vodafone Rg</vt:lpstr>
      <vt:lpstr>Office Theme</vt:lpstr>
      <vt:lpstr>Vodafone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1034</cp:revision>
  <dcterms:created xsi:type="dcterms:W3CDTF">2018-04-19T15:20:54Z</dcterms:created>
  <dcterms:modified xsi:type="dcterms:W3CDTF">2023-10-17T06:23:18Z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0x010100E8BD003B94BA464D99A65029F7039ECA</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