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9.jpg" ContentType="image/jpeg"/>
  <Override PartName="/ppt/notesSlides/notesSlide3.xml" ContentType="application/vnd.openxmlformats-officedocument.presentationml.notesSlide+xml"/>
  <Override PartName="/ppt/media/image48.jpg" ContentType="image/jpeg"/>
  <Override PartName="/ppt/media/image49.jpg" ContentType="image/jpeg"/>
  <Override PartName="/ppt/notesSlides/notesSlide4.xml" ContentType="application/vnd.openxmlformats-officedocument.presentationml.notesSlide+xml"/>
  <Override PartName="/ppt/media/image57.jpg" ContentType="image/jpeg"/>
  <Override PartName="/ppt/notesSlides/notesSlide5.xml" ContentType="application/vnd.openxmlformats-officedocument.presentationml.notesSlide+xml"/>
  <Override PartName="/ppt/media/image58.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3.jpg" ContentType="image/jpeg"/>
  <Override PartName="/ppt/notesSlides/notesSlide11.xml" ContentType="application/vnd.openxmlformats-officedocument.presentationml.notesSlide+xml"/>
  <Override PartName="/ppt/media/image64.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Lst>
  <p:notesMasterIdLst>
    <p:notesMasterId r:id="rId24"/>
  </p:notesMasterIdLst>
  <p:sldIdLst>
    <p:sldId id="370" r:id="rId6"/>
    <p:sldId id="2146847758" r:id="rId7"/>
    <p:sldId id="256" r:id="rId8"/>
    <p:sldId id="2128751523" r:id="rId9"/>
    <p:sldId id="271" r:id="rId10"/>
    <p:sldId id="2128751522" r:id="rId11"/>
    <p:sldId id="2146847783" r:id="rId12"/>
    <p:sldId id="357" r:id="rId13"/>
    <p:sldId id="355" r:id="rId14"/>
    <p:sldId id="2146847773" r:id="rId15"/>
    <p:sldId id="2146847781" r:id="rId16"/>
    <p:sldId id="2146847780" r:id="rId17"/>
    <p:sldId id="2146847782" r:id="rId18"/>
    <p:sldId id="5945" r:id="rId19"/>
    <p:sldId id="2146847762" r:id="rId20"/>
    <p:sldId id="2146847784" r:id="rId21"/>
    <p:sldId id="2146847779"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D09767-88F9-4BF6-B79B-60D73E41C250}" v="25" dt="2024-01-17T09:38:55.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3436" autoAdjust="0"/>
  </p:normalViewPr>
  <p:slideViewPr>
    <p:cSldViewPr snapToGrid="0">
      <p:cViewPr varScale="1">
        <p:scale>
          <a:sx n="53" d="100"/>
          <a:sy n="53" d="100"/>
        </p:scale>
        <p:origin x="9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17/01/2024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12</a:t>
            </a:fld>
            <a:endParaRPr lang="en-GB" dirty="0"/>
          </a:p>
        </p:txBody>
      </p:sp>
    </p:spTree>
    <p:extLst>
      <p:ext uri="{BB962C8B-B14F-4D97-AF65-F5344CB8AC3E}">
        <p14:creationId xmlns:p14="http://schemas.microsoft.com/office/powerpoint/2010/main" val="360390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13</a:t>
            </a:fld>
            <a:endParaRPr lang="en-GB" dirty="0"/>
          </a:p>
        </p:txBody>
      </p:sp>
    </p:spTree>
    <p:extLst>
      <p:ext uri="{BB962C8B-B14F-4D97-AF65-F5344CB8AC3E}">
        <p14:creationId xmlns:p14="http://schemas.microsoft.com/office/powerpoint/2010/main" val="188853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61810" algn="l"/>
            <a:endParaRPr lang="en-GB" dirty="0"/>
          </a:p>
        </p:txBody>
      </p:sp>
      <p:sp>
        <p:nvSpPr>
          <p:cNvPr id="4" name="Slide Number Placeholder 3"/>
          <p:cNvSpPr>
            <a:spLocks noGrp="1"/>
          </p:cNvSpPr>
          <p:nvPr>
            <p:ph type="sldNum" sz="quarter" idx="5"/>
          </p:nvPr>
        </p:nvSpPr>
        <p:spPr/>
        <p:txBody>
          <a:bodyPr/>
          <a:lstStyle/>
          <a:p>
            <a:fld id="{867006B1-0C56-46EE-A93D-911F4B28DEF4}" type="slidenum">
              <a:rPr lang="en-GB" smtClean="0"/>
              <a:t>14</a:t>
            </a:fld>
            <a:endParaRPr lang="en-GB"/>
          </a:p>
        </p:txBody>
      </p:sp>
    </p:spTree>
    <p:extLst>
      <p:ext uri="{BB962C8B-B14F-4D97-AF65-F5344CB8AC3E}">
        <p14:creationId xmlns:p14="http://schemas.microsoft.com/office/powerpoint/2010/main" val="308255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6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592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18</a:t>
            </a:fld>
            <a:endParaRPr lang="en-GB" dirty="0"/>
          </a:p>
        </p:txBody>
      </p:sp>
    </p:spTree>
    <p:extLst>
      <p:ext uri="{BB962C8B-B14F-4D97-AF65-F5344CB8AC3E}">
        <p14:creationId xmlns:p14="http://schemas.microsoft.com/office/powerpoint/2010/main" val="264573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94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254335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9</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10</a:t>
            </a:fld>
            <a:endParaRPr lang="en-GB" dirty="0"/>
          </a:p>
        </p:txBody>
      </p:sp>
    </p:spTree>
    <p:extLst>
      <p:ext uri="{BB962C8B-B14F-4D97-AF65-F5344CB8AC3E}">
        <p14:creationId xmlns:p14="http://schemas.microsoft.com/office/powerpoint/2010/main" val="242929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11</a:t>
            </a:fld>
            <a:endParaRPr lang="en-GB" dirty="0"/>
          </a:p>
        </p:txBody>
      </p:sp>
    </p:spTree>
    <p:extLst>
      <p:ext uri="{BB962C8B-B14F-4D97-AF65-F5344CB8AC3E}">
        <p14:creationId xmlns:p14="http://schemas.microsoft.com/office/powerpoint/2010/main" val="213826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25E19-B691-42C9-8D17-E4C73673F72E}"/>
              </a:ext>
            </a:extLst>
          </p:cNvPr>
          <p:cNvSpPr>
            <a:spLocks noGrp="1"/>
          </p:cNvSpPr>
          <p:nvPr>
            <p:ph type="title"/>
          </p:nvPr>
        </p:nvSpPr>
        <p:spPr>
          <a:xfrm>
            <a:off x="515937" y="512764"/>
            <a:ext cx="11160125" cy="849312"/>
          </a:xfrm>
        </p:spPr>
        <p:txBody>
          <a:bodyPr vert="horz"/>
          <a:lstStyle/>
          <a:p>
            <a:r>
              <a:rPr lang="en-US"/>
              <a:t>Click to edit Master title style</a:t>
            </a:r>
            <a:endParaRPr lang="en-GB"/>
          </a:p>
        </p:txBody>
      </p:sp>
      <p:sp>
        <p:nvSpPr>
          <p:cNvPr id="6" name="Footer Placeholder 3">
            <a:extLst>
              <a:ext uri="{FF2B5EF4-FFF2-40B4-BE49-F238E27FC236}">
                <a16:creationId xmlns:a16="http://schemas.microsoft.com/office/drawing/2014/main" id="{C35EA154-EACC-4B7C-945D-F16D55898355}"/>
              </a:ext>
            </a:extLst>
          </p:cNvPr>
          <p:cNvSpPr>
            <a:spLocks noGrp="1"/>
          </p:cNvSpPr>
          <p:nvPr>
            <p:ph type="ftr" sz="quarter" idx="11"/>
          </p:nvPr>
        </p:nvSpPr>
        <p:spPr>
          <a:xfrm>
            <a:off x="6457052" y="6483723"/>
            <a:ext cx="4859011" cy="152027"/>
          </a:xfrm>
        </p:spPr>
        <p:txBody>
          <a:bodyPr/>
          <a:lstStyle>
            <a:lvl1pPr algn="r">
              <a:defRPr/>
            </a:lvl1pPr>
          </a:lstStyle>
          <a:p>
            <a:r>
              <a:rPr lang="en-US" dirty="0"/>
              <a:t>Cadent People Function Template</a:t>
            </a:r>
            <a:endParaRPr lang="en-GB" dirty="0"/>
          </a:p>
        </p:txBody>
      </p:sp>
      <p:sp>
        <p:nvSpPr>
          <p:cNvPr id="8" name="Slide Number Placeholder 4">
            <a:extLst>
              <a:ext uri="{FF2B5EF4-FFF2-40B4-BE49-F238E27FC236}">
                <a16:creationId xmlns:a16="http://schemas.microsoft.com/office/drawing/2014/main" id="{31D7B2A5-67E4-46C3-B3A1-E190A74302A6}"/>
              </a:ext>
            </a:extLst>
          </p:cNvPr>
          <p:cNvSpPr>
            <a:spLocks noGrp="1"/>
          </p:cNvSpPr>
          <p:nvPr>
            <p:ph type="sldNum" sz="quarter" idx="12"/>
          </p:nvPr>
        </p:nvSpPr>
        <p:spPr>
          <a:xfrm>
            <a:off x="11316063" y="6469110"/>
            <a:ext cx="360000" cy="166640"/>
          </a:xfrm>
        </p:spPr>
        <p:txBody>
          <a:bodyPr/>
          <a:lstStyle/>
          <a:p>
            <a:fld id="{A8B7E462-AA7B-4427-9DF0-5AABDADAA92F}" type="slidenum">
              <a:rPr lang="en-GB" smtClean="0"/>
              <a:pPr/>
              <a:t>‹#›</a:t>
            </a:fld>
            <a:endParaRPr lang="en-GB" dirty="0"/>
          </a:p>
        </p:txBody>
      </p:sp>
      <p:sp>
        <p:nvSpPr>
          <p:cNvPr id="11" name="TextBox 10">
            <a:extLst>
              <a:ext uri="{FF2B5EF4-FFF2-40B4-BE49-F238E27FC236}">
                <a16:creationId xmlns:a16="http://schemas.microsoft.com/office/drawing/2014/main" id="{DE6BA814-DD4B-449D-818E-4C3EA2284516}"/>
              </a:ext>
            </a:extLst>
          </p:cNvPr>
          <p:cNvSpPr txBox="1"/>
          <p:nvPr/>
        </p:nvSpPr>
        <p:spPr>
          <a:xfrm>
            <a:off x="515937" y="6222889"/>
            <a:ext cx="56618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chemeClr val="accent5"/>
                </a:solidFill>
                <a:effectLst/>
                <a:uLnTx/>
                <a:uFillTx/>
                <a:latin typeface="Arial" panose="020B0604020202020204"/>
                <a:ea typeface="+mn-ea"/>
                <a:cs typeface="+mn-cs"/>
              </a:rPr>
              <a:t>We work together</a:t>
            </a:r>
            <a:r>
              <a:rPr lang="en-GB" sz="1000" dirty="0">
                <a:solidFill>
                  <a:schemeClr val="accent5"/>
                </a:solidFill>
                <a:latin typeface="Arial" panose="020B0604020202020204"/>
              </a:rPr>
              <a:t> | </a:t>
            </a:r>
            <a:r>
              <a:rPr kumimoji="0" lang="en-GB" sz="1000" u="none" strike="noStrike" kern="1200" cap="none" spc="0" normalizeH="0" baseline="0" noProof="0" dirty="0">
                <a:ln>
                  <a:noFill/>
                </a:ln>
                <a:solidFill>
                  <a:srgbClr val="0682C6"/>
                </a:solidFill>
                <a:effectLst/>
                <a:uLnTx/>
                <a:uFillTx/>
                <a:latin typeface="Arial" panose="020B0604020202020204"/>
                <a:ea typeface="+mn-ea"/>
                <a:cs typeface="+mn-cs"/>
              </a:rPr>
              <a:t>We take responsibility</a:t>
            </a:r>
            <a:r>
              <a:rPr kumimoji="0" lang="en-GB" sz="1000" u="none" strike="noStrike" kern="1200" cap="none" spc="0" normalizeH="0" baseline="0" noProof="0" dirty="0">
                <a:ln>
                  <a:noFill/>
                </a:ln>
                <a:solidFill>
                  <a:srgbClr val="373A36"/>
                </a:solidFill>
                <a:effectLst/>
                <a:uLnTx/>
                <a:uFillTx/>
                <a:latin typeface="Arial" panose="020B0604020202020204"/>
                <a:ea typeface="+mn-ea"/>
                <a:cs typeface="+mn-cs"/>
              </a:rPr>
              <a:t> </a:t>
            </a:r>
            <a:r>
              <a:rPr kumimoji="0" lang="en-GB" sz="1000" u="none" strike="noStrike" kern="1200" cap="none" spc="0" normalizeH="0" baseline="0" noProof="0" dirty="0">
                <a:ln>
                  <a:noFill/>
                </a:ln>
                <a:solidFill>
                  <a:schemeClr val="bg1">
                    <a:lumMod val="75000"/>
                  </a:schemeClr>
                </a:solidFill>
                <a:effectLst/>
                <a:uLnTx/>
                <a:uFillTx/>
                <a:latin typeface="Arial" panose="020B0604020202020204"/>
                <a:ea typeface="+mn-ea"/>
                <a:cs typeface="+mn-cs"/>
              </a:rPr>
              <a:t>|</a:t>
            </a:r>
            <a:r>
              <a:rPr kumimoji="0" lang="en-GB" sz="1000" u="none" strike="noStrike" kern="1200" cap="none" spc="0" normalizeH="0" baseline="0" noProof="0" dirty="0">
                <a:ln>
                  <a:noFill/>
                </a:ln>
                <a:solidFill>
                  <a:srgbClr val="373A36"/>
                </a:solidFill>
                <a:effectLst/>
                <a:uLnTx/>
                <a:uFillTx/>
                <a:latin typeface="Arial" panose="020B0604020202020204"/>
                <a:ea typeface="+mn-ea"/>
                <a:cs typeface="+mn-cs"/>
              </a:rPr>
              <a:t> </a:t>
            </a:r>
            <a:r>
              <a:rPr kumimoji="0" lang="en-GB" sz="1000" u="none" strike="noStrike" kern="1200" cap="none" spc="0" normalizeH="0" baseline="0" noProof="0" dirty="0">
                <a:ln>
                  <a:noFill/>
                </a:ln>
                <a:solidFill>
                  <a:srgbClr val="95519A"/>
                </a:solidFill>
                <a:effectLst/>
                <a:uLnTx/>
                <a:uFillTx/>
                <a:latin typeface="Arial" panose="020B0604020202020204"/>
                <a:ea typeface="+mn-ea"/>
                <a:cs typeface="+mn-cs"/>
              </a:rPr>
              <a:t>We drive performance</a:t>
            </a:r>
            <a:r>
              <a:rPr kumimoji="0" lang="en-GB" sz="1000" u="none" strike="noStrike" kern="1200" cap="none" spc="0" normalizeH="0" baseline="0" noProof="0" dirty="0">
                <a:ln>
                  <a:noFill/>
                </a:ln>
                <a:solidFill>
                  <a:srgbClr val="373A36"/>
                </a:solidFill>
                <a:effectLst/>
                <a:uLnTx/>
                <a:uFillTx/>
                <a:latin typeface="Arial" panose="020B0604020202020204"/>
                <a:ea typeface="+mn-ea"/>
                <a:cs typeface="+mn-cs"/>
              </a:rPr>
              <a:t> </a:t>
            </a:r>
            <a:r>
              <a:rPr kumimoji="0" lang="en-GB" sz="1000" u="none" strike="noStrike" kern="1200" cap="none" spc="0" normalizeH="0" baseline="0" noProof="0" dirty="0">
                <a:ln>
                  <a:noFill/>
                </a:ln>
                <a:solidFill>
                  <a:schemeClr val="bg1">
                    <a:lumMod val="75000"/>
                  </a:schemeClr>
                </a:solidFill>
                <a:effectLst/>
                <a:uLnTx/>
                <a:uFillTx/>
                <a:latin typeface="Arial" panose="020B0604020202020204"/>
                <a:ea typeface="+mn-ea"/>
                <a:cs typeface="+mn-cs"/>
              </a:rPr>
              <a:t>|</a:t>
            </a:r>
            <a:r>
              <a:rPr kumimoji="0" lang="en-GB" sz="1000" u="none" strike="noStrike" kern="1200" cap="none" spc="0" normalizeH="0" baseline="0" noProof="0" dirty="0">
                <a:ln>
                  <a:noFill/>
                </a:ln>
                <a:solidFill>
                  <a:srgbClr val="373A36"/>
                </a:solidFill>
                <a:effectLst/>
                <a:uLnTx/>
                <a:uFillTx/>
                <a:latin typeface="Arial" panose="020B0604020202020204"/>
                <a:ea typeface="+mn-ea"/>
                <a:cs typeface="+mn-cs"/>
              </a:rPr>
              <a:t> </a:t>
            </a:r>
            <a:r>
              <a:rPr kumimoji="0" lang="en-GB" sz="1000" u="none" strike="noStrike" kern="1200" cap="none" spc="0" normalizeH="0" baseline="0" noProof="0" dirty="0">
                <a:ln>
                  <a:noFill/>
                </a:ln>
                <a:solidFill>
                  <a:schemeClr val="accent6"/>
                </a:solidFill>
                <a:effectLst/>
                <a:uLnTx/>
                <a:uFillTx/>
                <a:latin typeface="Arial" panose="020B0604020202020204"/>
                <a:ea typeface="+mn-ea"/>
                <a:cs typeface="+mn-cs"/>
              </a:rPr>
              <a:t>We shape the future</a:t>
            </a:r>
          </a:p>
        </p:txBody>
      </p:sp>
      <p:pic>
        <p:nvPicPr>
          <p:cNvPr id="12" name="Graphic 11">
            <a:extLst>
              <a:ext uri="{FF2B5EF4-FFF2-40B4-BE49-F238E27FC236}">
                <a16:creationId xmlns:a16="http://schemas.microsoft.com/office/drawing/2014/main" id="{D55C142F-2164-4127-956C-CD7E3B631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5585" y="6470007"/>
            <a:ext cx="3921591" cy="199283"/>
          </a:xfrm>
          <a:prstGeom prst="rect">
            <a:avLst/>
          </a:prstGeom>
        </p:spPr>
      </p:pic>
    </p:spTree>
    <p:extLst>
      <p:ext uri="{BB962C8B-B14F-4D97-AF65-F5344CB8AC3E}">
        <p14:creationId xmlns:p14="http://schemas.microsoft.com/office/powerpoint/2010/main" val="198548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523"/>
            <a:ext cx="12192000" cy="2059305"/>
          </a:xfrm>
          <a:custGeom>
            <a:avLst/>
            <a:gdLst/>
            <a:ahLst/>
            <a:cxnLst/>
            <a:rect l="l" t="t" r="r" b="b"/>
            <a:pathLst>
              <a:path w="12192000" h="2059305">
                <a:moveTo>
                  <a:pt x="12192000" y="0"/>
                </a:moveTo>
                <a:lnTo>
                  <a:pt x="0" y="0"/>
                </a:lnTo>
                <a:lnTo>
                  <a:pt x="0" y="2058924"/>
                </a:lnTo>
                <a:lnTo>
                  <a:pt x="12192000" y="2058924"/>
                </a:lnTo>
                <a:lnTo>
                  <a:pt x="12192000" y="0"/>
                </a:lnTo>
                <a:close/>
              </a:path>
            </a:pathLst>
          </a:custGeom>
          <a:solidFill>
            <a:srgbClr val="55D6AA"/>
          </a:solidFill>
        </p:spPr>
        <p:txBody>
          <a:bodyPr wrap="square" lIns="0" tIns="0" rIns="0" bIns="0" rtlCol="0"/>
          <a:lstStyle/>
          <a:p>
            <a:endParaRPr/>
          </a:p>
        </p:txBody>
      </p:sp>
      <p:sp>
        <p:nvSpPr>
          <p:cNvPr id="2" name="Holder 2"/>
          <p:cNvSpPr>
            <a:spLocks noGrp="1"/>
          </p:cNvSpPr>
          <p:nvPr>
            <p:ph type="ctrTitle"/>
          </p:nvPr>
        </p:nvSpPr>
        <p:spPr>
          <a:xfrm>
            <a:off x="916939" y="530428"/>
            <a:ext cx="3778885" cy="848994"/>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1225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109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6616" y="0"/>
            <a:ext cx="11835384" cy="6857997"/>
          </a:xfrm>
          <a:prstGeom prst="rect">
            <a:avLst/>
          </a:prstGeom>
        </p:spPr>
      </p:pic>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656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684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1101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6B45-C0BA-04E6-AAB3-B4BFCF52CA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8C57B2-AEC1-3D05-B831-6AFABCB00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CA4C3A-CE01-2661-B256-1D9F81AEFDAF}"/>
              </a:ext>
            </a:extLst>
          </p:cNvPr>
          <p:cNvSpPr>
            <a:spLocks noGrp="1"/>
          </p:cNvSpPr>
          <p:nvPr>
            <p:ph type="dt" sz="half" idx="10"/>
          </p:nvPr>
        </p:nvSpPr>
        <p:spPr/>
        <p:txBody>
          <a:bodyPr/>
          <a:lstStyle/>
          <a:p>
            <a:fld id="{6501B623-43FE-46CE-AD47-688DE93A6428}" type="datetimeFigureOut">
              <a:rPr lang="en-GB" smtClean="0"/>
              <a:t>17/01/2024</a:t>
            </a:fld>
            <a:endParaRPr lang="en-GB"/>
          </a:p>
        </p:txBody>
      </p:sp>
      <p:sp>
        <p:nvSpPr>
          <p:cNvPr id="5" name="Footer Placeholder 4">
            <a:extLst>
              <a:ext uri="{FF2B5EF4-FFF2-40B4-BE49-F238E27FC236}">
                <a16:creationId xmlns:a16="http://schemas.microsoft.com/office/drawing/2014/main" id="{5009995D-CFFB-EED8-68BB-58B182EFA7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25663-3FC4-5F66-8387-3FDA663B5533}"/>
              </a:ext>
            </a:extLst>
          </p:cNvPr>
          <p:cNvSpPr>
            <a:spLocks noGrp="1"/>
          </p:cNvSpPr>
          <p:nvPr>
            <p:ph type="sldNum" sz="quarter" idx="12"/>
          </p:nvPr>
        </p:nvSpPr>
        <p:spPr/>
        <p:txBody>
          <a:bodyPr/>
          <a:lstStyle/>
          <a:p>
            <a:fld id="{CC7B8BD4-6029-4AB7-A116-80EE7435BAC8}" type="slidenum">
              <a:rPr lang="en-GB" smtClean="0"/>
              <a:t>‹#›</a:t>
            </a:fld>
            <a:endParaRPr lang="en-GB"/>
          </a:p>
        </p:txBody>
      </p:sp>
    </p:spTree>
    <p:extLst>
      <p:ext uri="{BB962C8B-B14F-4D97-AF65-F5344CB8AC3E}">
        <p14:creationId xmlns:p14="http://schemas.microsoft.com/office/powerpoint/2010/main" val="243788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17/01/2024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17/01/2024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97840" y="160477"/>
            <a:ext cx="8724137" cy="1703350"/>
          </a:xfrm>
          <a:prstGeom prst="rect">
            <a:avLst/>
          </a:prstGeom>
        </p:spPr>
        <p:txBody>
          <a:bodyPr wrap="square" lIns="0" tIns="0" rIns="0" bIns="0">
            <a:spAutoFit/>
          </a:bodyPr>
          <a:lstStyle>
            <a:lvl1pPr>
              <a:defRPr sz="6000" b="1" i="0">
                <a:solidFill>
                  <a:schemeClr val="bg1"/>
                </a:solidFill>
                <a:latin typeface="Calibri"/>
                <a:cs typeface="Calibri"/>
              </a:defRPr>
            </a:lvl1pPr>
          </a:lstStyle>
          <a:p>
            <a:endParaRPr/>
          </a:p>
        </p:txBody>
      </p:sp>
      <p:sp>
        <p:nvSpPr>
          <p:cNvPr id="3" name="Holder 3"/>
          <p:cNvSpPr>
            <a:spLocks noGrp="1"/>
          </p:cNvSpPr>
          <p:nvPr>
            <p:ph type="body" idx="1"/>
          </p:nvPr>
        </p:nvSpPr>
        <p:spPr>
          <a:xfrm>
            <a:off x="1503679" y="2888107"/>
            <a:ext cx="9184640" cy="2952115"/>
          </a:xfrm>
          <a:prstGeom prst="rect">
            <a:avLst/>
          </a:prstGeom>
        </p:spPr>
        <p:txBody>
          <a:bodyPr wrap="square" lIns="0" tIns="0" rIns="0" bIns="0">
            <a:spAutoFit/>
          </a:bodyPr>
          <a:lstStyle>
            <a:lvl1pPr>
              <a:defRPr sz="2400" b="0" i="0">
                <a:solidFill>
                  <a:schemeClr val="bg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5736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jpg"/><Relationship Id="rId42" Type="http://schemas.openxmlformats.org/officeDocument/2006/relationships/image" Target="../media/image47.png"/><Relationship Id="rId7"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png"/><Relationship Id="rId37" Type="http://schemas.openxmlformats.org/officeDocument/2006/relationships/image" Target="../media/image42.jpeg"/><Relationship Id="rId40"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jpe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jpeg"/><Relationship Id="rId25" Type="http://schemas.openxmlformats.org/officeDocument/2006/relationships/image" Target="../media/image30.jpeg"/><Relationship Id="rId33" Type="http://schemas.openxmlformats.org/officeDocument/2006/relationships/image" Target="../media/image38.png"/><Relationship Id="rId38"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9" Type="http://schemas.openxmlformats.org/officeDocument/2006/relationships/image" Target="../media/image44.png"/><Relationship Id="rId21" Type="http://schemas.openxmlformats.org/officeDocument/2006/relationships/image" Target="../media/image26.png"/><Relationship Id="rId34" Type="http://schemas.openxmlformats.org/officeDocument/2006/relationships/image" Target="../media/image39.jpg"/><Relationship Id="rId42" Type="http://schemas.openxmlformats.org/officeDocument/2006/relationships/image" Target="../media/image47.png"/><Relationship Id="rId7" Type="http://schemas.openxmlformats.org/officeDocument/2006/relationships/image" Target="../media/image12.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png"/><Relationship Id="rId37" Type="http://schemas.openxmlformats.org/officeDocument/2006/relationships/image" Target="../media/image42.jpeg"/><Relationship Id="rId40" Type="http://schemas.openxmlformats.org/officeDocument/2006/relationships/image" Target="../media/image45.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jpeg"/><Relationship Id="rId3" Type="http://schemas.openxmlformats.org/officeDocument/2006/relationships/image" Target="../media/image8.png"/><Relationship Id="rId12" Type="http://schemas.openxmlformats.org/officeDocument/2006/relationships/image" Target="../media/image17.png"/><Relationship Id="rId17" Type="http://schemas.openxmlformats.org/officeDocument/2006/relationships/image" Target="../media/image22.jpeg"/><Relationship Id="rId25" Type="http://schemas.openxmlformats.org/officeDocument/2006/relationships/image" Target="../media/image30.jpeg"/><Relationship Id="rId33" Type="http://schemas.openxmlformats.org/officeDocument/2006/relationships/image" Target="../media/image38.png"/><Relationship Id="rId38"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hyperlink" Target="https://thewun.co.uk/news-blogs/"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1931515" y="1589053"/>
            <a:ext cx="8023059" cy="2554545"/>
          </a:xfrm>
          <a:prstGeom prst="rect">
            <a:avLst/>
          </a:prstGeom>
          <a:noFill/>
        </p:spPr>
        <p:txBody>
          <a:bodyPr wrap="square" rtlCol="0">
            <a:spAutoFit/>
          </a:bodyPr>
          <a:lstStyle/>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Welcome </a:t>
            </a:r>
          </a:p>
          <a:p>
            <a:pPr algn="ct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Todays WUN For ALL will be starting shortly</a:t>
            </a:r>
            <a:endParaRPr lang="en-GB" sz="40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6D5C42E1-E1C9-B3BC-4697-A64653167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590"/>
            <a:ext cx="2237874" cy="2237874"/>
          </a:xfrm>
          <a:prstGeom prst="rect">
            <a:avLst/>
          </a:prstGeom>
        </p:spPr>
      </p:pic>
      <p:pic>
        <p:nvPicPr>
          <p:cNvPr id="6" name="Picture 5">
            <a:extLst>
              <a:ext uri="{FF2B5EF4-FFF2-40B4-BE49-F238E27FC236}">
                <a16:creationId xmlns:a16="http://schemas.microsoft.com/office/drawing/2014/main" id="{C33795E4-3824-31A1-5976-70209A48D8D8}"/>
              </a:ext>
            </a:extLst>
          </p:cNvPr>
          <p:cNvPicPr>
            <a:picLocks noChangeAspect="1"/>
          </p:cNvPicPr>
          <p:nvPr/>
        </p:nvPicPr>
        <p:blipFill>
          <a:blip r:embed="rId4"/>
          <a:stretch>
            <a:fillRect/>
          </a:stretch>
        </p:blipFill>
        <p:spPr>
          <a:xfrm>
            <a:off x="9954574" y="4620574"/>
            <a:ext cx="2237426" cy="2237426"/>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3" y="306379"/>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Chair </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sp>
        <p:nvSpPr>
          <p:cNvPr id="5" name="TextBox 4">
            <a:extLst>
              <a:ext uri="{FF2B5EF4-FFF2-40B4-BE49-F238E27FC236}">
                <a16:creationId xmlns:a16="http://schemas.microsoft.com/office/drawing/2014/main" id="{0DDD09E0-F4BF-C506-906C-5F36E2E77B5D}"/>
              </a:ext>
            </a:extLst>
          </p:cNvPr>
          <p:cNvSpPr txBox="1"/>
          <p:nvPr/>
        </p:nvSpPr>
        <p:spPr>
          <a:xfrm>
            <a:off x="258313" y="962221"/>
            <a:ext cx="10996864" cy="1661993"/>
          </a:xfrm>
          <a:prstGeom prst="rect">
            <a:avLst/>
          </a:prstGeom>
          <a:noFill/>
        </p:spPr>
        <p:txBody>
          <a:bodyPr wrap="square">
            <a:spAutoFit/>
          </a:bodyPr>
          <a:lstStyle/>
          <a:p>
            <a:r>
              <a:rPr lang="en-US" sz="4000" dirty="0">
                <a:solidFill>
                  <a:schemeClr val="bg1"/>
                </a:solidFill>
                <a:latin typeface="Monserrat"/>
              </a:rPr>
              <a:t>Hayley Monks WUN Co-Founder &amp; Director</a:t>
            </a:r>
          </a:p>
          <a:p>
            <a:r>
              <a:rPr lang="en-US" sz="4000" dirty="0">
                <a:solidFill>
                  <a:schemeClr val="bg1"/>
                </a:solidFill>
                <a:latin typeface="Monserrat"/>
              </a:rPr>
              <a:t>WNS Global.</a:t>
            </a:r>
            <a:endParaRPr lang="en-US" sz="2200" dirty="0">
              <a:solidFill>
                <a:schemeClr val="bg1"/>
              </a:solidFill>
            </a:endParaRPr>
          </a:p>
          <a:p>
            <a:endParaRPr lang="en-US" sz="2200" dirty="0">
              <a:solidFill>
                <a:schemeClr val="bg1"/>
              </a:solidFill>
              <a:latin typeface="Monserrat"/>
            </a:endParaRPr>
          </a:p>
        </p:txBody>
      </p:sp>
      <p:pic>
        <p:nvPicPr>
          <p:cNvPr id="3" name="Picture 2" descr="A person smiling at the camera&#10;&#10;Description automatically generated">
            <a:extLst>
              <a:ext uri="{FF2B5EF4-FFF2-40B4-BE49-F238E27FC236}">
                <a16:creationId xmlns:a16="http://schemas.microsoft.com/office/drawing/2014/main" id="{37AC42BC-A070-B0E2-4E4C-DFA589FAB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558" y="0"/>
            <a:ext cx="2073442" cy="2073442"/>
          </a:xfrm>
          <a:prstGeom prst="rect">
            <a:avLst/>
          </a:prstGeom>
        </p:spPr>
      </p:pic>
      <p:sp>
        <p:nvSpPr>
          <p:cNvPr id="4" name="TextBox 3">
            <a:extLst>
              <a:ext uri="{FF2B5EF4-FFF2-40B4-BE49-F238E27FC236}">
                <a16:creationId xmlns:a16="http://schemas.microsoft.com/office/drawing/2014/main" id="{B8FABE14-9B74-7702-3B41-F9212380F27D}"/>
              </a:ext>
            </a:extLst>
          </p:cNvPr>
          <p:cNvSpPr txBox="1"/>
          <p:nvPr/>
        </p:nvSpPr>
        <p:spPr>
          <a:xfrm>
            <a:off x="487278" y="2291489"/>
            <a:ext cx="11171322" cy="3785652"/>
          </a:xfrm>
          <a:prstGeom prst="rect">
            <a:avLst/>
          </a:prstGeom>
          <a:noFill/>
        </p:spPr>
        <p:txBody>
          <a:bodyPr wrap="square" rtlCol="0">
            <a:spAutoFit/>
          </a:bodyPr>
          <a:lstStyle/>
          <a:p>
            <a:r>
              <a:rPr lang="en-US" sz="2400" dirty="0">
                <a:solidFill>
                  <a:schemeClr val="bg1"/>
                </a:solidFill>
                <a:latin typeface="Monserrat"/>
              </a:rPr>
              <a:t>Hayley is an experienced business leader, with over 20 years spent in roles in operations, credit management, and customer service leadership. She is one of the founder Members of Women in Utilities Network, and in 2015 launched Think, Inspire Create, a unique consultancy focused on supporting businesses to grow, evolve and drive change through working with them to develop their people</a:t>
            </a:r>
          </a:p>
          <a:p>
            <a:endParaRPr lang="en-US" sz="2400" dirty="0">
              <a:solidFill>
                <a:schemeClr val="bg1"/>
              </a:solidFill>
              <a:latin typeface="Monserrat"/>
            </a:endParaRPr>
          </a:p>
          <a:p>
            <a:r>
              <a:rPr lang="en-US" sz="2400" dirty="0">
                <a:solidFill>
                  <a:schemeClr val="bg1"/>
                </a:solidFill>
                <a:latin typeface="Monserrat"/>
              </a:rPr>
              <a:t> Hayley’s experience gives her a unique perspective on what makes businesses successful, and her engaging and inspiring style means she is an influential speaker and acts as a personal coach to many senior leaders. In March 2023 Hayley joined WNS Global as SVP Utilities.</a:t>
            </a:r>
            <a:endParaRPr lang="en-GB" sz="2400" dirty="0">
              <a:solidFill>
                <a:schemeClr val="bg1"/>
              </a:solidFill>
              <a:latin typeface="Monserrat"/>
            </a:endParaRPr>
          </a:p>
        </p:txBody>
      </p:sp>
    </p:spTree>
    <p:extLst>
      <p:ext uri="{BB962C8B-B14F-4D97-AF65-F5344CB8AC3E}">
        <p14:creationId xmlns:p14="http://schemas.microsoft.com/office/powerpoint/2010/main" val="2915792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3" y="306379"/>
            <a:ext cx="11713108" cy="3785652"/>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Panel :</a:t>
            </a:r>
          </a:p>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Amanda Rance</a:t>
            </a:r>
            <a:r>
              <a:rPr lang="en-US" sz="4000" dirty="0"/>
              <a:t> </a:t>
            </a:r>
            <a:r>
              <a:rPr lang="en-US" sz="4000" dirty="0">
                <a:solidFill>
                  <a:schemeClr val="bg1"/>
                </a:solidFill>
              </a:rPr>
              <a:t>–</a:t>
            </a:r>
          </a:p>
          <a:p>
            <a:r>
              <a:rPr lang="en-US" sz="4000" dirty="0">
                <a:solidFill>
                  <a:schemeClr val="bg1"/>
                </a:solidFill>
              </a:rPr>
              <a:t>Senior People Business Partner </a:t>
            </a:r>
          </a:p>
          <a:p>
            <a:r>
              <a:rPr lang="en-US" sz="4000" dirty="0">
                <a:solidFill>
                  <a:schemeClr val="bg1"/>
                </a:solidFill>
              </a:rPr>
              <a:t>and Diversity &amp; Inclusion Lead for </a:t>
            </a:r>
          </a:p>
          <a:p>
            <a:r>
              <a:rPr lang="en-US" sz="4000" dirty="0">
                <a:solidFill>
                  <a:schemeClr val="bg1"/>
                </a:solidFill>
              </a:rPr>
              <a:t>The Clancy Group Ltd,</a:t>
            </a:r>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 </a:t>
            </a:r>
          </a:p>
          <a:p>
            <a:endParaRPr lang="en-GB" sz="4000" b="1" dirty="0">
              <a:solidFill>
                <a:schemeClr val="bg1"/>
              </a:solidFill>
              <a:highlight>
                <a:srgbClr val="FFFF00"/>
              </a:highlight>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81D84F57-5AF3-FCB9-152D-BB6CDD904CB4}"/>
              </a:ext>
            </a:extLst>
          </p:cNvPr>
          <p:cNvSpPr txBox="1"/>
          <p:nvPr/>
        </p:nvSpPr>
        <p:spPr>
          <a:xfrm>
            <a:off x="459205" y="3801979"/>
            <a:ext cx="11105147" cy="2339102"/>
          </a:xfrm>
          <a:prstGeom prst="rect">
            <a:avLst/>
          </a:prstGeom>
          <a:noFill/>
        </p:spPr>
        <p:txBody>
          <a:bodyPr wrap="square">
            <a:spAutoFit/>
          </a:bodyPr>
          <a:lstStyle/>
          <a:p>
            <a:r>
              <a:rPr lang="en-US" sz="3200" dirty="0">
                <a:solidFill>
                  <a:schemeClr val="bg1"/>
                </a:solidFill>
                <a:latin typeface="Monserrat"/>
              </a:rPr>
              <a:t>Amanda has over twenty years HR experience most of which has been in the construction, infrastructure and utilities sector. She is passionate about coaching and mentoring people to succeed in whatever they choose to do.</a:t>
            </a:r>
          </a:p>
          <a:p>
            <a:endParaRPr lang="en-US" dirty="0">
              <a:solidFill>
                <a:schemeClr val="bg1"/>
              </a:solidFill>
            </a:endParaRPr>
          </a:p>
        </p:txBody>
      </p:sp>
      <p:pic>
        <p:nvPicPr>
          <p:cNvPr id="4" name="Picture 3">
            <a:extLst>
              <a:ext uri="{FF2B5EF4-FFF2-40B4-BE49-F238E27FC236}">
                <a16:creationId xmlns:a16="http://schemas.microsoft.com/office/drawing/2014/main" id="{B56E06C8-B2DC-7013-4498-558B9A573325}"/>
              </a:ext>
            </a:extLst>
          </p:cNvPr>
          <p:cNvPicPr>
            <a:picLocks noChangeAspect="1"/>
          </p:cNvPicPr>
          <p:nvPr/>
        </p:nvPicPr>
        <p:blipFill>
          <a:blip r:embed="rId3"/>
          <a:stretch>
            <a:fillRect/>
          </a:stretch>
        </p:blipFill>
        <p:spPr>
          <a:xfrm>
            <a:off x="8073189" y="0"/>
            <a:ext cx="4118811" cy="2743342"/>
          </a:xfrm>
          <a:prstGeom prst="rect">
            <a:avLst/>
          </a:prstGeom>
        </p:spPr>
      </p:pic>
    </p:spTree>
    <p:extLst>
      <p:ext uri="{BB962C8B-B14F-4D97-AF65-F5344CB8AC3E}">
        <p14:creationId xmlns:p14="http://schemas.microsoft.com/office/powerpoint/2010/main" val="212159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258313" y="306379"/>
            <a:ext cx="11255908" cy="1938992"/>
          </a:xfrm>
          <a:prstGeom prst="rect">
            <a:avLst/>
          </a:prstGeom>
          <a:noFill/>
        </p:spPr>
        <p:txBody>
          <a:bodyPr wrap="square" lIns="91440" tIns="45720" rIns="91440" bIns="45720" rtlCol="0" anchor="t">
            <a:spAutoFit/>
          </a:bodyPr>
          <a:lstStyle/>
          <a:p>
            <a:r>
              <a:rPr lang="en-US" sz="4000" b="0" i="0" dirty="0">
                <a:solidFill>
                  <a:schemeClr val="bg1"/>
                </a:solidFill>
                <a:effectLst/>
                <a:latin typeface="Open Sans" panose="020B0606030504020204" pitchFamily="34" charset="0"/>
              </a:rPr>
              <a:t>Claudia McIntosh –</a:t>
            </a:r>
          </a:p>
          <a:p>
            <a:r>
              <a:rPr lang="en-US" sz="4000" b="0" i="0" dirty="0">
                <a:solidFill>
                  <a:schemeClr val="bg1"/>
                </a:solidFill>
                <a:effectLst/>
                <a:latin typeface="Open Sans" panose="020B0606030504020204" pitchFamily="34" charset="0"/>
              </a:rPr>
              <a:t> Global Diversity Inclusion Officer, </a:t>
            </a:r>
          </a:p>
          <a:p>
            <a:r>
              <a:rPr lang="en-US" sz="4000" b="0" i="0" dirty="0">
                <a:solidFill>
                  <a:schemeClr val="bg1"/>
                </a:solidFill>
                <a:effectLst/>
                <a:latin typeface="Open Sans" panose="020B0606030504020204" pitchFamily="34" charset="0"/>
              </a:rPr>
              <a:t>Smartest Energy.</a:t>
            </a:r>
            <a:r>
              <a:rPr lang="en-GB" sz="4000" b="1" dirty="0">
                <a:solidFill>
                  <a:schemeClr val="bg1"/>
                </a:solidFill>
                <a:highlight>
                  <a:srgbClr val="FFFF00"/>
                </a:highlight>
                <a:latin typeface="Montserrat" panose="00000500000000000000" pitchFamily="2"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0CBC5185-3E4F-CD6F-CF9B-8E8F7CCF4E93}"/>
              </a:ext>
            </a:extLst>
          </p:cNvPr>
          <p:cNvSpPr txBox="1"/>
          <p:nvPr/>
        </p:nvSpPr>
        <p:spPr>
          <a:xfrm>
            <a:off x="401872" y="1919585"/>
            <a:ext cx="11388255" cy="5047536"/>
          </a:xfrm>
          <a:prstGeom prst="rect">
            <a:avLst/>
          </a:prstGeom>
          <a:noFill/>
        </p:spPr>
        <p:txBody>
          <a:bodyPr wrap="square">
            <a:spAutoFit/>
          </a:bodyPr>
          <a:lstStyle/>
          <a:p>
            <a:endParaRPr lang="en-US" dirty="0">
              <a:latin typeface="Monserrat"/>
            </a:endParaRPr>
          </a:p>
          <a:p>
            <a:r>
              <a:rPr lang="en-US" sz="2200" dirty="0">
                <a:solidFill>
                  <a:schemeClr val="bg1"/>
                </a:solidFill>
                <a:latin typeface="Monserrat"/>
              </a:rPr>
              <a:t>My experience in the DE&amp;I space spans over the last decade and covers both the public and most recently, the private sector. I’ve dedicated my career my to exploring, unpicking, and improving the ways in which employers create the kind of environment that helps their people to thrive, reach self-</a:t>
            </a:r>
            <a:r>
              <a:rPr lang="en-US" sz="2200" dirty="0" err="1">
                <a:solidFill>
                  <a:schemeClr val="bg1"/>
                </a:solidFill>
                <a:latin typeface="Monserrat"/>
              </a:rPr>
              <a:t>actualisation</a:t>
            </a:r>
            <a:r>
              <a:rPr lang="en-US" sz="2200" dirty="0">
                <a:solidFill>
                  <a:schemeClr val="bg1"/>
                </a:solidFill>
                <a:latin typeface="Monserrat"/>
              </a:rPr>
              <a:t>, and do their best work.</a:t>
            </a:r>
          </a:p>
          <a:p>
            <a:endParaRPr lang="en-US" sz="2200" dirty="0">
              <a:solidFill>
                <a:schemeClr val="bg1"/>
              </a:solidFill>
              <a:latin typeface="Monserrat"/>
            </a:endParaRPr>
          </a:p>
          <a:p>
            <a:r>
              <a:rPr lang="en-US" sz="2200" dirty="0">
                <a:solidFill>
                  <a:schemeClr val="bg1"/>
                </a:solidFill>
                <a:latin typeface="Monserrat"/>
              </a:rPr>
              <a:t>I’m a first-time working mum to a two-year-old, and a step mum to two brilliant pre- teen daughters. Through my own lived experience </a:t>
            </a:r>
            <a:r>
              <a:rPr lang="en-US" sz="2000" dirty="0">
                <a:solidFill>
                  <a:schemeClr val="bg1"/>
                </a:solidFill>
                <a:latin typeface="Monserrat"/>
              </a:rPr>
              <a:t>and</a:t>
            </a:r>
            <a:r>
              <a:rPr lang="en-US" sz="2200" dirty="0">
                <a:solidFill>
                  <a:schemeClr val="bg1"/>
                </a:solidFill>
                <a:latin typeface="Monserrat"/>
              </a:rPr>
              <a:t> position as an active ally to many causes, I’ve always been drawn to supporting </a:t>
            </a:r>
            <a:r>
              <a:rPr lang="en-US" sz="2200" dirty="0" err="1">
                <a:solidFill>
                  <a:schemeClr val="bg1"/>
                </a:solidFill>
                <a:latin typeface="Monserrat"/>
              </a:rPr>
              <a:t>marginalised</a:t>
            </a:r>
            <a:r>
              <a:rPr lang="en-US" sz="2200" dirty="0">
                <a:solidFill>
                  <a:schemeClr val="bg1"/>
                </a:solidFill>
                <a:latin typeface="Monserrat"/>
              </a:rPr>
              <a:t> groups by amplifying their voices and truly understanding the societal barriers that they face. Knowing that there are 3 growing humans in my care who will at some point experience the workplace themselves, it grows ever more important for me to ensure that the future of the workplace is one where they feel </a:t>
            </a:r>
            <a:r>
              <a:rPr lang="en-US" sz="2200" dirty="0" err="1">
                <a:solidFill>
                  <a:schemeClr val="bg1"/>
                </a:solidFill>
                <a:latin typeface="Monserrat"/>
              </a:rPr>
              <a:t>recognised</a:t>
            </a:r>
            <a:r>
              <a:rPr lang="en-US" sz="2200" dirty="0">
                <a:solidFill>
                  <a:schemeClr val="bg1"/>
                </a:solidFill>
                <a:latin typeface="Monserrat"/>
              </a:rPr>
              <a:t> for their achievements, safe, and able to speak up.</a:t>
            </a:r>
          </a:p>
          <a:p>
            <a:endParaRPr lang="en-US" sz="2000" dirty="0">
              <a:solidFill>
                <a:schemeClr val="bg1"/>
              </a:solidFill>
              <a:latin typeface="Monserrat"/>
            </a:endParaRPr>
          </a:p>
          <a:p>
            <a:endParaRPr lang="en-GB" sz="2000" dirty="0">
              <a:solidFill>
                <a:schemeClr val="bg1"/>
              </a:solidFill>
              <a:latin typeface="Monserrat"/>
            </a:endParaRPr>
          </a:p>
        </p:txBody>
      </p:sp>
      <p:pic>
        <p:nvPicPr>
          <p:cNvPr id="5" name="Picture 4" descr="A person with braided hair smiling&#10;&#10;Description automatically generated">
            <a:extLst>
              <a:ext uri="{FF2B5EF4-FFF2-40B4-BE49-F238E27FC236}">
                <a16:creationId xmlns:a16="http://schemas.microsoft.com/office/drawing/2014/main" id="{E2DB72B6-7BAF-2109-36DF-8F1DEA158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579" y="0"/>
            <a:ext cx="3208421" cy="2141621"/>
          </a:xfrm>
          <a:prstGeom prst="rect">
            <a:avLst/>
          </a:prstGeom>
        </p:spPr>
      </p:pic>
    </p:spTree>
    <p:extLst>
      <p:ext uri="{BB962C8B-B14F-4D97-AF65-F5344CB8AC3E}">
        <p14:creationId xmlns:p14="http://schemas.microsoft.com/office/powerpoint/2010/main" val="356280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143194" y="0"/>
            <a:ext cx="9006003" cy="1938992"/>
          </a:xfrm>
          <a:prstGeom prst="rect">
            <a:avLst/>
          </a:prstGeom>
          <a:noFill/>
        </p:spPr>
        <p:txBody>
          <a:bodyPr wrap="square" lIns="91440" tIns="45720" rIns="91440" bIns="45720" rtlCol="0" anchor="t">
            <a:spAutoFit/>
          </a:bodyPr>
          <a:lstStyle/>
          <a:p>
            <a:r>
              <a:rPr lang="en-US" sz="4000" b="0" i="0" dirty="0">
                <a:solidFill>
                  <a:schemeClr val="bg1"/>
                </a:solidFill>
                <a:effectLst/>
                <a:latin typeface="Monserrat"/>
              </a:rPr>
              <a:t>Sharna Mason Knight, WUN Advocate &amp; Equity, Diversity &amp; Inclusion Manager, Cadent Gas Limited.</a:t>
            </a:r>
            <a:endParaRPr lang="en-GB" sz="4000" b="1" dirty="0">
              <a:solidFill>
                <a:schemeClr val="bg1"/>
              </a:solidFill>
              <a:highlight>
                <a:srgbClr val="FFFF00"/>
              </a:highlight>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1BB490CC-0937-D402-A244-C98BF0FDC8D4}"/>
              </a:ext>
            </a:extLst>
          </p:cNvPr>
          <p:cNvSpPr txBox="1"/>
          <p:nvPr/>
        </p:nvSpPr>
        <p:spPr>
          <a:xfrm>
            <a:off x="143194" y="2000424"/>
            <a:ext cx="11713108" cy="4893647"/>
          </a:xfrm>
          <a:prstGeom prst="rect">
            <a:avLst/>
          </a:prstGeom>
          <a:noFill/>
        </p:spPr>
        <p:txBody>
          <a:bodyPr wrap="square">
            <a:spAutoFit/>
          </a:bodyPr>
          <a:lstStyle/>
          <a:p>
            <a:r>
              <a:rPr lang="en-US" sz="2400" dirty="0">
                <a:solidFill>
                  <a:schemeClr val="bg1"/>
                </a:solidFill>
                <a:latin typeface="Monserrat"/>
              </a:rPr>
              <a:t>I have a background in HR, Learning &amp; Development, and worked in Energy </a:t>
            </a:r>
          </a:p>
          <a:p>
            <a:r>
              <a:rPr lang="en-US" sz="2400" dirty="0">
                <a:solidFill>
                  <a:schemeClr val="bg1"/>
                </a:solidFill>
                <a:latin typeface="Monserrat"/>
              </a:rPr>
              <a:t>Operations within Cadent. I am passionate about everyone having  opportunities, whether that’s in work, society or their personal lives, to  have confidence, succeed and be the most authentic version of themselves.</a:t>
            </a:r>
          </a:p>
          <a:p>
            <a:endParaRPr lang="en-US" sz="2400" dirty="0">
              <a:solidFill>
                <a:schemeClr val="bg1"/>
              </a:solidFill>
              <a:latin typeface="Monserrat"/>
            </a:endParaRPr>
          </a:p>
          <a:p>
            <a:r>
              <a:rPr lang="en-US" sz="2400" dirty="0">
                <a:solidFill>
                  <a:schemeClr val="bg1"/>
                </a:solidFill>
                <a:latin typeface="Monserrat"/>
              </a:rPr>
              <a:t>I joined WUN as an Advocate back in 2020, and I took a role managing the Mentoring </a:t>
            </a:r>
            <a:r>
              <a:rPr lang="en-US" sz="2400" dirty="0" err="1">
                <a:solidFill>
                  <a:schemeClr val="bg1"/>
                </a:solidFill>
                <a:latin typeface="Monserrat"/>
              </a:rPr>
              <a:t>programme</a:t>
            </a:r>
            <a:r>
              <a:rPr lang="en-US" sz="2400" dirty="0">
                <a:solidFill>
                  <a:schemeClr val="bg1"/>
                </a:solidFill>
                <a:latin typeface="Monserrat"/>
              </a:rPr>
              <a:t> and starting up the Podcast. Everything that WUN stands for really resonates with me. I am grateful that I can give back to a sector that I have enjoyed and succeeded in for the last 10 years. </a:t>
            </a:r>
          </a:p>
          <a:p>
            <a:r>
              <a:rPr lang="en-US" sz="2400" dirty="0">
                <a:solidFill>
                  <a:schemeClr val="bg1"/>
                </a:solidFill>
                <a:latin typeface="Monserrat"/>
              </a:rPr>
              <a:t>I enjoy helping women to believe in themselves through building confidence, empowering them, and helping them thrive. I am excited to re-join WUN after having my daughter and continue to contribute to a network that inspires the current, and future generations of women.</a:t>
            </a:r>
            <a:endParaRPr lang="en-GB" sz="2400" dirty="0">
              <a:solidFill>
                <a:schemeClr val="bg1"/>
              </a:solidFill>
              <a:latin typeface="Monserrat"/>
            </a:endParaRPr>
          </a:p>
        </p:txBody>
      </p:sp>
      <p:pic>
        <p:nvPicPr>
          <p:cNvPr id="8" name="Picture 7" descr="A person smiling at the camera&#10;&#10;Description automatically generated">
            <a:extLst>
              <a:ext uri="{FF2B5EF4-FFF2-40B4-BE49-F238E27FC236}">
                <a16:creationId xmlns:a16="http://schemas.microsoft.com/office/drawing/2014/main" id="{940EF121-F296-CA99-C5A5-05D0B7B18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7768" y="-83096"/>
            <a:ext cx="2431921" cy="2493849"/>
          </a:xfrm>
          <a:prstGeom prst="rect">
            <a:avLst/>
          </a:prstGeom>
        </p:spPr>
      </p:pic>
    </p:spTree>
    <p:extLst>
      <p:ext uri="{BB962C8B-B14F-4D97-AF65-F5344CB8AC3E}">
        <p14:creationId xmlns:p14="http://schemas.microsoft.com/office/powerpoint/2010/main" val="55904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EEF4-33A0-4A58-9C44-D676A8B8C8D2}"/>
              </a:ext>
            </a:extLst>
          </p:cNvPr>
          <p:cNvSpPr>
            <a:spLocks noGrp="1"/>
          </p:cNvSpPr>
          <p:nvPr>
            <p:ph type="title"/>
          </p:nvPr>
        </p:nvSpPr>
        <p:spPr>
          <a:xfrm>
            <a:off x="515937" y="512762"/>
            <a:ext cx="5155993" cy="849312"/>
          </a:xfrm>
        </p:spPr>
        <p:txBody>
          <a:bodyPr>
            <a:normAutofit fontScale="90000"/>
          </a:bodyPr>
          <a:lstStyle/>
          <a:p>
            <a:r>
              <a:rPr lang="en-US" dirty="0"/>
              <a:t>What is the gender pay gap?</a:t>
            </a:r>
            <a:endParaRPr lang="en-GB" dirty="0"/>
          </a:p>
        </p:txBody>
      </p:sp>
      <p:sp>
        <p:nvSpPr>
          <p:cNvPr id="3" name="Content Placeholder 2">
            <a:extLst>
              <a:ext uri="{FF2B5EF4-FFF2-40B4-BE49-F238E27FC236}">
                <a16:creationId xmlns:a16="http://schemas.microsoft.com/office/drawing/2014/main" id="{50946A3B-9F00-4F32-B66B-80CF88325668}"/>
              </a:ext>
            </a:extLst>
          </p:cNvPr>
          <p:cNvSpPr>
            <a:spLocks noGrp="1"/>
          </p:cNvSpPr>
          <p:nvPr>
            <p:ph idx="4294967295"/>
          </p:nvPr>
        </p:nvSpPr>
        <p:spPr>
          <a:xfrm>
            <a:off x="0" y="2060575"/>
            <a:ext cx="6824663" cy="4284663"/>
          </a:xfrm>
          <a:prstGeom prst="rect">
            <a:avLst/>
          </a:prstGeom>
        </p:spPr>
        <p:txBody>
          <a:bodyPr/>
          <a:lstStyle/>
          <a:p>
            <a:r>
              <a:rPr lang="en-GB" dirty="0"/>
              <a:t>    </a:t>
            </a:r>
          </a:p>
        </p:txBody>
      </p:sp>
      <p:sp>
        <p:nvSpPr>
          <p:cNvPr id="12" name="Rectangle 10">
            <a:extLst>
              <a:ext uri="{FF2B5EF4-FFF2-40B4-BE49-F238E27FC236}">
                <a16:creationId xmlns:a16="http://schemas.microsoft.com/office/drawing/2014/main" id="{22307ECC-26D7-43D9-8C46-226A2A56CDD2}"/>
              </a:ext>
            </a:extLst>
          </p:cNvPr>
          <p:cNvSpPr>
            <a:spLocks noChangeArrowheads="1"/>
          </p:cNvSpPr>
          <p:nvPr/>
        </p:nvSpPr>
        <p:spPr bwMode="auto">
          <a:xfrm>
            <a:off x="2603500" y="1314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500" b="1" i="0" u="none" strike="noStrike" kern="1200" cap="none" spc="0" normalizeH="0" baseline="0" noProof="0">
              <a:ln>
                <a:noFill/>
              </a:ln>
              <a:solidFill>
                <a:srgbClr val="373A36"/>
              </a:solidFill>
              <a:effectLst/>
              <a:uLnTx/>
              <a:uFillTx/>
              <a:latin typeface="Arial" panose="020B0604020202020204"/>
              <a:ea typeface="Arial" panose="020B060402020202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altLang="en-US" sz="1800" b="1" i="0" u="none" strike="noStrike" kern="1200" cap="none" spc="0" normalizeH="0" baseline="0" noProof="0">
                <a:ln>
                  <a:noFill/>
                </a:ln>
                <a:solidFill>
                  <a:srgbClr val="373A36"/>
                </a:solidFill>
                <a:effectLst/>
                <a:uLnTx/>
                <a:uFillTx/>
                <a:latin typeface="Arial" panose="020B0604020202020204" pitchFamily="34" charset="0"/>
                <a:ea typeface="Arial" panose="020B0604020202020204" pitchFamily="34" charset="0"/>
                <a:cs typeface="+mn-cs"/>
              </a:rPr>
            </a:br>
            <a:endParaRPr kumimoji="0" lang="en-GB" altLang="en-US" sz="1800" b="0" i="0" u="none" strike="noStrike" kern="1200" cap="none" spc="0" normalizeH="0" baseline="0" noProof="0">
              <a:ln>
                <a:noFill/>
              </a:ln>
              <a:solidFill>
                <a:srgbClr val="373A36"/>
              </a:solidFill>
              <a:effectLst/>
              <a:uLnTx/>
              <a:uFillTx/>
              <a:latin typeface="Arial" panose="020B0604020202020204" pitchFamily="34" charset="0"/>
              <a:ea typeface="+mn-ea"/>
              <a:cs typeface="+mn-cs"/>
            </a:endParaRPr>
          </a:p>
        </p:txBody>
      </p:sp>
      <p:sp>
        <p:nvSpPr>
          <p:cNvPr id="5" name="Content Placeholder 2">
            <a:extLst>
              <a:ext uri="{FF2B5EF4-FFF2-40B4-BE49-F238E27FC236}">
                <a16:creationId xmlns:a16="http://schemas.microsoft.com/office/drawing/2014/main" id="{F15E65B6-85BF-9058-9383-FBC7252E9516}"/>
              </a:ext>
            </a:extLst>
          </p:cNvPr>
          <p:cNvSpPr txBox="1">
            <a:spLocks/>
          </p:cNvSpPr>
          <p:nvPr/>
        </p:nvSpPr>
        <p:spPr>
          <a:xfrm>
            <a:off x="316795" y="1028084"/>
            <a:ext cx="5966817" cy="136648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Arial" panose="020B0604020202020204" pitchFamily="34" charset="0"/>
              <a:buNone/>
              <a:defRPr sz="1400" kern="1200">
                <a:solidFill>
                  <a:schemeClr val="tx1"/>
                </a:solidFill>
                <a:latin typeface="+mn-lt"/>
                <a:ea typeface="+mn-ea"/>
                <a:cs typeface="+mn-cs"/>
              </a:defRPr>
            </a:lvl2pPr>
            <a:lvl3pPr marL="144000" indent="-144000" algn="l" defTabSz="914400" rtl="0" eaLnBrk="1" latinLnBrk="0" hangingPunct="1">
              <a:lnSpc>
                <a:spcPct val="100000"/>
              </a:lnSpc>
              <a:spcBef>
                <a:spcPts val="12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3pPr>
            <a:lvl4pPr marL="288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400" kern="1200">
                <a:solidFill>
                  <a:schemeClr val="tx1"/>
                </a:solidFill>
                <a:latin typeface="+mn-lt"/>
                <a:ea typeface="+mn-ea"/>
                <a:cs typeface="+mn-cs"/>
              </a:defRPr>
            </a:lvl4pPr>
            <a:lvl5pPr marL="432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solidFill>
              </a:rPr>
              <a:t>The gender pay gap </a:t>
            </a:r>
            <a:r>
              <a:rPr lang="en-US" sz="1800" b="0" dirty="0">
                <a:solidFill>
                  <a:schemeClr val="tx1"/>
                </a:solidFill>
              </a:rPr>
              <a:t>shows the difference between the average (mean or median) earnings and bonus paid of men and women. This is expressed as a percentage of men’s earnings e.g. women earn 15% less than men. </a:t>
            </a:r>
          </a:p>
          <a:p>
            <a:r>
              <a:rPr lang="en-US" sz="1800" b="0" dirty="0">
                <a:solidFill>
                  <a:schemeClr val="tx1"/>
                </a:solidFill>
              </a:rPr>
              <a:t>There are </a:t>
            </a:r>
            <a:r>
              <a:rPr lang="en-US" sz="1800" dirty="0">
                <a:solidFill>
                  <a:schemeClr val="tx1"/>
                </a:solidFill>
              </a:rPr>
              <a:t>7 data sets </a:t>
            </a:r>
            <a:r>
              <a:rPr lang="en-US" sz="1800" b="0" dirty="0">
                <a:solidFill>
                  <a:schemeClr val="tx1"/>
                </a:solidFill>
              </a:rPr>
              <a:t>that are calculated;</a:t>
            </a:r>
          </a:p>
          <a:p>
            <a:endParaRPr lang="en-US" sz="1800" b="0" dirty="0">
              <a:solidFill>
                <a:schemeClr val="tx1"/>
              </a:solidFill>
            </a:endParaRPr>
          </a:p>
        </p:txBody>
      </p:sp>
      <p:sp>
        <p:nvSpPr>
          <p:cNvPr id="10" name="Title 1">
            <a:extLst>
              <a:ext uri="{FF2B5EF4-FFF2-40B4-BE49-F238E27FC236}">
                <a16:creationId xmlns:a16="http://schemas.microsoft.com/office/drawing/2014/main" id="{50F37547-B3FF-EE7B-823F-9D96CBE9E867}"/>
              </a:ext>
            </a:extLst>
          </p:cNvPr>
          <p:cNvSpPr txBox="1">
            <a:spLocks/>
          </p:cNvSpPr>
          <p:nvPr/>
        </p:nvSpPr>
        <p:spPr>
          <a:xfrm>
            <a:off x="7010503" y="512762"/>
            <a:ext cx="5155993" cy="849312"/>
          </a:xfrm>
          <a:prstGeom prst="rect">
            <a:avLst/>
          </a:prstGeom>
        </p:spPr>
        <p:txBody>
          <a:bodyPr vert="horz" lIns="0" tIns="0" rIns="0" bIns="0" rtlCol="0" anchor="t">
            <a:normAutofit fontScale="92500" lnSpcReduction="10000"/>
          </a:bodyPr>
          <a:lstStyle>
            <a:lvl1pPr algn="l" defTabSz="914400" rtl="0" eaLnBrk="1" latinLnBrk="0" hangingPunct="1">
              <a:lnSpc>
                <a:spcPct val="100000"/>
              </a:lnSpc>
              <a:spcBef>
                <a:spcPct val="0"/>
              </a:spcBef>
              <a:buNone/>
              <a:defRPr sz="3000" b="1" kern="1200" spc="-100" baseline="0">
                <a:solidFill>
                  <a:schemeClr val="tx1"/>
                </a:solidFill>
                <a:latin typeface="+mj-lt"/>
                <a:ea typeface="+mj-ea"/>
                <a:cs typeface="+mj-cs"/>
              </a:defRPr>
            </a:lvl1pPr>
          </a:lstStyle>
          <a:p>
            <a:r>
              <a:rPr lang="en-US" dirty="0"/>
              <a:t>Difference between gender pay gap and equal pay	</a:t>
            </a:r>
            <a:endParaRPr lang="en-GB" dirty="0"/>
          </a:p>
        </p:txBody>
      </p:sp>
      <p:sp>
        <p:nvSpPr>
          <p:cNvPr id="11" name="Content Placeholder 2">
            <a:extLst>
              <a:ext uri="{FF2B5EF4-FFF2-40B4-BE49-F238E27FC236}">
                <a16:creationId xmlns:a16="http://schemas.microsoft.com/office/drawing/2014/main" id="{DDE4C1FF-0147-DE17-C50D-409FF8CC6625}"/>
              </a:ext>
            </a:extLst>
          </p:cNvPr>
          <p:cNvSpPr txBox="1">
            <a:spLocks/>
          </p:cNvSpPr>
          <p:nvPr/>
        </p:nvSpPr>
        <p:spPr>
          <a:xfrm>
            <a:off x="6875057" y="1849052"/>
            <a:ext cx="5274798" cy="1210035"/>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400" b="1" kern="1200">
                <a:solidFill>
                  <a:schemeClr val="accent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Arial" panose="020B0604020202020204" pitchFamily="34" charset="0"/>
              <a:buNone/>
              <a:defRPr sz="1400" kern="1200">
                <a:solidFill>
                  <a:schemeClr val="tx1"/>
                </a:solidFill>
                <a:latin typeface="+mn-lt"/>
                <a:ea typeface="+mn-ea"/>
                <a:cs typeface="+mn-cs"/>
              </a:defRPr>
            </a:lvl2pPr>
            <a:lvl3pPr marL="144000" indent="-144000" algn="l" defTabSz="914400" rtl="0" eaLnBrk="1" latinLnBrk="0" hangingPunct="1">
              <a:lnSpc>
                <a:spcPct val="100000"/>
              </a:lnSpc>
              <a:spcBef>
                <a:spcPts val="12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3pPr>
            <a:lvl4pPr marL="288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400" kern="1200">
                <a:solidFill>
                  <a:schemeClr val="tx1"/>
                </a:solidFill>
                <a:latin typeface="+mn-lt"/>
                <a:ea typeface="+mn-ea"/>
                <a:cs typeface="+mn-cs"/>
              </a:defRPr>
            </a:lvl4pPr>
            <a:lvl5pPr marL="432000" indent="-144000" algn="l" defTabSz="914400" rtl="0" eaLnBrk="1" latinLnBrk="0" hangingPunct="1">
              <a:lnSpc>
                <a:spcPct val="100000"/>
              </a:lnSpc>
              <a:spcBef>
                <a:spcPts val="1200"/>
              </a:spcBef>
              <a:buClr>
                <a:schemeClr val="accent1"/>
              </a:buClr>
              <a:buSzPct val="60000"/>
              <a:buFont typeface="Courier New" panose="02070309020205020404" pitchFamily="49" charset="0"/>
              <a:buChar char="o"/>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Equal pay </a:t>
            </a:r>
            <a:r>
              <a:rPr lang="en-US" sz="1800" b="0" dirty="0">
                <a:solidFill>
                  <a:schemeClr val="tx1"/>
                </a:solidFill>
              </a:rPr>
              <a:t>deals with the pay differences between </a:t>
            </a:r>
            <a:r>
              <a:rPr lang="en-US" sz="1800" dirty="0">
                <a:solidFill>
                  <a:schemeClr val="tx1"/>
                </a:solidFill>
              </a:rPr>
              <a:t>men and women who carry out the same jobs, similar jobs </a:t>
            </a:r>
            <a:r>
              <a:rPr lang="en-US" sz="1800" b="0" dirty="0">
                <a:solidFill>
                  <a:schemeClr val="tx1"/>
                </a:solidFill>
              </a:rPr>
              <a:t>or </a:t>
            </a:r>
            <a:r>
              <a:rPr lang="en-US" sz="1800" dirty="0">
                <a:solidFill>
                  <a:schemeClr val="tx1"/>
                </a:solidFill>
              </a:rPr>
              <a:t>work of equal value</a:t>
            </a:r>
            <a:r>
              <a:rPr lang="en-US" sz="1800" b="0" dirty="0">
                <a:solidFill>
                  <a:schemeClr val="tx1"/>
                </a:solidFill>
              </a:rPr>
              <a:t>. It is unlawful to pay people unequally because they are a man or a woman. </a:t>
            </a:r>
          </a:p>
          <a:p>
            <a:endParaRPr lang="en-GB" sz="1800" b="0" dirty="0">
              <a:solidFill>
                <a:schemeClr val="bg2"/>
              </a:solidFill>
            </a:endParaRPr>
          </a:p>
        </p:txBody>
      </p:sp>
      <p:sp>
        <p:nvSpPr>
          <p:cNvPr id="13" name="Content Placeholder 2">
            <a:extLst>
              <a:ext uri="{FF2B5EF4-FFF2-40B4-BE49-F238E27FC236}">
                <a16:creationId xmlns:a16="http://schemas.microsoft.com/office/drawing/2014/main" id="{832286E4-0383-604F-985E-CE6DFDE1CBEE}"/>
              </a:ext>
            </a:extLst>
          </p:cNvPr>
          <p:cNvSpPr txBox="1">
            <a:spLocks/>
          </p:cNvSpPr>
          <p:nvPr/>
        </p:nvSpPr>
        <p:spPr>
          <a:xfrm>
            <a:off x="6873338" y="3911062"/>
            <a:ext cx="5278236" cy="146293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900"/>
              </a:spcBef>
              <a:buFont typeface="Wingdings" panose="05000000000000000000" pitchFamily="2" charset="2"/>
              <a:buChar char="§"/>
              <a:defRPr sz="2800" b="1" kern="1200">
                <a:solidFill>
                  <a:schemeClr val="tx2"/>
                </a:solidFill>
                <a:latin typeface="+mn-lt"/>
                <a:ea typeface="+mn-ea"/>
                <a:cs typeface="+mn-cs"/>
              </a:defRPr>
            </a:lvl1pPr>
            <a:lvl2pPr marL="230188" indent="-230188" algn="l" defTabSz="914400" rtl="0" eaLnBrk="1" latinLnBrk="0" hangingPunct="1">
              <a:lnSpc>
                <a:spcPct val="90000"/>
              </a:lnSpc>
              <a:spcBef>
                <a:spcPts val="600"/>
              </a:spcBef>
              <a:buFont typeface="Wingdings" panose="05000000000000000000" pitchFamily="2" charset="2"/>
              <a:buChar char="§"/>
              <a:defRPr sz="1800" kern="1200">
                <a:solidFill>
                  <a:schemeClr val="tx2"/>
                </a:solidFill>
                <a:latin typeface="+mn-lt"/>
                <a:ea typeface="+mn-ea"/>
                <a:cs typeface="+mn-cs"/>
              </a:defRPr>
            </a:lvl2pPr>
            <a:lvl3pPr marL="454025" indent="-200025" algn="l" defTabSz="914400" rtl="0" eaLnBrk="1" latinLnBrk="0" hangingPunct="1">
              <a:lnSpc>
                <a:spcPct val="90000"/>
              </a:lnSpc>
              <a:spcBef>
                <a:spcPts val="600"/>
              </a:spcBef>
              <a:buFont typeface="Arial" panose="020B0604020202020204" pitchFamily="34" charset="0"/>
              <a:buChar char="–"/>
              <a:defRPr sz="1600" kern="1200">
                <a:solidFill>
                  <a:schemeClr val="tx2"/>
                </a:solidFill>
                <a:latin typeface="+mn-lt"/>
                <a:ea typeface="+mn-ea"/>
                <a:cs typeface="+mn-cs"/>
              </a:defRPr>
            </a:lvl3pPr>
            <a:lvl4pPr marL="612775" indent="-149225" algn="l" defTabSz="914400" rtl="0" eaLnBrk="1" latinLnBrk="0" hangingPunct="1">
              <a:lnSpc>
                <a:spcPct val="90000"/>
              </a:lnSpc>
              <a:spcBef>
                <a:spcPts val="300"/>
              </a:spcBef>
              <a:buFont typeface="Wingdings" panose="05000000000000000000" pitchFamily="2" charset="2"/>
              <a:buChar char="§"/>
              <a:defRPr sz="1400" kern="1200">
                <a:solidFill>
                  <a:schemeClr val="tx2"/>
                </a:solidFill>
                <a:latin typeface="+mn-lt"/>
                <a:ea typeface="+mn-ea"/>
                <a:cs typeface="+mn-cs"/>
              </a:defRPr>
            </a:lvl4pPr>
            <a:lvl5pPr marL="819150" indent="-192088" algn="l" defTabSz="914400"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b="0" dirty="0">
                <a:solidFill>
                  <a:schemeClr val="tx1"/>
                </a:solidFill>
              </a:rPr>
              <a:t>The </a:t>
            </a:r>
            <a:r>
              <a:rPr lang="en-US" sz="1800" dirty="0">
                <a:solidFill>
                  <a:schemeClr val="accent1"/>
                </a:solidFill>
              </a:rPr>
              <a:t>gender pay gap </a:t>
            </a:r>
            <a:r>
              <a:rPr lang="en-US" sz="1800" b="0" dirty="0">
                <a:solidFill>
                  <a:schemeClr val="tx1"/>
                </a:solidFill>
              </a:rPr>
              <a:t>shows the differences in the </a:t>
            </a:r>
            <a:r>
              <a:rPr lang="en-US" sz="1800" dirty="0">
                <a:solidFill>
                  <a:schemeClr val="tx1"/>
                </a:solidFill>
              </a:rPr>
              <a:t>average pay between men and women</a:t>
            </a:r>
            <a:r>
              <a:rPr lang="en-US" sz="1800" b="0" dirty="0">
                <a:solidFill>
                  <a:schemeClr val="tx1"/>
                </a:solidFill>
              </a:rPr>
              <a:t>. The individual calculations may help to identify what those issues are.</a:t>
            </a:r>
          </a:p>
          <a:p>
            <a:pPr marL="0" indent="0">
              <a:buFont typeface="Wingdings" panose="05000000000000000000" pitchFamily="2" charset="2"/>
              <a:buNone/>
            </a:pPr>
            <a:endParaRPr lang="en-GB" sz="1800" b="0" dirty="0">
              <a:solidFill>
                <a:schemeClr val="bg2"/>
              </a:solidFill>
            </a:endParaRPr>
          </a:p>
        </p:txBody>
      </p:sp>
      <p:pic>
        <p:nvPicPr>
          <p:cNvPr id="15" name="Picture 14">
            <a:extLst>
              <a:ext uri="{FF2B5EF4-FFF2-40B4-BE49-F238E27FC236}">
                <a16:creationId xmlns:a16="http://schemas.microsoft.com/office/drawing/2014/main" id="{9484475B-40FE-E2F1-C010-0CE52B9B14E7}"/>
              </a:ext>
            </a:extLst>
          </p:cNvPr>
          <p:cNvPicPr>
            <a:picLocks noChangeAspect="1"/>
          </p:cNvPicPr>
          <p:nvPr/>
        </p:nvPicPr>
        <p:blipFill>
          <a:blip r:embed="rId3"/>
          <a:stretch>
            <a:fillRect/>
          </a:stretch>
        </p:blipFill>
        <p:spPr>
          <a:xfrm>
            <a:off x="118187" y="2909888"/>
            <a:ext cx="6232204" cy="3146355"/>
          </a:xfrm>
          <a:prstGeom prst="rect">
            <a:avLst/>
          </a:prstGeom>
          <a:ln w="28575">
            <a:solidFill>
              <a:schemeClr val="tx1"/>
            </a:solidFill>
          </a:ln>
        </p:spPr>
      </p:pic>
    </p:spTree>
    <p:extLst>
      <p:ext uri="{BB962C8B-B14F-4D97-AF65-F5344CB8AC3E}">
        <p14:creationId xmlns:p14="http://schemas.microsoft.com/office/powerpoint/2010/main" val="33192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380214" y="732872"/>
            <a:ext cx="11238040" cy="427809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Speakers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Q&amp;A </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Tree>
    <p:extLst>
      <p:ext uri="{BB962C8B-B14F-4D97-AF65-F5344CB8AC3E}">
        <p14:creationId xmlns:p14="http://schemas.microsoft.com/office/powerpoint/2010/main" val="129634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014" y="1378405"/>
            <a:ext cx="1698979" cy="11349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03" y="1790176"/>
            <a:ext cx="2085603" cy="13931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297" y="76281"/>
            <a:ext cx="1879813" cy="11351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6223" y="3632034"/>
            <a:ext cx="1609387" cy="10750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10" y="274876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4444" y="168093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957" b="18068"/>
          <a:stretch/>
        </p:blipFill>
        <p:spPr bwMode="auto">
          <a:xfrm>
            <a:off x="7183172" y="1960689"/>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4759" y="926752"/>
            <a:ext cx="2335711" cy="76950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0554" y="2589501"/>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43409" y="5858767"/>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99977" y="2584513"/>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2503" b="33060"/>
          <a:stretch/>
        </p:blipFill>
        <p:spPr bwMode="auto">
          <a:xfrm>
            <a:off x="1826739" y="4951527"/>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6216" t="22873" r="15737" b="24689"/>
          <a:stretch/>
        </p:blipFill>
        <p:spPr bwMode="auto">
          <a:xfrm>
            <a:off x="367257" y="3612934"/>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94136" y="140093"/>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2095" y="5676508"/>
            <a:ext cx="2120447" cy="141645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92B7A4AA-BBE1-B626-9CC6-1E2E98FA2A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09302" y="4653923"/>
            <a:ext cx="2049745" cy="21345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EE803391-6D8C-EE82-A538-4A9C2C421AC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90080" y="1623347"/>
            <a:ext cx="1862730" cy="124430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9239" t="13695" b="17306"/>
          <a:stretch/>
        </p:blipFill>
        <p:spPr bwMode="auto">
          <a:xfrm>
            <a:off x="603168" y="4344946"/>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54721" y="3775958"/>
            <a:ext cx="1528801" cy="120775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34236" y="5349282"/>
            <a:ext cx="1341340" cy="134134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2300" y="5294095"/>
            <a:ext cx="2326233" cy="854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56611" y="5796814"/>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37315" y="2917857"/>
            <a:ext cx="1811650" cy="75768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32">
            <a:extLst>
              <a:ext uri="{28A0092B-C50C-407E-A947-70E740481C1C}">
                <a14:useLocalDpi xmlns:a14="http://schemas.microsoft.com/office/drawing/2010/main" val="0"/>
              </a:ext>
            </a:extLst>
          </a:blip>
          <a:srcRect l="15674" t="28913" r="17196" b="29600"/>
          <a:stretch/>
        </p:blipFill>
        <p:spPr>
          <a:xfrm>
            <a:off x="4938011" y="3262585"/>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0206" t="23557" r="12211" b="19905"/>
          <a:stretch/>
        </p:blipFill>
        <p:spPr bwMode="auto">
          <a:xfrm>
            <a:off x="3437525" y="4076144"/>
            <a:ext cx="2130460" cy="857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00282" y="3075440"/>
            <a:ext cx="1224009" cy="1224009"/>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879099" y="4897172"/>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04715" y="1334883"/>
            <a:ext cx="1695503" cy="683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8">
            <a:extLst>
              <a:ext uri="{28A0092B-C50C-407E-A947-70E740481C1C}">
                <a14:useLocalDpi xmlns:a14="http://schemas.microsoft.com/office/drawing/2010/main" val="0"/>
              </a:ext>
            </a:extLst>
          </a:blip>
          <a:srcRect l="7493" t="19674" b="20887"/>
          <a:stretch/>
        </p:blipFill>
        <p:spPr>
          <a:xfrm>
            <a:off x="2037618" y="3148288"/>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1444" b="15151"/>
          <a:stretch/>
        </p:blipFill>
        <p:spPr bwMode="auto">
          <a:xfrm>
            <a:off x="7222938" y="4843036"/>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136430" y="5702985"/>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244359" y="190740"/>
            <a:ext cx="1870402" cy="1088168"/>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195719" y="1255137"/>
            <a:ext cx="2493501" cy="518130"/>
          </a:xfrm>
          <a:prstGeom prst="rect">
            <a:avLst/>
          </a:prstGeom>
        </p:spPr>
      </p:pic>
    </p:spTree>
    <p:extLst>
      <p:ext uri="{BB962C8B-B14F-4D97-AF65-F5344CB8AC3E}">
        <p14:creationId xmlns:p14="http://schemas.microsoft.com/office/powerpoint/2010/main" val="427346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69" y="2062654"/>
            <a:ext cx="80230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to all our speakers &amp; WUN partners who made this event possible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781C8A9-C6D1-3E20-E2B6-F96DD2F684AE}"/>
              </a:ext>
            </a:extLst>
          </p:cNvPr>
          <p:cNvPicPr>
            <a:picLocks noChangeAspect="1"/>
          </p:cNvPicPr>
          <p:nvPr/>
        </p:nvPicPr>
        <p:blipFill>
          <a:blip r:embed="rId3"/>
          <a:stretch>
            <a:fillRect/>
          </a:stretch>
        </p:blipFill>
        <p:spPr>
          <a:xfrm>
            <a:off x="-47273" y="-144155"/>
            <a:ext cx="2237426" cy="2237426"/>
          </a:xfrm>
          <a:prstGeom prst="rect">
            <a:avLst/>
          </a:prstGeom>
        </p:spPr>
      </p:pic>
      <p:pic>
        <p:nvPicPr>
          <p:cNvPr id="4" name="Picture 3">
            <a:extLst>
              <a:ext uri="{FF2B5EF4-FFF2-40B4-BE49-F238E27FC236}">
                <a16:creationId xmlns:a16="http://schemas.microsoft.com/office/drawing/2014/main" id="{E38F64E9-1B36-429D-A306-966CB756FE8F}"/>
              </a:ext>
            </a:extLst>
          </p:cNvPr>
          <p:cNvPicPr>
            <a:picLocks noChangeAspect="1"/>
          </p:cNvPicPr>
          <p:nvPr/>
        </p:nvPicPr>
        <p:blipFill>
          <a:blip r:embed="rId3"/>
          <a:stretch>
            <a:fillRect/>
          </a:stretch>
        </p:blipFill>
        <p:spPr>
          <a:xfrm>
            <a:off x="9954574" y="4617199"/>
            <a:ext cx="2237426" cy="2237426"/>
          </a:xfrm>
          <a:prstGeom prst="rect">
            <a:avLst/>
          </a:prstGeom>
        </p:spPr>
      </p:pic>
      <p:pic>
        <p:nvPicPr>
          <p:cNvPr id="7" name="Picture 6" descr="A green and white logo&#10;&#10;Description automatically generated">
            <a:extLst>
              <a:ext uri="{FF2B5EF4-FFF2-40B4-BE49-F238E27FC236}">
                <a16:creationId xmlns:a16="http://schemas.microsoft.com/office/drawing/2014/main" id="{CB92C202-C583-AF7E-5A18-81BE79008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0357" y="-144155"/>
            <a:ext cx="3261643" cy="1444877"/>
          </a:xfrm>
          <a:prstGeom prst="rect">
            <a:avLst/>
          </a:prstGeom>
        </p:spPr>
      </p:pic>
      <p:pic>
        <p:nvPicPr>
          <p:cNvPr id="10" name="Picture 9">
            <a:extLst>
              <a:ext uri="{FF2B5EF4-FFF2-40B4-BE49-F238E27FC236}">
                <a16:creationId xmlns:a16="http://schemas.microsoft.com/office/drawing/2014/main" id="{FBC95ED1-EFD1-31EB-C2A7-AE66D15851FD}"/>
              </a:ext>
            </a:extLst>
          </p:cNvPr>
          <p:cNvPicPr>
            <a:picLocks noChangeAspect="1"/>
          </p:cNvPicPr>
          <p:nvPr/>
        </p:nvPicPr>
        <p:blipFill>
          <a:blip r:embed="rId5"/>
          <a:stretch>
            <a:fillRect/>
          </a:stretch>
        </p:blipFill>
        <p:spPr>
          <a:xfrm>
            <a:off x="0" y="5413123"/>
            <a:ext cx="3261643" cy="1444877"/>
          </a:xfrm>
          <a:prstGeom prst="rect">
            <a:avLst/>
          </a:prstGeom>
        </p:spPr>
      </p:pic>
    </p:spTree>
    <p:extLst>
      <p:ext uri="{BB962C8B-B14F-4D97-AF65-F5344CB8AC3E}">
        <p14:creationId xmlns:p14="http://schemas.microsoft.com/office/powerpoint/2010/main" val="1284606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2" name="TextBox 1">
            <a:extLst>
              <a:ext uri="{FF2B5EF4-FFF2-40B4-BE49-F238E27FC236}">
                <a16:creationId xmlns:a16="http://schemas.microsoft.com/office/drawing/2014/main" id="{C3C3FA94-839F-AF63-2A19-7A4F15D614C4}"/>
              </a:ext>
            </a:extLst>
          </p:cNvPr>
          <p:cNvSpPr txBox="1"/>
          <p:nvPr/>
        </p:nvSpPr>
        <p:spPr>
          <a:xfrm>
            <a:off x="4145631" y="2314165"/>
            <a:ext cx="4344277" cy="1323439"/>
          </a:xfrm>
          <a:prstGeom prst="rect">
            <a:avLst/>
          </a:prstGeom>
          <a:noFill/>
        </p:spPr>
        <p:txBody>
          <a:bodyPr wrap="square">
            <a:spAutoFit/>
          </a:bodyPr>
          <a:lstStyle/>
          <a:p>
            <a:pPr lvl="1" algn="ct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WUN Achievements</a:t>
            </a:r>
            <a:r>
              <a:rPr lang="en-GB" sz="40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GB" sz="4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Speech Bubble: Oval 5">
            <a:extLst>
              <a:ext uri="{FF2B5EF4-FFF2-40B4-BE49-F238E27FC236}">
                <a16:creationId xmlns:a16="http://schemas.microsoft.com/office/drawing/2014/main" id="{39ADE398-8F17-4BC7-BDD8-15444ABBC553}"/>
              </a:ext>
            </a:extLst>
          </p:cNvPr>
          <p:cNvSpPr/>
          <p:nvPr/>
        </p:nvSpPr>
        <p:spPr>
          <a:xfrm>
            <a:off x="4720954" y="113984"/>
            <a:ext cx="3070760" cy="2050140"/>
          </a:xfrm>
          <a:prstGeom prst="wedgeEllipseCallout">
            <a:avLst>
              <a:gd name="adj1" fmla="val -19500"/>
              <a:gd name="adj2" fmla="val 5728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45DAA27E-E31C-67E7-3065-119DB244708C}"/>
              </a:ext>
            </a:extLst>
          </p:cNvPr>
          <p:cNvSpPr/>
          <p:nvPr/>
        </p:nvSpPr>
        <p:spPr>
          <a:xfrm>
            <a:off x="539587" y="1123745"/>
            <a:ext cx="2465461" cy="1780674"/>
          </a:xfrm>
          <a:prstGeom prst="wedgeEllipseCallout">
            <a:avLst>
              <a:gd name="adj1" fmla="val 78207"/>
              <a:gd name="adj2" fmla="val 53716"/>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D9806273-4198-15E2-168D-1D29625B302F}"/>
              </a:ext>
            </a:extLst>
          </p:cNvPr>
          <p:cNvSpPr/>
          <p:nvPr/>
        </p:nvSpPr>
        <p:spPr>
          <a:xfrm>
            <a:off x="7269663" y="799654"/>
            <a:ext cx="3132081" cy="2050141"/>
          </a:xfrm>
          <a:prstGeom prst="wedgeEllipseCallout">
            <a:avLst>
              <a:gd name="adj1" fmla="val -34206"/>
              <a:gd name="adj2" fmla="val 53676"/>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2B994CED-6091-088E-DCDC-A14A9950377A}"/>
              </a:ext>
            </a:extLst>
          </p:cNvPr>
          <p:cNvSpPr/>
          <p:nvPr/>
        </p:nvSpPr>
        <p:spPr>
          <a:xfrm>
            <a:off x="791561" y="2988248"/>
            <a:ext cx="3354069" cy="2234340"/>
          </a:xfrm>
          <a:prstGeom prst="wedgeEllipseCallout">
            <a:avLst>
              <a:gd name="adj1" fmla="val 62907"/>
              <a:gd name="adj2" fmla="val -43574"/>
            </a:avLst>
          </a:prstGeom>
          <a:solidFill>
            <a:schemeClr val="bg1">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98D406DC-B681-8EF1-8F60-285DDADE485C}"/>
              </a:ext>
            </a:extLst>
          </p:cNvPr>
          <p:cNvSpPr/>
          <p:nvPr/>
        </p:nvSpPr>
        <p:spPr>
          <a:xfrm>
            <a:off x="7313811" y="3878585"/>
            <a:ext cx="3610863" cy="2124468"/>
          </a:xfrm>
          <a:prstGeom prst="wedgeEllipseCallout">
            <a:avLst>
              <a:gd name="adj1" fmla="val -40190"/>
              <a:gd name="adj2" fmla="val -66310"/>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C09AEB38-CBCD-D9EE-1528-6E3ED8732AC5}"/>
              </a:ext>
            </a:extLst>
          </p:cNvPr>
          <p:cNvSpPr/>
          <p:nvPr/>
        </p:nvSpPr>
        <p:spPr>
          <a:xfrm>
            <a:off x="2612136" y="385011"/>
            <a:ext cx="2548708" cy="2035568"/>
          </a:xfrm>
          <a:prstGeom prst="wedgeEllipseCallout">
            <a:avLst>
              <a:gd name="adj1" fmla="val 41257"/>
              <a:gd name="adj2" fmla="val 76773"/>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Oval 15">
            <a:extLst>
              <a:ext uri="{FF2B5EF4-FFF2-40B4-BE49-F238E27FC236}">
                <a16:creationId xmlns:a16="http://schemas.microsoft.com/office/drawing/2014/main" id="{B44058A4-2421-851B-CD90-9097ACFC7290}"/>
              </a:ext>
            </a:extLst>
          </p:cNvPr>
          <p:cNvSpPr/>
          <p:nvPr/>
        </p:nvSpPr>
        <p:spPr>
          <a:xfrm>
            <a:off x="8885477" y="2408548"/>
            <a:ext cx="2856395" cy="1600687"/>
          </a:xfrm>
          <a:prstGeom prst="wedgeEllipseCallout">
            <a:avLst>
              <a:gd name="adj1" fmla="val -64295"/>
              <a:gd name="adj2" fmla="val -2329"/>
            </a:avLst>
          </a:prstGeom>
          <a:solidFill>
            <a:schemeClr val="bg1">
              <a:lumMod val="85000"/>
              <a:alpha val="87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E56A5FBC-E11F-5414-69C5-76FA4BC43536}"/>
              </a:ext>
            </a:extLst>
          </p:cNvPr>
          <p:cNvSpPr/>
          <p:nvPr/>
        </p:nvSpPr>
        <p:spPr>
          <a:xfrm>
            <a:off x="3709592" y="4005563"/>
            <a:ext cx="3766121" cy="2112275"/>
          </a:xfrm>
          <a:prstGeom prst="wedgeEllipseCallout">
            <a:avLst>
              <a:gd name="adj1" fmla="val 23992"/>
              <a:gd name="adj2" fmla="val -6912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5A49B5E-B04A-3120-A059-BE0123537879}"/>
              </a:ext>
            </a:extLst>
          </p:cNvPr>
          <p:cNvSpPr txBox="1"/>
          <p:nvPr/>
        </p:nvSpPr>
        <p:spPr>
          <a:xfrm>
            <a:off x="2688595" y="813753"/>
            <a:ext cx="2425272" cy="1200329"/>
          </a:xfrm>
          <a:prstGeom prst="rect">
            <a:avLst/>
          </a:prstGeom>
          <a:noFill/>
        </p:spPr>
        <p:txBody>
          <a:bodyPr wrap="square" rtlCol="0">
            <a:spAutoFit/>
          </a:bodyPr>
          <a:lstStyle/>
          <a:p>
            <a:pPr algn="ctr"/>
            <a:r>
              <a:rPr lang="en-GB" sz="3600" dirty="0">
                <a:solidFill>
                  <a:schemeClr val="bg1"/>
                </a:solidFill>
                <a:latin typeface="Monserrat"/>
              </a:rPr>
              <a:t>5800</a:t>
            </a:r>
            <a:r>
              <a:rPr lang="en-GB" sz="3600" b="1" dirty="0">
                <a:solidFill>
                  <a:schemeClr val="bg1"/>
                </a:solidFill>
                <a:latin typeface="Monserrat"/>
              </a:rPr>
              <a:t>+ Members</a:t>
            </a:r>
          </a:p>
        </p:txBody>
      </p:sp>
      <p:sp>
        <p:nvSpPr>
          <p:cNvPr id="19" name="TextBox 18">
            <a:extLst>
              <a:ext uri="{FF2B5EF4-FFF2-40B4-BE49-F238E27FC236}">
                <a16:creationId xmlns:a16="http://schemas.microsoft.com/office/drawing/2014/main" id="{304D64FF-E8FB-548C-B4AA-2924A17403AD}"/>
              </a:ext>
            </a:extLst>
          </p:cNvPr>
          <p:cNvSpPr txBox="1"/>
          <p:nvPr/>
        </p:nvSpPr>
        <p:spPr>
          <a:xfrm>
            <a:off x="7306166" y="1140012"/>
            <a:ext cx="3070761" cy="1200329"/>
          </a:xfrm>
          <a:prstGeom prst="rect">
            <a:avLst/>
          </a:prstGeom>
          <a:noFill/>
        </p:spPr>
        <p:txBody>
          <a:bodyPr wrap="square" rtlCol="0">
            <a:spAutoFit/>
          </a:bodyPr>
          <a:lstStyle/>
          <a:p>
            <a:pPr algn="ctr"/>
            <a:r>
              <a:rPr lang="en-GB" sz="3600" b="1" dirty="0">
                <a:solidFill>
                  <a:schemeClr val="bg1"/>
                </a:solidFill>
                <a:latin typeface="Monserrat"/>
              </a:rPr>
              <a:t>50+ Partner Organisations</a:t>
            </a:r>
          </a:p>
        </p:txBody>
      </p:sp>
      <p:sp>
        <p:nvSpPr>
          <p:cNvPr id="20" name="TextBox 19">
            <a:extLst>
              <a:ext uri="{FF2B5EF4-FFF2-40B4-BE49-F238E27FC236}">
                <a16:creationId xmlns:a16="http://schemas.microsoft.com/office/drawing/2014/main" id="{939D2E92-E213-A12F-9530-648EF749C4C4}"/>
              </a:ext>
            </a:extLst>
          </p:cNvPr>
          <p:cNvSpPr txBox="1"/>
          <p:nvPr/>
        </p:nvSpPr>
        <p:spPr>
          <a:xfrm>
            <a:off x="7611053" y="4294301"/>
            <a:ext cx="2998355" cy="1200329"/>
          </a:xfrm>
          <a:prstGeom prst="rect">
            <a:avLst/>
          </a:prstGeom>
          <a:noFill/>
        </p:spPr>
        <p:txBody>
          <a:bodyPr wrap="square" rtlCol="0">
            <a:spAutoFit/>
          </a:bodyPr>
          <a:lstStyle/>
          <a:p>
            <a:pPr algn="ctr"/>
            <a:r>
              <a:rPr lang="en-GB" sz="3600" b="1" dirty="0">
                <a:solidFill>
                  <a:schemeClr val="bg1"/>
                </a:solidFill>
                <a:latin typeface="Monserrat"/>
              </a:rPr>
              <a:t>145 Mentees &amp; 76 Mentors</a:t>
            </a:r>
          </a:p>
        </p:txBody>
      </p:sp>
      <p:sp>
        <p:nvSpPr>
          <p:cNvPr id="21" name="TextBox 20">
            <a:extLst>
              <a:ext uri="{FF2B5EF4-FFF2-40B4-BE49-F238E27FC236}">
                <a16:creationId xmlns:a16="http://schemas.microsoft.com/office/drawing/2014/main" id="{981CA475-D372-2A2C-EFE6-3E21026F1190}"/>
              </a:ext>
            </a:extLst>
          </p:cNvPr>
          <p:cNvSpPr txBox="1"/>
          <p:nvPr/>
        </p:nvSpPr>
        <p:spPr>
          <a:xfrm>
            <a:off x="520472" y="1423498"/>
            <a:ext cx="24654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11 Events in 2023</a:t>
            </a:r>
          </a:p>
        </p:txBody>
      </p:sp>
      <p:sp>
        <p:nvSpPr>
          <p:cNvPr id="22" name="TextBox 21">
            <a:extLst>
              <a:ext uri="{FF2B5EF4-FFF2-40B4-BE49-F238E27FC236}">
                <a16:creationId xmlns:a16="http://schemas.microsoft.com/office/drawing/2014/main" id="{85741451-26A7-B50A-12FF-10B7FF760D4B}"/>
              </a:ext>
            </a:extLst>
          </p:cNvPr>
          <p:cNvSpPr txBox="1"/>
          <p:nvPr/>
        </p:nvSpPr>
        <p:spPr>
          <a:xfrm>
            <a:off x="987518" y="3443934"/>
            <a:ext cx="27672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1300 Event Registrations</a:t>
            </a:r>
          </a:p>
        </p:txBody>
      </p:sp>
      <p:sp>
        <p:nvSpPr>
          <p:cNvPr id="23" name="TextBox 22">
            <a:extLst>
              <a:ext uri="{FF2B5EF4-FFF2-40B4-BE49-F238E27FC236}">
                <a16:creationId xmlns:a16="http://schemas.microsoft.com/office/drawing/2014/main" id="{7AB97FFF-791D-2CB1-9561-F43CDEA6710A}"/>
              </a:ext>
            </a:extLst>
          </p:cNvPr>
          <p:cNvSpPr txBox="1"/>
          <p:nvPr/>
        </p:nvSpPr>
        <p:spPr>
          <a:xfrm>
            <a:off x="3653562" y="4235723"/>
            <a:ext cx="3994968" cy="1754326"/>
          </a:xfrm>
          <a:prstGeom prst="rect">
            <a:avLst/>
          </a:prstGeom>
          <a:noFill/>
        </p:spPr>
        <p:txBody>
          <a:bodyPr wrap="square" rtlCol="0">
            <a:spAutoFit/>
          </a:bodyPr>
          <a:lstStyle/>
          <a:p>
            <a:pPr algn="ctr"/>
            <a:r>
              <a:rPr lang="en-GB" sz="3600" b="1">
                <a:solidFill>
                  <a:schemeClr val="bg1">
                    <a:lumMod val="50000"/>
                  </a:schemeClr>
                </a:solidFill>
                <a:latin typeface="Monserrat"/>
              </a:rPr>
              <a:t>40+ </a:t>
            </a:r>
            <a:r>
              <a:rPr lang="en-GB" sz="3600" b="1" dirty="0">
                <a:solidFill>
                  <a:schemeClr val="bg1">
                    <a:lumMod val="50000"/>
                  </a:schemeClr>
                </a:solidFill>
                <a:latin typeface="Monserrat"/>
              </a:rPr>
              <a:t>Podcasts available on website</a:t>
            </a:r>
          </a:p>
        </p:txBody>
      </p:sp>
      <p:sp>
        <p:nvSpPr>
          <p:cNvPr id="24" name="TextBox 23">
            <a:extLst>
              <a:ext uri="{FF2B5EF4-FFF2-40B4-BE49-F238E27FC236}">
                <a16:creationId xmlns:a16="http://schemas.microsoft.com/office/drawing/2014/main" id="{F03ADA8D-9CCB-5E66-9C05-0E1D77DA372C}"/>
              </a:ext>
            </a:extLst>
          </p:cNvPr>
          <p:cNvSpPr txBox="1"/>
          <p:nvPr/>
        </p:nvSpPr>
        <p:spPr>
          <a:xfrm>
            <a:off x="8974610" y="2844946"/>
            <a:ext cx="2767262" cy="646331"/>
          </a:xfrm>
          <a:prstGeom prst="rect">
            <a:avLst/>
          </a:prstGeom>
          <a:noFill/>
        </p:spPr>
        <p:txBody>
          <a:bodyPr wrap="square" rtlCol="0">
            <a:spAutoFit/>
          </a:bodyPr>
          <a:lstStyle/>
          <a:p>
            <a:pPr algn="ctr"/>
            <a:r>
              <a:rPr lang="en-GB" sz="3600" b="1" dirty="0">
                <a:solidFill>
                  <a:schemeClr val="bg1"/>
                </a:solidFill>
                <a:latin typeface="Monserrat"/>
              </a:rPr>
              <a:t>13 Advocates</a:t>
            </a:r>
          </a:p>
        </p:txBody>
      </p:sp>
      <p:sp>
        <p:nvSpPr>
          <p:cNvPr id="25" name="TextBox 24">
            <a:extLst>
              <a:ext uri="{FF2B5EF4-FFF2-40B4-BE49-F238E27FC236}">
                <a16:creationId xmlns:a16="http://schemas.microsoft.com/office/drawing/2014/main" id="{AAE07704-371C-1FC4-00C2-5408A8053B38}"/>
              </a:ext>
            </a:extLst>
          </p:cNvPr>
          <p:cNvSpPr txBox="1"/>
          <p:nvPr/>
        </p:nvSpPr>
        <p:spPr>
          <a:xfrm>
            <a:off x="4885833" y="171585"/>
            <a:ext cx="2767262"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4th SME Associate Onboard</a:t>
            </a:r>
          </a:p>
        </p:txBody>
      </p:sp>
    </p:spTree>
    <p:extLst>
      <p:ext uri="{BB962C8B-B14F-4D97-AF65-F5344CB8AC3E}">
        <p14:creationId xmlns:p14="http://schemas.microsoft.com/office/powerpoint/2010/main" val="212169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5014" y="1378405"/>
            <a:ext cx="1698979" cy="11349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03" y="1790176"/>
            <a:ext cx="2085603" cy="13931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297" y="76281"/>
            <a:ext cx="1879813" cy="11351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6223" y="3632034"/>
            <a:ext cx="1609387" cy="10750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410" y="274876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4444" y="168093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957" b="18068"/>
          <a:stretch/>
        </p:blipFill>
        <p:spPr bwMode="auto">
          <a:xfrm>
            <a:off x="7183172" y="1960689"/>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4759" y="926752"/>
            <a:ext cx="2335711" cy="76950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0554" y="2589501"/>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43409" y="5858767"/>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99977" y="2584513"/>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32503" b="33060"/>
          <a:stretch/>
        </p:blipFill>
        <p:spPr bwMode="auto">
          <a:xfrm>
            <a:off x="1826739" y="4951527"/>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6216" t="22873" r="15737" b="24689"/>
          <a:stretch/>
        </p:blipFill>
        <p:spPr bwMode="auto">
          <a:xfrm>
            <a:off x="367257" y="3612934"/>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194136" y="140093"/>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2095" y="5676508"/>
            <a:ext cx="2120447" cy="141645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92B7A4AA-BBE1-B626-9CC6-1E2E98FA2AF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09302" y="4653923"/>
            <a:ext cx="2049745" cy="21345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EE803391-6D8C-EE82-A538-4A9C2C421AC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90080" y="1623347"/>
            <a:ext cx="1862730" cy="124430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9239" t="13695" b="17306"/>
          <a:stretch/>
        </p:blipFill>
        <p:spPr bwMode="auto">
          <a:xfrm>
            <a:off x="603168" y="4344946"/>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54721" y="3775958"/>
            <a:ext cx="1528801" cy="120775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34236" y="5349282"/>
            <a:ext cx="1341340" cy="1341340"/>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2300" y="5294095"/>
            <a:ext cx="2326233" cy="854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256611" y="5796814"/>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37315" y="2917857"/>
            <a:ext cx="1811650" cy="75768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32">
            <a:extLst>
              <a:ext uri="{28A0092B-C50C-407E-A947-70E740481C1C}">
                <a14:useLocalDpi xmlns:a14="http://schemas.microsoft.com/office/drawing/2010/main" val="0"/>
              </a:ext>
            </a:extLst>
          </a:blip>
          <a:srcRect l="15674" t="28913" r="17196" b="29600"/>
          <a:stretch/>
        </p:blipFill>
        <p:spPr>
          <a:xfrm>
            <a:off x="4938011" y="3262585"/>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0206" t="23557" r="12211" b="19905"/>
          <a:stretch/>
        </p:blipFill>
        <p:spPr bwMode="auto">
          <a:xfrm>
            <a:off x="3437525" y="4076144"/>
            <a:ext cx="2130460" cy="8577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100282" y="3075440"/>
            <a:ext cx="1224009" cy="1224009"/>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879099" y="4897172"/>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804715" y="1334883"/>
            <a:ext cx="1695503" cy="683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8">
            <a:extLst>
              <a:ext uri="{28A0092B-C50C-407E-A947-70E740481C1C}">
                <a14:useLocalDpi xmlns:a14="http://schemas.microsoft.com/office/drawing/2010/main" val="0"/>
              </a:ext>
            </a:extLst>
          </a:blip>
          <a:srcRect l="7493" t="19674" b="20887"/>
          <a:stretch/>
        </p:blipFill>
        <p:spPr>
          <a:xfrm>
            <a:off x="2037618" y="3148288"/>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1444" b="15151"/>
          <a:stretch/>
        </p:blipFill>
        <p:spPr bwMode="auto">
          <a:xfrm>
            <a:off x="7222938" y="4843036"/>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7136430" y="5702985"/>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244359" y="190740"/>
            <a:ext cx="1870402" cy="1088168"/>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195719" y="1255137"/>
            <a:ext cx="2493501" cy="518130"/>
          </a:xfrm>
          <a:prstGeom prst="rect">
            <a:avLst/>
          </a:prstGeom>
        </p:spPr>
      </p:pic>
    </p:spTree>
    <p:extLst>
      <p:ext uri="{BB962C8B-B14F-4D97-AF65-F5344CB8AC3E}">
        <p14:creationId xmlns:p14="http://schemas.microsoft.com/office/powerpoint/2010/main" val="36475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6" y="-32588"/>
            <a:ext cx="56536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Montserrat" panose="00000500000000000000" pitchFamily="2" charset="0"/>
              </a:rPr>
              <a:t>Dates for your diary </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2024 </a:t>
            </a:r>
          </a:p>
        </p:txBody>
      </p:sp>
      <p:pic>
        <p:nvPicPr>
          <p:cNvPr id="11" name="Picture 10" descr="A green and white poster with a green background&#10;&#10;Description automatically generated with medium confidence">
            <a:extLst>
              <a:ext uri="{FF2B5EF4-FFF2-40B4-BE49-F238E27FC236}">
                <a16:creationId xmlns:a16="http://schemas.microsoft.com/office/drawing/2014/main" id="{D3C3277B-9ECA-B59D-4D03-F2CD5416D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882" y="-90564"/>
            <a:ext cx="2322118" cy="2322118"/>
          </a:xfrm>
          <a:prstGeom prst="rect">
            <a:avLst/>
          </a:prstGeom>
        </p:spPr>
      </p:pic>
      <p:sp>
        <p:nvSpPr>
          <p:cNvPr id="13" name="TextBox 12">
            <a:extLst>
              <a:ext uri="{FF2B5EF4-FFF2-40B4-BE49-F238E27FC236}">
                <a16:creationId xmlns:a16="http://schemas.microsoft.com/office/drawing/2014/main" id="{5295D36B-BDCD-9457-6752-BDC7815D804B}"/>
              </a:ext>
            </a:extLst>
          </p:cNvPr>
          <p:cNvSpPr txBox="1"/>
          <p:nvPr/>
        </p:nvSpPr>
        <p:spPr>
          <a:xfrm>
            <a:off x="337626" y="1802168"/>
            <a:ext cx="10406574" cy="5262979"/>
          </a:xfrm>
          <a:prstGeom prst="rect">
            <a:avLst/>
          </a:prstGeom>
          <a:noFill/>
        </p:spPr>
        <p:txBody>
          <a:bodyPr wrap="square">
            <a:spAutoFit/>
          </a:bodyPr>
          <a:lstStyle/>
          <a:p>
            <a:endParaRPr lang="en-US" sz="2400" dirty="0">
              <a:solidFill>
                <a:schemeClr val="bg1"/>
              </a:solidFill>
              <a:latin typeface="Monserrat"/>
            </a:endParaRPr>
          </a:p>
          <a:p>
            <a:r>
              <a:rPr lang="en-US" sz="2400" dirty="0">
                <a:solidFill>
                  <a:schemeClr val="bg1"/>
                </a:solidFill>
                <a:latin typeface="Monserrat"/>
              </a:rPr>
              <a:t>22nd Feb 2024 Levelling up in decision making – inclusion in action, Leeds.</a:t>
            </a:r>
          </a:p>
          <a:p>
            <a:endParaRPr lang="en-US" sz="2400" dirty="0">
              <a:solidFill>
                <a:schemeClr val="bg1"/>
              </a:solidFill>
              <a:latin typeface="Monserrat"/>
            </a:endParaRPr>
          </a:p>
          <a:p>
            <a:r>
              <a:rPr lang="en-US" sz="2400" dirty="0">
                <a:solidFill>
                  <a:schemeClr val="bg1"/>
                </a:solidFill>
                <a:latin typeface="Monserrat"/>
              </a:rPr>
              <a:t>7th March 2024 The Balance of Power- how will the election impact energy, London</a:t>
            </a:r>
          </a:p>
          <a:p>
            <a:endParaRPr lang="en-US" sz="2400" dirty="0">
              <a:solidFill>
                <a:schemeClr val="bg1"/>
              </a:solidFill>
              <a:latin typeface="Monserrat"/>
            </a:endParaRPr>
          </a:p>
          <a:p>
            <a:r>
              <a:rPr lang="en-US" sz="2400" dirty="0">
                <a:solidFill>
                  <a:schemeClr val="bg1"/>
                </a:solidFill>
                <a:latin typeface="Monserrat"/>
              </a:rPr>
              <a:t>8th March 2024 – #IAmRemarkable virtual workshop on IWD2024</a:t>
            </a:r>
          </a:p>
          <a:p>
            <a:endParaRPr lang="en-US" sz="2400" dirty="0">
              <a:solidFill>
                <a:schemeClr val="bg1"/>
              </a:solidFill>
              <a:latin typeface="Monserrat"/>
            </a:endParaRPr>
          </a:p>
          <a:p>
            <a:r>
              <a:rPr lang="en-US" sz="2400" dirty="0">
                <a:solidFill>
                  <a:schemeClr val="bg1"/>
                </a:solidFill>
                <a:latin typeface="Monserrat"/>
              </a:rPr>
              <a:t>Free tickets available now – visit our Events page!</a:t>
            </a:r>
          </a:p>
          <a:p>
            <a:endParaRPr lang="en-US" sz="2000" dirty="0">
              <a:solidFill>
                <a:schemeClr val="bg1"/>
              </a:solidFill>
              <a:latin typeface="Monserrat"/>
            </a:endParaRPr>
          </a:p>
          <a:p>
            <a:r>
              <a:rPr lang="en-US" sz="2400" dirty="0">
                <a:solidFill>
                  <a:schemeClr val="bg1"/>
                </a:solidFill>
                <a:latin typeface="Monserrat"/>
              </a:rPr>
              <a:t>Further events:</a:t>
            </a:r>
          </a:p>
          <a:p>
            <a:r>
              <a:rPr lang="en-US" sz="2400" dirty="0">
                <a:solidFill>
                  <a:schemeClr val="bg1"/>
                </a:solidFill>
                <a:latin typeface="Monserrat"/>
              </a:rPr>
              <a:t>27</a:t>
            </a:r>
            <a:r>
              <a:rPr lang="en-US" sz="2400" baseline="30000" dirty="0">
                <a:solidFill>
                  <a:schemeClr val="bg1"/>
                </a:solidFill>
                <a:latin typeface="Monserrat"/>
              </a:rPr>
              <a:t>th</a:t>
            </a:r>
            <a:r>
              <a:rPr lang="en-US" sz="2400" dirty="0">
                <a:solidFill>
                  <a:schemeClr val="bg1"/>
                </a:solidFill>
                <a:latin typeface="Monserrat"/>
              </a:rPr>
              <a:t> June Women in Utilities Awards 2024 in association with </a:t>
            </a:r>
          </a:p>
          <a:p>
            <a:r>
              <a:rPr lang="en-US" sz="2400" dirty="0">
                <a:solidFill>
                  <a:schemeClr val="bg1"/>
                </a:solidFill>
                <a:latin typeface="Monserrat"/>
              </a:rPr>
              <a:t>Utility Week</a:t>
            </a:r>
          </a:p>
          <a:p>
            <a:endParaRPr lang="en-US" sz="2800" dirty="0">
              <a:solidFill>
                <a:schemeClr val="bg1"/>
              </a:solidFill>
              <a:latin typeface="Monserrat"/>
            </a:endParaRPr>
          </a:p>
        </p:txBody>
      </p:sp>
      <p:pic>
        <p:nvPicPr>
          <p:cNvPr id="4" name="Picture 3" descr="A close-up of a hand holding a dice&#10;&#10;Description automatically generated">
            <a:extLst>
              <a:ext uri="{FF2B5EF4-FFF2-40B4-BE49-F238E27FC236}">
                <a16:creationId xmlns:a16="http://schemas.microsoft.com/office/drawing/2014/main" id="{9E00A53B-B27D-9773-9C5F-F3E723751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4" y="0"/>
            <a:ext cx="1645757" cy="1645757"/>
          </a:xfrm>
          <a:prstGeom prst="rect">
            <a:avLst/>
          </a:prstGeom>
        </p:spPr>
      </p:pic>
      <p:pic>
        <p:nvPicPr>
          <p:cNvPr id="7" name="Picture 6" descr="A blue and white rectangular object with white text&#10;&#10;Description automatically generated">
            <a:extLst>
              <a:ext uri="{FF2B5EF4-FFF2-40B4-BE49-F238E27FC236}">
                <a16:creationId xmlns:a16="http://schemas.microsoft.com/office/drawing/2014/main" id="{5CBC93ED-0793-CA9E-B3E4-65C2B15CB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0880" y="4906880"/>
            <a:ext cx="1951120" cy="1951120"/>
          </a:xfrm>
          <a:prstGeom prst="rect">
            <a:avLst/>
          </a:prstGeom>
        </p:spPr>
      </p:pic>
    </p:spTree>
    <p:extLst>
      <p:ext uri="{BB962C8B-B14F-4D97-AF65-F5344CB8AC3E}">
        <p14:creationId xmlns:p14="http://schemas.microsoft.com/office/powerpoint/2010/main" val="1334320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nvGrpSpPr>
          <p:cNvPr id="3" name="object 3"/>
          <p:cNvGrpSpPr/>
          <p:nvPr/>
        </p:nvGrpSpPr>
        <p:grpSpPr>
          <a:xfrm>
            <a:off x="124968" y="0"/>
            <a:ext cx="11850623" cy="5750026"/>
            <a:chOff x="124968" y="0"/>
            <a:chExt cx="11850623" cy="5750026"/>
          </a:xfrm>
        </p:grpSpPr>
        <p:pic>
          <p:nvPicPr>
            <p:cNvPr id="4" name="object 4"/>
            <p:cNvPicPr/>
            <p:nvPr/>
          </p:nvPicPr>
          <p:blipFill>
            <a:blip r:embed="rId2"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3"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pic>
          <p:nvPicPr>
            <p:cNvPr id="8" name="object 8"/>
            <p:cNvPicPr/>
            <p:nvPr/>
          </p:nvPicPr>
          <p:blipFill>
            <a:blip r:embed="rId4"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55" normalizeH="0" baseline="0" noProof="0" dirty="0">
                <a:ln>
                  <a:noFill/>
                </a:ln>
                <a:solidFill>
                  <a:srgbClr val="FFFFFF"/>
                </a:solidFill>
                <a:effectLst/>
                <a:uLnTx/>
                <a:uFillTx/>
                <a:latin typeface="Century Gothic"/>
                <a:cs typeface="Century Gothic"/>
              </a:rPr>
              <a:t> </a:t>
            </a:r>
            <a:r>
              <a:rPr kumimoji="0" sz="1800" b="0" i="0" u="none" strike="noStrike" kern="0" cap="none" spc="-65" normalizeH="0" baseline="0" noProof="0" dirty="0">
                <a:ln>
                  <a:noFill/>
                </a:ln>
                <a:solidFill>
                  <a:srgbClr val="FFFFFF"/>
                </a:solidFill>
                <a:effectLst/>
                <a:uLnTx/>
                <a:uFillTx/>
                <a:latin typeface="Century Gothic"/>
                <a:cs typeface="Century Gothic"/>
              </a:rPr>
              <a:t>can</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follow</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75" normalizeH="0" baseline="0" noProof="0" dirty="0">
                <a:ln>
                  <a:noFill/>
                </a:ln>
                <a:solidFill>
                  <a:srgbClr val="FFFFFF"/>
                </a:solidFill>
                <a:effectLst/>
                <a:uLnTx/>
                <a:uFillTx/>
                <a:latin typeface="Century Gothic"/>
                <a:cs typeface="Century Gothic"/>
              </a:rPr>
              <a:t>our</a:t>
            </a:r>
            <a:r>
              <a:rPr kumimoji="0" sz="1800" b="0" i="0" u="none" strike="noStrike" kern="0" cap="none" spc="70" normalizeH="0" baseline="0" noProof="0" dirty="0">
                <a:ln>
                  <a:noFill/>
                </a:ln>
                <a:solidFill>
                  <a:srgbClr val="FFFFFF"/>
                </a:solidFill>
                <a:effectLst/>
                <a:uLnTx/>
                <a:uFillTx/>
                <a:latin typeface="Century Gothic"/>
                <a:cs typeface="Century Gothic"/>
              </a:rPr>
              <a:t> </a:t>
            </a:r>
            <a:r>
              <a:rPr kumimoji="0" sz="1800" b="0" i="0" u="none" strike="noStrike" kern="0" cap="none" spc="-10" normalizeH="0" baseline="0" noProof="0" dirty="0">
                <a:ln>
                  <a:noFill/>
                </a:ln>
                <a:solidFill>
                  <a:srgbClr val="FFFFFF"/>
                </a:solidFill>
                <a:effectLst/>
                <a:uLnTx/>
                <a:uFillTx/>
                <a:latin typeface="Century Gothic"/>
                <a:cs typeface="Century Gothic"/>
              </a:rPr>
              <a:t>podcast</a:t>
            </a:r>
            <a:r>
              <a:rPr kumimoji="0" sz="1800" b="0" i="0" u="none" strike="noStrike" kern="0" cap="none" spc="6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on</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Apple</a:t>
            </a:r>
            <a:r>
              <a:rPr kumimoji="0" sz="1800" b="0" i="0" u="none" strike="noStrike" kern="0" cap="none" spc="8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Spotify,</a:t>
            </a:r>
            <a:r>
              <a:rPr kumimoji="0" sz="1800" b="0" i="0" u="none" strike="noStrike" kern="0" cap="none" spc="8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Amazon</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60" normalizeH="0" baseline="0" noProof="0" dirty="0">
                <a:ln>
                  <a:noFill/>
                </a:ln>
                <a:solidFill>
                  <a:srgbClr val="FFFFFF"/>
                </a:solidFill>
                <a:effectLst/>
                <a:uLnTx/>
                <a:uFillTx/>
                <a:latin typeface="Century Gothic"/>
                <a:cs typeface="Century Gothic"/>
              </a:rPr>
              <a:t>Music</a:t>
            </a:r>
            <a:r>
              <a:rPr kumimoji="0" sz="1800" b="0" i="0" u="none" strike="noStrike" kern="0" cap="none" spc="75" normalizeH="0" baseline="0" noProof="0" dirty="0">
                <a:ln>
                  <a:noFill/>
                </a:ln>
                <a:solidFill>
                  <a:srgbClr val="FFFFFF"/>
                </a:solidFill>
                <a:effectLst/>
                <a:uLnTx/>
                <a:uFillTx/>
                <a:latin typeface="Century Gothic"/>
                <a:cs typeface="Century Gothic"/>
              </a:rPr>
              <a:t> </a:t>
            </a:r>
            <a:r>
              <a:rPr kumimoji="0" sz="1800" b="0" i="0" u="none" strike="noStrike" kern="0" cap="none" spc="-25" normalizeH="0" baseline="0" noProof="0" dirty="0">
                <a:ln>
                  <a:noFill/>
                </a:ln>
                <a:solidFill>
                  <a:srgbClr val="FFFFFF"/>
                </a:solidFill>
                <a:effectLst/>
                <a:uLnTx/>
                <a:uFillTx/>
                <a:latin typeface="Century Gothic"/>
                <a:cs typeface="Century Gothic"/>
              </a:rPr>
              <a:t>and </a:t>
            </a:r>
            <a:r>
              <a:rPr kumimoji="0" sz="1800" b="0" i="0" u="none" strike="noStrike" kern="0" cap="none" spc="0" normalizeH="0" baseline="0" noProof="0" dirty="0">
                <a:ln>
                  <a:noFill/>
                </a:ln>
                <a:solidFill>
                  <a:srgbClr val="FFFFFF"/>
                </a:solidFill>
                <a:effectLst/>
                <a:uLnTx/>
                <a:uFillTx/>
                <a:latin typeface="Century Gothic"/>
                <a:cs typeface="Century Gothic"/>
              </a:rPr>
              <a:t>wherever</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else</a:t>
            </a:r>
            <a:r>
              <a:rPr kumimoji="0" sz="1800" b="0" i="0" u="none" strike="noStrike" kern="0" cap="none" spc="3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you</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get</a:t>
            </a:r>
            <a:r>
              <a:rPr kumimoji="0" sz="1800" b="0" i="0" u="none" strike="noStrike" kern="0" cap="none" spc="30"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your</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podcasts</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search</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55" normalizeH="0" baseline="0" noProof="0" dirty="0">
                <a:ln>
                  <a:noFill/>
                </a:ln>
                <a:solidFill>
                  <a:srgbClr val="FFFFFF"/>
                </a:solidFill>
                <a:effectLst/>
                <a:uLnTx/>
                <a:uFillTx/>
                <a:latin typeface="Century Gothic"/>
                <a:cs typeface="Century Gothic"/>
              </a:rPr>
              <a:t>“WUN4ALL”.</a:t>
            </a:r>
            <a:endParaRPr kumimoji="0" sz="1800" b="0" i="0" u="none" strike="noStrike" kern="0" cap="none" spc="0" normalizeH="0" baseline="0" noProof="0">
              <a:ln>
                <a:noFill/>
              </a:ln>
              <a:solidFill>
                <a:sysClr val="windowText" lastClr="000000"/>
              </a:solidFill>
              <a:effectLst/>
              <a:uLnTx/>
              <a:uFillTx/>
              <a:latin typeface="Century Gothic"/>
              <a:cs typeface="Century Gothic"/>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800" b="0" i="0" u="none" strike="noStrike" kern="0" cap="none" spc="50" normalizeH="0" baseline="0" noProof="0" dirty="0">
                <a:ln>
                  <a:noFill/>
                </a:ln>
                <a:solidFill>
                  <a:srgbClr val="FFFFFF"/>
                </a:solidFill>
                <a:effectLst/>
                <a:uLnTx/>
                <a:uFillTx/>
                <a:latin typeface="Century Gothic"/>
                <a:cs typeface="Century Gothic"/>
              </a:rPr>
              <a:t>Or</a:t>
            </a:r>
            <a:r>
              <a:rPr kumimoji="0" sz="1800" b="0" i="0" u="none" strike="noStrike" kern="0" cap="none" spc="25" normalizeH="0" baseline="0" noProof="0" dirty="0">
                <a:ln>
                  <a:noFill/>
                </a:ln>
                <a:solidFill>
                  <a:srgbClr val="FFFFFF"/>
                </a:solidFill>
                <a:effectLst/>
                <a:uLnTx/>
                <a:uFillTx/>
                <a:latin typeface="Century Gothic"/>
                <a:cs typeface="Century Gothic"/>
              </a:rPr>
              <a:t> </a:t>
            </a:r>
            <a:r>
              <a:rPr kumimoji="0" sz="1800" b="0" i="0" u="none" strike="noStrike" kern="0" cap="none" spc="130" normalizeH="0" baseline="0" noProof="0" dirty="0">
                <a:ln>
                  <a:noFill/>
                </a:ln>
                <a:solidFill>
                  <a:srgbClr val="FFFFFF"/>
                </a:solidFill>
                <a:effectLst/>
                <a:uLnTx/>
                <a:uFillTx/>
                <a:latin typeface="Century Gothic"/>
                <a:cs typeface="Century Gothic"/>
              </a:rPr>
              <a:t>just</a:t>
            </a:r>
            <a:r>
              <a:rPr kumimoji="0" sz="1800" b="0" i="0" u="none" strike="noStrike" kern="0" cap="none" spc="10"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click</a:t>
            </a:r>
            <a:r>
              <a:rPr kumimoji="0" sz="1800" b="0" i="0" u="none" strike="noStrike" kern="0" cap="none" spc="50"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through</a:t>
            </a:r>
            <a:r>
              <a:rPr kumimoji="0" sz="1800" b="0" i="0" u="none" strike="noStrike" kern="0" cap="none" spc="-15" normalizeH="0" baseline="0" noProof="0" dirty="0">
                <a:ln>
                  <a:noFill/>
                </a:ln>
                <a:solidFill>
                  <a:srgbClr val="FFFFFF"/>
                </a:solidFill>
                <a:effectLst/>
                <a:uLnTx/>
                <a:uFillTx/>
                <a:latin typeface="Century Gothic"/>
                <a:cs typeface="Century Gothic"/>
              </a:rPr>
              <a:t> </a:t>
            </a:r>
            <a:r>
              <a:rPr kumimoji="0" sz="1800" b="0" i="0" u="none" strike="noStrike" kern="0" cap="none" spc="85" normalizeH="0" baseline="0" noProof="0" dirty="0">
                <a:ln>
                  <a:noFill/>
                </a:ln>
                <a:solidFill>
                  <a:srgbClr val="FFFFFF"/>
                </a:solidFill>
                <a:effectLst/>
                <a:uLnTx/>
                <a:uFillTx/>
                <a:latin typeface="Century Gothic"/>
                <a:cs typeface="Century Gothic"/>
              </a:rPr>
              <a:t>from</a:t>
            </a:r>
            <a:r>
              <a:rPr kumimoji="0" sz="1800" b="0" i="0" u="none" strike="noStrike" kern="0" cap="none" spc="20" normalizeH="0" baseline="0" noProof="0" dirty="0">
                <a:ln>
                  <a:noFill/>
                </a:ln>
                <a:solidFill>
                  <a:srgbClr val="FFFFFF"/>
                </a:solidFill>
                <a:effectLst/>
                <a:uLnTx/>
                <a:uFillTx/>
                <a:latin typeface="Century Gothic"/>
                <a:cs typeface="Century Gothic"/>
              </a:rPr>
              <a:t> </a:t>
            </a:r>
            <a:r>
              <a:rPr kumimoji="0" sz="1800" b="0" i="0" u="none" strike="noStrike" kern="0" cap="none" spc="50" normalizeH="0" baseline="0" noProof="0" dirty="0">
                <a:ln>
                  <a:noFill/>
                </a:ln>
                <a:solidFill>
                  <a:srgbClr val="FFFFFF"/>
                </a:solidFill>
                <a:effectLst/>
                <a:uLnTx/>
                <a:uFillTx/>
                <a:latin typeface="Century Gothic"/>
                <a:cs typeface="Century Gothic"/>
              </a:rPr>
              <a:t>the</a:t>
            </a:r>
            <a:r>
              <a:rPr kumimoji="0" sz="1800" b="0" i="0" u="none" strike="noStrike" kern="0" cap="none" spc="5" normalizeH="0" baseline="0" noProof="0" dirty="0">
                <a:ln>
                  <a:noFill/>
                </a:ln>
                <a:solidFill>
                  <a:srgbClr val="FFFFFF"/>
                </a:solidFill>
                <a:effectLst/>
                <a:uLnTx/>
                <a:uFillTx/>
                <a:latin typeface="Century Gothic"/>
                <a:cs typeface="Century Gothic"/>
              </a:rPr>
              <a:t> </a:t>
            </a:r>
            <a:r>
              <a:rPr kumimoji="0" sz="1800" b="0" i="0" u="none" strike="noStrike" kern="0" cap="none" spc="0" normalizeH="0" baseline="0" noProof="0" dirty="0">
                <a:ln>
                  <a:noFill/>
                </a:ln>
                <a:solidFill>
                  <a:srgbClr val="FFFFFF"/>
                </a:solidFill>
                <a:effectLst/>
                <a:uLnTx/>
                <a:uFillTx/>
                <a:latin typeface="Century Gothic"/>
                <a:cs typeface="Century Gothic"/>
              </a:rPr>
              <a:t>website:</a:t>
            </a:r>
            <a:r>
              <a:rPr kumimoji="0" sz="1800" b="0" i="0" u="none" strike="noStrike" kern="0" cap="none" spc="45" normalizeH="0" baseline="0" noProof="0" dirty="0">
                <a:ln>
                  <a:noFill/>
                </a:ln>
                <a:solidFill>
                  <a:srgbClr val="FFFFFF"/>
                </a:solidFill>
                <a:effectLst/>
                <a:uLnTx/>
                <a:uFillTx/>
                <a:latin typeface="Century Gothic"/>
                <a:cs typeface="Century Gothic"/>
              </a:rPr>
              <a:t> </a:t>
            </a:r>
            <a:r>
              <a:rPr kumimoji="0" sz="1800" b="1" i="0" u="heavy" strike="noStrike" kern="0" cap="none" spc="180" normalizeH="0" baseline="0" noProof="0" dirty="0">
                <a:ln>
                  <a:noFill/>
                </a:ln>
                <a:solidFill>
                  <a:srgbClr val="FFFFFF"/>
                </a:solidFill>
                <a:effectLst/>
                <a:uLnTx/>
                <a:uFill>
                  <a:solidFill>
                    <a:srgbClr val="FFFFFF"/>
                  </a:solidFill>
                </a:uFill>
                <a:latin typeface="Calibri"/>
                <a:cs typeface="Calibri"/>
                <a:hlinkClick r:id="rId5"/>
              </a:rPr>
              <a:t>https://thewun.co.uk/news-blogs/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sz="4000" spc="705" dirty="0"/>
              <a:t>WUN</a:t>
            </a:r>
            <a:r>
              <a:rPr sz="4000" spc="254" dirty="0"/>
              <a:t> </a:t>
            </a:r>
            <a:r>
              <a:rPr sz="4000" spc="535" dirty="0"/>
              <a:t>Podcasts</a:t>
            </a:r>
            <a:endParaRPr sz="4000" dirty="0"/>
          </a:p>
          <a:p>
            <a:pPr marL="12700" marR="5080" algn="ctr">
              <a:lnSpc>
                <a:spcPct val="100000"/>
              </a:lnSpc>
              <a:spcBef>
                <a:spcPts val="484"/>
              </a:spcBef>
            </a:pPr>
            <a:r>
              <a:rPr sz="2400" b="0" spc="145" dirty="0">
                <a:latin typeface="Century Gothic"/>
                <a:cs typeface="Century Gothic"/>
              </a:rPr>
              <a:t>Listen</a:t>
            </a:r>
            <a:r>
              <a:rPr sz="2400" b="0" spc="-20" dirty="0">
                <a:latin typeface="Century Gothic"/>
                <a:cs typeface="Century Gothic"/>
              </a:rPr>
              <a:t> </a:t>
            </a:r>
            <a:r>
              <a:rPr sz="2400" b="0" dirty="0">
                <a:latin typeface="Century Gothic"/>
                <a:cs typeface="Century Gothic"/>
              </a:rPr>
              <a:t>to</a:t>
            </a:r>
            <a:r>
              <a:rPr sz="2400" b="0" spc="-15" dirty="0">
                <a:latin typeface="Century Gothic"/>
                <a:cs typeface="Century Gothic"/>
              </a:rPr>
              <a:t> </a:t>
            </a:r>
            <a:r>
              <a:rPr sz="2400" b="0" spc="95" dirty="0">
                <a:latin typeface="Century Gothic"/>
                <a:cs typeface="Century Gothic"/>
              </a:rPr>
              <a:t>our</a:t>
            </a:r>
            <a:r>
              <a:rPr sz="2400" b="0" spc="-25" dirty="0">
                <a:latin typeface="Century Gothic"/>
                <a:cs typeface="Century Gothic"/>
              </a:rPr>
              <a:t> </a:t>
            </a:r>
            <a:r>
              <a:rPr sz="2400" b="0" spc="60" dirty="0">
                <a:latin typeface="Century Gothic"/>
                <a:cs typeface="Century Gothic"/>
              </a:rPr>
              <a:t>latest</a:t>
            </a:r>
            <a:r>
              <a:rPr sz="2400" b="0" spc="5" dirty="0">
                <a:latin typeface="Century Gothic"/>
                <a:cs typeface="Century Gothic"/>
              </a:rPr>
              <a:t> </a:t>
            </a:r>
            <a:r>
              <a:rPr sz="2400" b="0" spc="-10" dirty="0">
                <a:latin typeface="Century Gothic"/>
                <a:cs typeface="Century Gothic"/>
              </a:rPr>
              <a:t>podcasts </a:t>
            </a:r>
            <a:r>
              <a:rPr sz="2400" b="0" dirty="0">
                <a:latin typeface="Century Gothic"/>
                <a:cs typeface="Century Gothic"/>
              </a:rPr>
              <a:t>More </a:t>
            </a:r>
            <a:r>
              <a:rPr sz="2400" b="0" spc="55" dirty="0">
                <a:latin typeface="Century Gothic"/>
                <a:cs typeface="Century Gothic"/>
              </a:rPr>
              <a:t>coming</a:t>
            </a:r>
            <a:r>
              <a:rPr sz="2400" b="0" spc="-5" dirty="0">
                <a:latin typeface="Century Gothic"/>
                <a:cs typeface="Century Gothic"/>
              </a:rPr>
              <a:t> </a:t>
            </a:r>
            <a:r>
              <a:rPr sz="2400" b="0" spc="55" dirty="0">
                <a:latin typeface="Century Gothic"/>
                <a:cs typeface="Century Gothic"/>
              </a:rPr>
              <a:t>soon</a:t>
            </a:r>
            <a:r>
              <a:rPr sz="2400" b="0" spc="-10" dirty="0">
                <a:latin typeface="Century Gothic"/>
                <a:cs typeface="Century Gothic"/>
              </a:rPr>
              <a:t> </a:t>
            </a:r>
            <a:r>
              <a:rPr sz="2400" b="0" spc="-50" dirty="0">
                <a:latin typeface="Century Gothic"/>
                <a:cs typeface="Century Gothic"/>
              </a:rPr>
              <a:t>!</a:t>
            </a:r>
            <a:endParaRPr sz="2400" dirty="0">
              <a:latin typeface="Century Gothic"/>
              <a:cs typeface="Century Gothic"/>
            </a:endParaRPr>
          </a:p>
        </p:txBody>
      </p:sp>
      <p:pic>
        <p:nvPicPr>
          <p:cNvPr id="1026" name="Picture 2">
            <a:extLst>
              <a:ext uri="{FF2B5EF4-FFF2-40B4-BE49-F238E27FC236}">
                <a16:creationId xmlns:a16="http://schemas.microsoft.com/office/drawing/2014/main" id="{E93EE9DE-D3F4-F59E-5644-40BA62B650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507" t="18453" r="28090" b="33140"/>
          <a:stretch/>
        </p:blipFill>
        <p:spPr bwMode="auto">
          <a:xfrm>
            <a:off x="10571346" y="1153233"/>
            <a:ext cx="1377912" cy="1429311"/>
          </a:xfrm>
          <a:prstGeom prst="rect">
            <a:avLst/>
          </a:prstGeom>
          <a:noFill/>
          <a:effectLst>
            <a:softEdge rad="2667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60DA7F-66B1-1231-CCEC-1E5AFDE5E7C3}"/>
              </a:ext>
            </a:extLst>
          </p:cNvPr>
          <p:cNvSpPr txBox="1"/>
          <p:nvPr/>
        </p:nvSpPr>
        <p:spPr>
          <a:xfrm>
            <a:off x="6434067" y="2342396"/>
            <a:ext cx="4675072" cy="206210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Turning Challenges into Opportunities in Japan with Yuko Tanaka, Sales Operations Manager at GridBeyond speaking with Victoria Lemon, WUN Advocate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Calibri"/>
              </a:rPr>
              <a:t>Join us as Victoria talks to Yuko Tanaka about her experience of being a bilingual woman in a male dominated industry in Japan.</a:t>
            </a:r>
          </a:p>
        </p:txBody>
      </p:sp>
      <p:pic>
        <p:nvPicPr>
          <p:cNvPr id="13" name="Picture 12" descr="A person smiling for a picture&#10;&#10;Description automatically generated">
            <a:extLst>
              <a:ext uri="{FF2B5EF4-FFF2-40B4-BE49-F238E27FC236}">
                <a16:creationId xmlns:a16="http://schemas.microsoft.com/office/drawing/2014/main" id="{F1F817FC-3E06-B83C-4032-155908EF2A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07" y="1365478"/>
            <a:ext cx="1169958" cy="1169958"/>
          </a:xfrm>
          <a:prstGeom prst="rect">
            <a:avLst/>
          </a:prstGeom>
          <a:effectLst>
            <a:softEdge rad="139700"/>
          </a:effectLst>
        </p:spPr>
      </p:pic>
      <p:sp>
        <p:nvSpPr>
          <p:cNvPr id="15" name="TextBox 14">
            <a:extLst>
              <a:ext uri="{FF2B5EF4-FFF2-40B4-BE49-F238E27FC236}">
                <a16:creationId xmlns:a16="http://schemas.microsoft.com/office/drawing/2014/main" id="{B99432C2-1C38-6398-CBD3-E63D49CCF6B6}"/>
              </a:ext>
            </a:extLst>
          </p:cNvPr>
          <p:cNvSpPr txBox="1"/>
          <p:nvPr/>
        </p:nvSpPr>
        <p:spPr>
          <a:xfrm>
            <a:off x="832819" y="2362200"/>
            <a:ext cx="5064636" cy="3539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rPr>
              <a:t>Balancing the Motherload - What Is it &amp; Some Tips to Stay in Control - Juliet Summers, Inner Talent speaking to Kerris Mackley, WUN Advocate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a:rPr>
              <a:t>In this episode, Juliet Summers from Inner Talent and Kerris Mackley, one of our WUN Advocates, take us through all things the 'Motherload'. Firstly understanding what the motherload is and what impact it has on us, as well as how to know when it's too much, how to manage it and what the future looks like for the working world. To understand more about the motherload and all the associated complexities around being a mum in the workplace, take a listen!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white"/>
              </a:solidFill>
              <a:effectLst/>
              <a:uLnTx/>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over 75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3186421" y="199159"/>
            <a:ext cx="754013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
                <a:ea typeface="+mn-ea"/>
                <a:cs typeface="+mn-cs"/>
              </a:rPr>
              <a:t>International Mentoring 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194534592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13" name="TextBox 12">
            <a:extLst>
              <a:ext uri="{FF2B5EF4-FFF2-40B4-BE49-F238E27FC236}">
                <a16:creationId xmlns:a16="http://schemas.microsoft.com/office/drawing/2014/main" id="{5295D36B-BDCD-9457-6752-BDC7815D804B}"/>
              </a:ext>
            </a:extLst>
          </p:cNvPr>
          <p:cNvSpPr txBox="1"/>
          <p:nvPr/>
        </p:nvSpPr>
        <p:spPr>
          <a:xfrm>
            <a:off x="151014" y="1050281"/>
            <a:ext cx="12040986"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WUN, in a collaboration with The Marketing Pod </a:t>
            </a:r>
            <a:r>
              <a:rPr kumimoji="0" lang="en-US" sz="2400" b="0" i="0" u="none" strike="noStrike" kern="1200" cap="none" spc="0" normalizeH="0" baseline="0" noProof="0">
                <a:ln>
                  <a:noFill/>
                </a:ln>
                <a:solidFill>
                  <a:prstClr val="white"/>
                </a:solidFill>
                <a:effectLst/>
                <a:uLnTx/>
                <a:uFillTx/>
                <a:latin typeface="Monserrat"/>
                <a:ea typeface="+mn-ea"/>
                <a:cs typeface="+mn-cs"/>
              </a:rPr>
              <a:t>have launched its </a:t>
            </a:r>
            <a:r>
              <a:rPr kumimoji="0" lang="en-US" sz="2400" b="0" i="0" u="none" strike="noStrike" kern="1200" cap="none" spc="0" normalizeH="0" baseline="0" noProof="0" dirty="0">
                <a:ln>
                  <a:noFill/>
                </a:ln>
                <a:solidFill>
                  <a:prstClr val="white"/>
                </a:solidFill>
                <a:effectLst/>
                <a:uLnTx/>
                <a:uFillTx/>
                <a:latin typeface="Monserrat"/>
                <a:ea typeface="+mn-ea"/>
                <a:cs typeface="+mn-cs"/>
              </a:rPr>
              <a:t>2024 opinion survey focused on unconscious bias.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We want to get under the skin of unconscious bias in the workplace and how it is affecting women’s </a:t>
            </a:r>
            <a:r>
              <a:rPr kumimoji="0" lang="en-US" sz="2400" b="0" i="0" u="none" strike="noStrike" kern="1200" cap="none" spc="0" normalizeH="0" baseline="0" noProof="0" dirty="0" err="1">
                <a:ln>
                  <a:noFill/>
                </a:ln>
                <a:solidFill>
                  <a:prstClr val="white"/>
                </a:solidFill>
                <a:effectLst/>
                <a:uLnTx/>
                <a:uFillTx/>
                <a:latin typeface="Monserrat"/>
                <a:ea typeface="+mn-ea"/>
                <a:cs typeface="+mn-cs"/>
              </a:rPr>
              <a:t>careers.We</a:t>
            </a:r>
            <a:r>
              <a:rPr kumimoji="0" lang="en-US" sz="2400" b="0" i="0" u="none" strike="noStrike" kern="1200" cap="none" spc="0" normalizeH="0" baseline="0" noProof="0" dirty="0">
                <a:ln>
                  <a:noFill/>
                </a:ln>
                <a:solidFill>
                  <a:prstClr val="white"/>
                </a:solidFill>
                <a:effectLst/>
                <a:uLnTx/>
                <a:uFillTx/>
                <a:latin typeface="Monserrat"/>
                <a:ea typeface="+mn-ea"/>
                <a:cs typeface="+mn-cs"/>
              </a:rPr>
              <a:t> are looking to build a picture of the reality in Utilities today and particularly bringing to light real life examples where bias is positively or negatively impacting career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Our research will be published &amp; shared across the sector bringing enhanced data &amp; insight to employers and stakeholders with the aim of providing tangible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improvements to the development of </a:t>
            </a:r>
            <a:r>
              <a:rPr kumimoji="0" lang="en-US" sz="2400" b="0" i="0" u="none" strike="noStrike" kern="1200" cap="none" spc="0" normalizeH="0" baseline="0" noProof="0" dirty="0" err="1">
                <a:ln>
                  <a:noFill/>
                </a:ln>
                <a:solidFill>
                  <a:prstClr val="white"/>
                </a:solidFill>
                <a:effectLst/>
                <a:uLnTx/>
                <a:uFillTx/>
                <a:latin typeface="Monserrat"/>
                <a:ea typeface="+mn-ea"/>
                <a:cs typeface="+mn-cs"/>
              </a:rPr>
              <a:t>womens</a:t>
            </a:r>
            <a:r>
              <a:rPr kumimoji="0" lang="en-US" sz="2400" b="0" i="0" u="none" strike="noStrike" kern="1200" cap="none" spc="0" normalizeH="0" baseline="0" noProof="0" dirty="0">
                <a:ln>
                  <a:noFill/>
                </a:ln>
                <a:solidFill>
                  <a:prstClr val="white"/>
                </a:solidFill>
                <a:effectLst/>
                <a:uLnTx/>
                <a:uFillTx/>
                <a:latin typeface="Monserrat"/>
                <a:ea typeface="+mn-ea"/>
                <a:cs typeface="+mn-cs"/>
              </a:rPr>
              <a:t>’ careers.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Mon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Please complete &amp; encourage colleagues to do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serrat"/>
                <a:ea typeface="+mn-ea"/>
                <a:cs typeface="+mn-cs"/>
              </a:rPr>
              <a:t> </a:t>
            </a:r>
            <a:endParaRPr kumimoji="0" lang="en-US" sz="2800" b="0" i="0" u="none" strike="noStrike" kern="1200" cap="none" spc="0" normalizeH="0" baseline="0" noProof="0" dirty="0">
              <a:ln>
                <a:noFill/>
              </a:ln>
              <a:solidFill>
                <a:prstClr val="white"/>
              </a:solidFill>
              <a:effectLst/>
              <a:uLnTx/>
              <a:uFillTx/>
              <a:latin typeface="Monserrat"/>
              <a:ea typeface="+mn-ea"/>
              <a:cs typeface="+mn-cs"/>
            </a:endParaRPr>
          </a:p>
        </p:txBody>
      </p:sp>
      <p:sp>
        <p:nvSpPr>
          <p:cNvPr id="2" name="TextBox 1">
            <a:extLst>
              <a:ext uri="{FF2B5EF4-FFF2-40B4-BE49-F238E27FC236}">
                <a16:creationId xmlns:a16="http://schemas.microsoft.com/office/drawing/2014/main" id="{4E585EEB-DD39-4DAB-466D-EFC9531EA4C3}"/>
              </a:ext>
            </a:extLst>
          </p:cNvPr>
          <p:cNvSpPr txBox="1"/>
          <p:nvPr/>
        </p:nvSpPr>
        <p:spPr>
          <a:xfrm>
            <a:off x="284478" y="323431"/>
            <a:ext cx="88595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Monserrat"/>
                <a:ea typeface="+mn-ea"/>
                <a:cs typeface="+mn-cs"/>
              </a:rPr>
              <a:t>WUN Survey 2024 - Unconscious Bias: What is the reality? </a:t>
            </a:r>
          </a:p>
        </p:txBody>
      </p:sp>
      <p:pic>
        <p:nvPicPr>
          <p:cNvPr id="6" name="Picture 5" descr="A person sitting on a pole&#10;&#10;Description automatically generated">
            <a:extLst>
              <a:ext uri="{FF2B5EF4-FFF2-40B4-BE49-F238E27FC236}">
                <a16:creationId xmlns:a16="http://schemas.microsoft.com/office/drawing/2014/main" id="{AA02DB5A-B574-9846-490E-FC845D92E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200" y="4713456"/>
            <a:ext cx="2844800" cy="2188525"/>
          </a:xfrm>
          <a:prstGeom prst="rect">
            <a:avLst/>
          </a:prstGeom>
        </p:spPr>
      </p:pic>
    </p:spTree>
    <p:extLst>
      <p:ext uri="{BB962C8B-B14F-4D97-AF65-F5344CB8AC3E}">
        <p14:creationId xmlns:p14="http://schemas.microsoft.com/office/powerpoint/2010/main" val="1695829820"/>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ea typeface="Open Sans" panose="020B0606030504020204" pitchFamily="34" charset="0"/>
                <a:cs typeface="Open Sans" panose="020B0606030504020204" pitchFamily="34" charset="0"/>
              </a:rPr>
              <a:t>Today’s Event </a:t>
            </a:r>
          </a:p>
        </p:txBody>
      </p:sp>
      <p:sp>
        <p:nvSpPr>
          <p:cNvPr id="5" name="TextBox 4">
            <a:extLst>
              <a:ext uri="{FF2B5EF4-FFF2-40B4-BE49-F238E27FC236}">
                <a16:creationId xmlns:a16="http://schemas.microsoft.com/office/drawing/2014/main" id="{2E12F0D3-BC71-48CC-95B4-2FBE7F62A245}"/>
              </a:ext>
            </a:extLst>
          </p:cNvPr>
          <p:cNvSpPr txBox="1"/>
          <p:nvPr/>
        </p:nvSpPr>
        <p:spPr>
          <a:xfrm>
            <a:off x="225507" y="1548528"/>
            <a:ext cx="12094830" cy="4897944"/>
          </a:xfrm>
          <a:prstGeom prst="rect">
            <a:avLst/>
          </a:prstGeom>
          <a:noFill/>
        </p:spPr>
        <p:txBody>
          <a:bodyPr wrap="square" lIns="91440" tIns="45720" rIns="91440" bIns="45720" rtlCol="0" anchor="t">
            <a:spAutoFit/>
          </a:bodyPr>
          <a:lstStyle/>
          <a:p>
            <a:pPr>
              <a:defRPr/>
            </a:pPr>
            <a:r>
              <a:rPr lang="en-GB" sz="2800" b="1" dirty="0">
                <a:solidFill>
                  <a:schemeClr val="bg1"/>
                </a:solidFill>
                <a:latin typeface="Monserrat"/>
                <a:ea typeface="Open Sans" panose="020B0606030504020204" pitchFamily="34" charset="0"/>
                <a:cs typeface="Open Sans" panose="020B0606030504020204" pitchFamily="34" charset="0"/>
              </a:rPr>
              <a:t>Chair</a:t>
            </a:r>
            <a:r>
              <a:rPr lang="en-GB" sz="2400" b="1" dirty="0">
                <a:solidFill>
                  <a:schemeClr val="bg1"/>
                </a:solidFill>
                <a:latin typeface="Monserrat"/>
                <a:ea typeface="Open Sans" panose="020B0606030504020204" pitchFamily="34" charset="0"/>
                <a:cs typeface="Open Sans" panose="020B0606030504020204" pitchFamily="34" charset="0"/>
              </a:rPr>
              <a:t> –</a:t>
            </a:r>
            <a:r>
              <a:rPr lang="en-GB" sz="2400" dirty="0">
                <a:solidFill>
                  <a:schemeClr val="bg1"/>
                </a:solidFill>
                <a:latin typeface="Monserrat"/>
                <a:ea typeface="Open Sans" panose="020B0606030504020204" pitchFamily="34" charset="0"/>
                <a:cs typeface="Open Sans" panose="020B0606030504020204" pitchFamily="34" charset="0"/>
              </a:rPr>
              <a:t>.</a:t>
            </a:r>
            <a:r>
              <a:rPr lang="en-GB" sz="2800" dirty="0">
                <a:solidFill>
                  <a:schemeClr val="bg1"/>
                </a:solidFill>
                <a:effectLst/>
                <a:latin typeface="Monserrat"/>
                <a:ea typeface="Open Sans" panose="020B0606030504020204" pitchFamily="34" charset="0"/>
                <a:cs typeface="Open Sans" panose="020B0606030504020204" pitchFamily="34" charset="0"/>
              </a:rPr>
              <a:t>Hayley Monks, WUN Co-Founder &amp; Director, WNS Global.</a:t>
            </a:r>
          </a:p>
          <a:p>
            <a:pPr marR="0" lvl="0" algn="l" defTabSz="914400" rtl="0" eaLnBrk="1" fontAlgn="auto" latinLnBrk="0" hangingPunct="1">
              <a:lnSpc>
                <a:spcPct val="100000"/>
              </a:lnSpc>
              <a:spcBef>
                <a:spcPts val="0"/>
              </a:spcBef>
              <a:spcAft>
                <a:spcPts val="0"/>
              </a:spcAft>
              <a:buClrTx/>
              <a:buSzTx/>
              <a:tabLst/>
              <a:defRPr/>
            </a:pPr>
            <a:endParaRPr lang="en-GB" sz="2800" dirty="0">
              <a:solidFill>
                <a:schemeClr val="bg1"/>
              </a:solidFill>
              <a:latin typeface="Monserrat"/>
              <a:ea typeface="Open Sans" panose="020B0606030504020204" pitchFamily="34" charset="0"/>
              <a:cs typeface="Open Sans" panose="020B0606030504020204" pitchFamily="34" charset="0"/>
            </a:endParaRPr>
          </a:p>
          <a:p>
            <a:r>
              <a:rPr lang="en-GB" sz="2800" b="1" dirty="0">
                <a:solidFill>
                  <a:schemeClr val="bg1"/>
                </a:solidFill>
                <a:effectLst/>
                <a:latin typeface="Monserrat"/>
                <a:ea typeface="Open Sans" panose="020B0606030504020204" pitchFamily="34" charset="0"/>
                <a:cs typeface="Open Sans" panose="020B0606030504020204" pitchFamily="34" charset="0"/>
              </a:rPr>
              <a:t>Today's Panel</a:t>
            </a:r>
          </a:p>
          <a:p>
            <a:pPr marL="457200" indent="-457200">
              <a:buFont typeface="Arial" panose="020B0604020202020204" pitchFamily="34" charset="0"/>
              <a:buChar char="•"/>
            </a:pPr>
            <a:r>
              <a:rPr lang="en-GB" sz="2800" dirty="0">
                <a:solidFill>
                  <a:schemeClr val="bg1"/>
                </a:solidFill>
                <a:latin typeface="Monserrat"/>
                <a:ea typeface="Open Sans" panose="020B0606030504020204" pitchFamily="34" charset="0"/>
                <a:cs typeface="Open Sans" panose="020B0606030504020204" pitchFamily="34" charset="0"/>
              </a:rPr>
              <a:t>Claudia McIntosh Global Diversity Inclusion Officer, Smartest Energy.</a:t>
            </a:r>
          </a:p>
          <a:p>
            <a:pPr marL="457200" indent="-457200">
              <a:buFont typeface="Arial" panose="020B0604020202020204" pitchFamily="34" charset="0"/>
              <a:buChar char="•"/>
            </a:pPr>
            <a:endParaRPr lang="en-GB" sz="2800" dirty="0">
              <a:solidFill>
                <a:schemeClr val="bg1"/>
              </a:solidFill>
              <a:latin typeface="Monserra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sz="2800" dirty="0">
                <a:solidFill>
                  <a:schemeClr val="bg1"/>
                </a:solidFill>
                <a:latin typeface="Monserrat"/>
                <a:ea typeface="Open Sans" panose="020B0606030504020204" pitchFamily="34" charset="0"/>
                <a:cs typeface="Open Sans" panose="020B0606030504020204" pitchFamily="34" charset="0"/>
              </a:rPr>
              <a:t>Sharna Mason Knight, WUN Advocate &amp; Equity, Diversity &amp; Inclusion Manager, Cadent Gas Limited.</a:t>
            </a:r>
          </a:p>
          <a:p>
            <a:pPr marL="457200" indent="-457200">
              <a:buFont typeface="Arial" panose="020B0604020202020204" pitchFamily="34" charset="0"/>
              <a:buChar char="•"/>
            </a:pPr>
            <a:endParaRPr lang="en-GB" sz="2800" dirty="0">
              <a:solidFill>
                <a:schemeClr val="bg1"/>
              </a:solidFill>
              <a:latin typeface="Monserrat"/>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sz="2800" dirty="0">
                <a:solidFill>
                  <a:schemeClr val="bg1"/>
                </a:solidFill>
                <a:latin typeface="Monserrat"/>
                <a:ea typeface="Open Sans" panose="020B0606030504020204" pitchFamily="34" charset="0"/>
                <a:cs typeface="Open Sans" panose="020B0606030504020204" pitchFamily="34" charset="0"/>
              </a:rPr>
              <a:t>Amanda Rance, Senior People Business Partner &amp; Diversity &amp; Inclusion Lead, The Clancy Group Ltd,</a:t>
            </a:r>
          </a:p>
          <a:p>
            <a:pPr marL="342900" indent="-342900">
              <a:lnSpc>
                <a:spcPct val="150000"/>
              </a:lnSpc>
              <a:buFont typeface="Arial" panose="020B0604020202020204" pitchFamily="34" charset="0"/>
              <a:buChar char="•"/>
            </a:pPr>
            <a:endParaRPr lang="en-GB" sz="2400" dirty="0">
              <a:solidFill>
                <a:schemeClr val="bg1"/>
              </a:solidFill>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collage of people in a room&#10;&#10;Description automatically generated">
            <a:extLst>
              <a:ext uri="{FF2B5EF4-FFF2-40B4-BE49-F238E27FC236}">
                <a16:creationId xmlns:a16="http://schemas.microsoft.com/office/drawing/2014/main" id="{9102C2A5-29BC-1D73-A886-B907B46F3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206" y="-137633"/>
            <a:ext cx="3000794" cy="1686161"/>
          </a:xfrm>
          <a:prstGeom prst="rect">
            <a:avLst/>
          </a:prstGeom>
        </p:spPr>
      </p:pic>
    </p:spTree>
    <p:extLst>
      <p:ext uri="{BB962C8B-B14F-4D97-AF65-F5344CB8AC3E}">
        <p14:creationId xmlns:p14="http://schemas.microsoft.com/office/powerpoint/2010/main" val="2729792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D003B94BA464D99A65029F7039ECA" ma:contentTypeVersion="16" ma:contentTypeDescription="Create a new document." ma:contentTypeScope="" ma:versionID="8a341c8d1c71d5c076f4576d5367652f">
  <xsd:schema xmlns:xsd="http://www.w3.org/2001/XMLSchema" xmlns:xs="http://www.w3.org/2001/XMLSchema" xmlns:p="http://schemas.microsoft.com/office/2006/metadata/properties" xmlns:ns2="17271c86-fe1a-4d75-b5b1-1535866525e7" xmlns:ns3="fd8d9d27-85a8-444d-a99e-a8098df970a1" targetNamespace="http://schemas.microsoft.com/office/2006/metadata/properties" ma:root="true" ma:fieldsID="8898e7ae5777745b452c8be8b5b05b9f" ns2:_="" ns3:_="">
    <xsd:import namespace="17271c86-fe1a-4d75-b5b1-1535866525e7"/>
    <xsd:import namespace="fd8d9d27-85a8-444d-a99e-a8098df97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1c86-fe1a-4d75-b5b1-153586652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8d9d27-85a8-444d-a99e-a8098df970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fcab096-666f-4dec-94f6-08da0b35d490}" ma:internalName="TaxCatchAll" ma:showField="CatchAllData" ma:web="fd8d9d27-85a8-444d-a99e-a8098df970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d8d9d27-85a8-444d-a99e-a8098df970a1" xsi:nil="true"/>
    <lcf76f155ced4ddcb4097134ff3c332f xmlns="17271c86-fe1a-4d75-b5b1-1535866525e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4A4EA7-360D-4851-8794-7A7F6BE6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1c86-fe1a-4d75-b5b1-1535866525e7"/>
    <ds:schemaRef ds:uri="fd8d9d27-85a8-444d-a99e-a8098df97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fd8d9d27-85a8-444d-a99e-a8098df970a1"/>
    <ds:schemaRef ds:uri="17271c86-fe1a-4d75-b5b1-1535866525e7"/>
  </ds:schemaRefs>
</ds:datastoreItem>
</file>

<file path=customXml/itemProps3.xml><?xml version="1.0" encoding="utf-8"?>
<ds:datastoreItem xmlns:ds="http://schemas.openxmlformats.org/officeDocument/2006/customXml" ds:itemID="{C6CD3FA8-BF0E-4972-8E53-836630C7E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7145</TotalTime>
  <Words>1473</Words>
  <Application>Microsoft Office PowerPoint</Application>
  <PresentationFormat>Widescreen</PresentationFormat>
  <Paragraphs>138</Paragraphs>
  <Slides>18</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Calibri</vt:lpstr>
      <vt:lpstr>Calibri Light</vt:lpstr>
      <vt:lpstr>Century Gothic</vt:lpstr>
      <vt:lpstr>Monserrat</vt:lpstr>
      <vt:lpstr>Montserrat</vt:lpstr>
      <vt:lpstr>Montserrat </vt:lpstr>
      <vt:lpstr>Open Sans</vt:lpstr>
      <vt:lpstr>Wingdings</vt:lpstr>
      <vt:lpstr>Office Theme</vt:lpstr>
      <vt:lpstr>1_Office Theme</vt:lpstr>
      <vt:lpstr>PowerPoint Presentation</vt:lpstr>
      <vt:lpstr>PowerPoint Presentation</vt:lpstr>
      <vt:lpstr>PowerPoint Presentation</vt:lpstr>
      <vt:lpstr>PowerPoint Presentation</vt:lpstr>
      <vt:lpstr>WUN Podcasts Listen to our latest podcasts More coming soon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gender pay gap?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1039</cp:revision>
  <dcterms:created xsi:type="dcterms:W3CDTF">2018-04-19T15:20:54Z</dcterms:created>
  <dcterms:modified xsi:type="dcterms:W3CDTF">2024-01-17T14:42:01Z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0x010100E8BD003B94BA464D99A65029F7039ECA</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