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8.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4.jpg" ContentType="image/jpeg"/>
  <Override PartName="/ppt/notesSlides/notesSlide4.xml" ContentType="application/vnd.openxmlformats-officedocument.presentationml.notesSlide+xml"/>
  <Override PartName="/ppt/media/image53.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55.jpg" ContentType="image/jpeg"/>
  <Override PartName="/ppt/notesSlides/notesSlide9.xml" ContentType="application/vnd.openxmlformats-officedocument.presentationml.notesSlide+xml"/>
  <Override PartName="/ppt/media/image56.jpg" ContentType="image/jpeg"/>
  <Override PartName="/ppt/notesSlides/notesSlide10.xml" ContentType="application/vnd.openxmlformats-officedocument.presentationml.notesSlide+xml"/>
  <Override PartName="/ppt/media/image57.jpg" ContentType="image/jpeg"/>
  <Override PartName="/ppt/notesSlides/notesSlide11.xml" ContentType="application/vnd.openxmlformats-officedocument.presentationml.notesSlide+xml"/>
  <Override PartName="/ppt/media/image58.jpg" ContentType="image/jpeg"/>
  <Override PartName="/ppt/notesSlides/notesSlide12.xml" ContentType="application/vnd.openxmlformats-officedocument.presentationml.notesSlide+xml"/>
  <Override PartName="/ppt/media/image59.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Lst>
  <p:notesMasterIdLst>
    <p:notesMasterId r:id="rId24"/>
  </p:notesMasterIdLst>
  <p:sldIdLst>
    <p:sldId id="370" r:id="rId6"/>
    <p:sldId id="256" r:id="rId7"/>
    <p:sldId id="2146847758" r:id="rId8"/>
    <p:sldId id="2128751523" r:id="rId9"/>
    <p:sldId id="271" r:id="rId10"/>
    <p:sldId id="2128751522" r:id="rId11"/>
    <p:sldId id="357" r:id="rId12"/>
    <p:sldId id="355" r:id="rId13"/>
    <p:sldId id="2146847762" r:id="rId14"/>
    <p:sldId id="2146847777" r:id="rId15"/>
    <p:sldId id="2146847773" r:id="rId16"/>
    <p:sldId id="2146847770" r:id="rId17"/>
    <p:sldId id="2146847774" r:id="rId18"/>
    <p:sldId id="2146847771" r:id="rId19"/>
    <p:sldId id="2146847772" r:id="rId20"/>
    <p:sldId id="2146847761" r:id="rId21"/>
    <p:sldId id="281" r:id="rId22"/>
    <p:sldId id="21468477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6C936-967B-3788-7470-135D63BF554C}" name="Helen Rints" initials="HR" userId="c5335ef8f2ee8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7AA"/>
    <a:srgbClr val="9900CC"/>
    <a:srgbClr val="9B2D1F"/>
    <a:srgbClr val="610402"/>
    <a:srgbClr val="018CA9"/>
    <a:srgbClr val="555759"/>
    <a:srgbClr val="D34817"/>
    <a:srgbClr val="EEECE1"/>
    <a:srgbClr val="344B97"/>
    <a:srgbClr val="A05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9BA9E-4553-42D7-9873-5DA89E578494}" v="1" dt="2023-11-22T16:20:36.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3436" autoAdjust="0"/>
  </p:normalViewPr>
  <p:slideViewPr>
    <p:cSldViewPr snapToGrid="0">
      <p:cViewPr varScale="1">
        <p:scale>
          <a:sx n="53" d="100"/>
          <a:sy n="53" d="100"/>
        </p:scale>
        <p:origin x="9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74DD-262F-4F12-866D-44C33944F10C}" type="datetimeFigureOut">
              <a:rPr lang="en-GB" smtClean="0"/>
              <a:t>23/11/2023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041B4-61B9-4F33-8B0E-10CC14E30273}" type="slidenum">
              <a:rPr lang="en-GB" smtClean="0"/>
              <a:t>‹#›</a:t>
            </a:fld>
            <a:endParaRPr lang="en-GB" dirty="0"/>
          </a:p>
        </p:txBody>
      </p:sp>
    </p:spTree>
    <p:extLst>
      <p:ext uri="{BB962C8B-B14F-4D97-AF65-F5344CB8AC3E}">
        <p14:creationId xmlns:p14="http://schemas.microsoft.com/office/powerpoint/2010/main" val="18195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a:t>
            </a:fld>
            <a:endParaRPr lang="en-GB" dirty="0"/>
          </a:p>
        </p:txBody>
      </p:sp>
    </p:spTree>
    <p:extLst>
      <p:ext uri="{BB962C8B-B14F-4D97-AF65-F5344CB8AC3E}">
        <p14:creationId xmlns:p14="http://schemas.microsoft.com/office/powerpoint/2010/main" val="186128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13</a:t>
            </a:fld>
            <a:endParaRPr lang="en-GB" dirty="0"/>
          </a:p>
        </p:txBody>
      </p:sp>
    </p:spTree>
    <p:extLst>
      <p:ext uri="{BB962C8B-B14F-4D97-AF65-F5344CB8AC3E}">
        <p14:creationId xmlns:p14="http://schemas.microsoft.com/office/powerpoint/2010/main" val="77444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14</a:t>
            </a:fld>
            <a:endParaRPr lang="en-GB" dirty="0"/>
          </a:p>
        </p:txBody>
      </p:sp>
    </p:spTree>
    <p:extLst>
      <p:ext uri="{BB962C8B-B14F-4D97-AF65-F5344CB8AC3E}">
        <p14:creationId xmlns:p14="http://schemas.microsoft.com/office/powerpoint/2010/main" val="12650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15</a:t>
            </a:fld>
            <a:endParaRPr lang="en-GB" dirty="0"/>
          </a:p>
        </p:txBody>
      </p:sp>
    </p:spTree>
    <p:extLst>
      <p:ext uri="{BB962C8B-B14F-4D97-AF65-F5344CB8AC3E}">
        <p14:creationId xmlns:p14="http://schemas.microsoft.com/office/powerpoint/2010/main" val="282672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90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041B4-61B9-4F33-8B0E-10CC14E30273}" type="slidenum">
              <a:rPr lang="en-GB" smtClean="0"/>
              <a:t>17</a:t>
            </a:fld>
            <a:endParaRPr lang="en-GB" dirty="0"/>
          </a:p>
        </p:txBody>
      </p:sp>
    </p:spTree>
    <p:extLst>
      <p:ext uri="{BB962C8B-B14F-4D97-AF65-F5344CB8AC3E}">
        <p14:creationId xmlns:p14="http://schemas.microsoft.com/office/powerpoint/2010/main" val="264573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09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99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5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041B4-61B9-4F33-8B0E-10CC14E30273}" type="slidenum">
              <a:rPr lang="en-GB" smtClean="0"/>
              <a:t>7</a:t>
            </a:fld>
            <a:endParaRPr lang="en-GB" dirty="0"/>
          </a:p>
        </p:txBody>
      </p:sp>
    </p:spTree>
    <p:extLst>
      <p:ext uri="{BB962C8B-B14F-4D97-AF65-F5344CB8AC3E}">
        <p14:creationId xmlns:p14="http://schemas.microsoft.com/office/powerpoint/2010/main" val="254335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8</a:t>
            </a:fld>
            <a:endParaRPr lang="en-GB" dirty="0"/>
          </a:p>
        </p:txBody>
      </p:sp>
    </p:spTree>
    <p:extLst>
      <p:ext uri="{BB962C8B-B14F-4D97-AF65-F5344CB8AC3E}">
        <p14:creationId xmlns:p14="http://schemas.microsoft.com/office/powerpoint/2010/main" val="356202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86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11</a:t>
            </a:fld>
            <a:endParaRPr lang="en-GB" dirty="0"/>
          </a:p>
        </p:txBody>
      </p:sp>
    </p:spTree>
    <p:extLst>
      <p:ext uri="{BB962C8B-B14F-4D97-AF65-F5344CB8AC3E}">
        <p14:creationId xmlns:p14="http://schemas.microsoft.com/office/powerpoint/2010/main" val="242929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12</a:t>
            </a:fld>
            <a:endParaRPr lang="en-GB" dirty="0"/>
          </a:p>
        </p:txBody>
      </p:sp>
    </p:spTree>
    <p:extLst>
      <p:ext uri="{BB962C8B-B14F-4D97-AF65-F5344CB8AC3E}">
        <p14:creationId xmlns:p14="http://schemas.microsoft.com/office/powerpoint/2010/main" val="398614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ACE2-51C7-4900-A9CE-DC1138F6E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6FE8-4B5D-4C94-99F3-DF48C2AB4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E3346-4DED-4C8C-8D6B-2CB21791AEED}"/>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72E13994-C3DE-466F-BF6E-6D5F4CAAAA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D11477-4ED4-476B-8020-0149DD9005E7}"/>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6288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8627-183C-46E9-8233-8958A4C279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22BCB-F30B-4F97-B46D-42F0FF97C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ACF31-BE88-4A4B-A9F9-EB9E1D27E375}"/>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3EEA1CDF-B659-474F-8F94-A588DF72C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D98A43-EC75-43E5-8113-A276D7BE542E}"/>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2860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AA45A-D5AA-4DAC-B0BA-6A030E7E3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A27BF1-BDAF-4281-B3E2-92F7A42D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7190-1BE4-41AC-82BD-E43CAD3F2C0A}"/>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13F50C8D-6021-455C-A75F-24C78FB439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1140BE-3996-4565-A5A3-139F18B18DF9}"/>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94301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523"/>
            <a:ext cx="12192000" cy="2059305"/>
          </a:xfrm>
          <a:custGeom>
            <a:avLst/>
            <a:gdLst/>
            <a:ahLst/>
            <a:cxnLst/>
            <a:rect l="l" t="t" r="r" b="b"/>
            <a:pathLst>
              <a:path w="12192000" h="2059305">
                <a:moveTo>
                  <a:pt x="12192000" y="0"/>
                </a:moveTo>
                <a:lnTo>
                  <a:pt x="0" y="0"/>
                </a:lnTo>
                <a:lnTo>
                  <a:pt x="0" y="2058924"/>
                </a:lnTo>
                <a:lnTo>
                  <a:pt x="12192000" y="2058924"/>
                </a:lnTo>
                <a:lnTo>
                  <a:pt x="12192000" y="0"/>
                </a:lnTo>
                <a:close/>
              </a:path>
            </a:pathLst>
          </a:custGeom>
          <a:solidFill>
            <a:srgbClr val="55D6AA"/>
          </a:solidFill>
        </p:spPr>
        <p:txBody>
          <a:bodyPr wrap="square" lIns="0" tIns="0" rIns="0" bIns="0" rtlCol="0"/>
          <a:lstStyle/>
          <a:p>
            <a:endParaRPr/>
          </a:p>
        </p:txBody>
      </p:sp>
      <p:sp>
        <p:nvSpPr>
          <p:cNvPr id="2" name="Holder 2"/>
          <p:cNvSpPr>
            <a:spLocks noGrp="1"/>
          </p:cNvSpPr>
          <p:nvPr>
            <p:ph type="ctrTitle"/>
          </p:nvPr>
        </p:nvSpPr>
        <p:spPr>
          <a:xfrm>
            <a:off x="916939" y="530428"/>
            <a:ext cx="3778885" cy="848994"/>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618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5991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7"/>
          </a:xfrm>
          <a:prstGeom prst="rect">
            <a:avLst/>
          </a:prstGeom>
        </p:spPr>
      </p:pic>
      <p:pic>
        <p:nvPicPr>
          <p:cNvPr id="17" name="bg object 17"/>
          <p:cNvPicPr/>
          <p:nvPr/>
        </p:nvPicPr>
        <p:blipFill>
          <a:blip r:embed="rId3" cstate="print"/>
          <a:stretch>
            <a:fillRect/>
          </a:stretch>
        </p:blipFill>
        <p:spPr>
          <a:xfrm>
            <a:off x="356616" y="0"/>
            <a:ext cx="11835384" cy="6857997"/>
          </a:xfrm>
          <a:prstGeom prst="rect">
            <a:avLst/>
          </a:prstGeom>
        </p:spPr>
      </p:pic>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590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712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100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A058-239C-453E-A48A-2411C7EE7F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4ADF4-DEC1-48EB-8EA2-ECF364709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B5C60-2694-4F15-A97A-8B7609641241}"/>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CF19BB68-0A25-4C73-B7E1-853F433F24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2E7EBF-6C3A-4963-8551-F5A4B0D4E4C8}"/>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22283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0217-6042-4089-997C-188C3988E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6F81E0-41F1-47CA-AD32-7A3DBD5B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935EC-96F7-4767-B333-78A1CD353AFF}"/>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C70EC390-EC2F-401F-BD3B-81C489D12F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716B6B-D183-462F-8AA4-D21939CE4D9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47449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F33C-D695-49EE-BA2C-4E62A2F21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2BA8D-26C4-45F9-AD35-07BEAD07D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455284-DFC7-4A9B-B364-CD1998C43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3BE77-66C8-498E-A236-FBB430D7DDDF}"/>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6" name="Footer Placeholder 5">
            <a:extLst>
              <a:ext uri="{FF2B5EF4-FFF2-40B4-BE49-F238E27FC236}">
                <a16:creationId xmlns:a16="http://schemas.microsoft.com/office/drawing/2014/main" id="{C6C322AA-7944-41D7-A16F-0A539E7C80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7B18E93-93F3-4439-BAF7-7AA43F009FA1}"/>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13262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8E1C-D6EC-4FD8-AD3C-030D18D3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97275-68A4-48B6-866F-6D7D57B52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34FF-AD0C-46DB-96E6-C65AD68AD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AA0E7-7111-47C7-A2D4-6D6585A8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A0F84-62B7-4726-A21F-72A74918F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54E17-A854-4B2A-9FF1-3F8A77267258}"/>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8" name="Footer Placeholder 7">
            <a:extLst>
              <a:ext uri="{FF2B5EF4-FFF2-40B4-BE49-F238E27FC236}">
                <a16:creationId xmlns:a16="http://schemas.microsoft.com/office/drawing/2014/main" id="{4C9D4FB2-1D9E-4DCC-8B58-F02322A9B3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BB40AF5-B61C-497E-90C0-FF2FCC6DAAD0}"/>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7991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6A59-2F2E-496A-9652-90849C6CDD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D2DFF-0907-4506-94F5-EC9F430C838D}"/>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4" name="Footer Placeholder 3">
            <a:extLst>
              <a:ext uri="{FF2B5EF4-FFF2-40B4-BE49-F238E27FC236}">
                <a16:creationId xmlns:a16="http://schemas.microsoft.com/office/drawing/2014/main" id="{F70E51C2-DFFC-4232-A494-2794FB7181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BB0527-1E4B-47E5-A152-8E603459EA6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56729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69D7A-F14D-40B9-8DFD-B042BE91FD42}"/>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3" name="Footer Placeholder 2">
            <a:extLst>
              <a:ext uri="{FF2B5EF4-FFF2-40B4-BE49-F238E27FC236}">
                <a16:creationId xmlns:a16="http://schemas.microsoft.com/office/drawing/2014/main" id="{312B2F77-7930-46FC-8C82-BBAC213765E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3383B3A-F599-4F0B-9B5B-190DC7D11B14}"/>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55888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F815-1F24-46CC-A45A-D8F1B62D9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F561C-94E4-400C-A4C6-65D1C0D3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6B349-30DE-4E59-B701-10A7508DD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E84C8-D664-4B5E-B1CE-74C9D3710AD2}"/>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6" name="Footer Placeholder 5">
            <a:extLst>
              <a:ext uri="{FF2B5EF4-FFF2-40B4-BE49-F238E27FC236}">
                <a16:creationId xmlns:a16="http://schemas.microsoft.com/office/drawing/2014/main" id="{2049E643-167C-4C87-9374-74112CE418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4DA8E-1EC4-4BF6-977B-B4BF0A7898C2}"/>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0555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5DAC-C23A-44C4-984A-5F01770B0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36A49-6050-4969-BFD2-DCD132825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51EA5BC-2EBA-4646-9136-5142D2C2C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53EC8-9643-4F74-9D99-82C5666BC0D7}"/>
              </a:ext>
            </a:extLst>
          </p:cNvPr>
          <p:cNvSpPr>
            <a:spLocks noGrp="1"/>
          </p:cNvSpPr>
          <p:nvPr>
            <p:ph type="dt" sz="half" idx="10"/>
          </p:nvPr>
        </p:nvSpPr>
        <p:spPr/>
        <p:txBody>
          <a:bodyPr/>
          <a:lstStyle/>
          <a:p>
            <a:fld id="{47EC2CF2-AC50-4AF7-8703-45C8F2A2C319}" type="datetimeFigureOut">
              <a:rPr lang="en-GB" smtClean="0"/>
              <a:t>23/11/2023</a:t>
            </a:fld>
            <a:endParaRPr lang="en-GB" dirty="0"/>
          </a:p>
        </p:txBody>
      </p:sp>
      <p:sp>
        <p:nvSpPr>
          <p:cNvPr id="6" name="Footer Placeholder 5">
            <a:extLst>
              <a:ext uri="{FF2B5EF4-FFF2-40B4-BE49-F238E27FC236}">
                <a16:creationId xmlns:a16="http://schemas.microsoft.com/office/drawing/2014/main" id="{7C0AB4F0-AD8B-42DD-926E-DAB53DCB40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516E76-D209-4BAF-97FB-602A67B9B9E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7613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C21F8-CCF6-45BB-838F-EAA20E363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0238F-0488-491A-A36F-49C56B861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E707C-FB8E-4B18-ABDB-62EB8BEB2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C2CF2-AC50-4AF7-8703-45C8F2A2C319}" type="datetimeFigureOut">
              <a:rPr lang="en-GB" smtClean="0"/>
              <a:t>23/11/2023</a:t>
            </a:fld>
            <a:endParaRPr lang="en-GB" dirty="0"/>
          </a:p>
        </p:txBody>
      </p:sp>
      <p:sp>
        <p:nvSpPr>
          <p:cNvPr id="5" name="Footer Placeholder 4">
            <a:extLst>
              <a:ext uri="{FF2B5EF4-FFF2-40B4-BE49-F238E27FC236}">
                <a16:creationId xmlns:a16="http://schemas.microsoft.com/office/drawing/2014/main" id="{B3928F62-65FD-44C1-845D-144293A57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867B10A-059C-48B2-850D-6421CE655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5B087-1B06-4E5C-8489-E8D0A1DDFF97}" type="slidenum">
              <a:rPr lang="en-GB" smtClean="0"/>
              <a:t>‹#›</a:t>
            </a:fld>
            <a:endParaRPr lang="en-GB" dirty="0"/>
          </a:p>
        </p:txBody>
      </p:sp>
    </p:spTree>
    <p:extLst>
      <p:ext uri="{BB962C8B-B14F-4D97-AF65-F5344CB8AC3E}">
        <p14:creationId xmlns:p14="http://schemas.microsoft.com/office/powerpoint/2010/main" val="2118523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7840" y="160477"/>
            <a:ext cx="8724137" cy="1703350"/>
          </a:xfrm>
          <a:prstGeom prst="rect">
            <a:avLst/>
          </a:prstGeom>
        </p:spPr>
        <p:txBody>
          <a:bodyPr wrap="square" lIns="0" tIns="0" rIns="0" bIns="0">
            <a:spAutoFit/>
          </a:bodyPr>
          <a:lstStyle>
            <a:lvl1pPr>
              <a:defRPr sz="6000" b="1" i="0">
                <a:solidFill>
                  <a:schemeClr val="bg1"/>
                </a:solidFill>
                <a:latin typeface="Calibri"/>
                <a:cs typeface="Calibri"/>
              </a:defRPr>
            </a:lvl1pPr>
          </a:lstStyle>
          <a:p>
            <a:endParaRPr/>
          </a:p>
        </p:txBody>
      </p:sp>
      <p:sp>
        <p:nvSpPr>
          <p:cNvPr id="3" name="Holder 3"/>
          <p:cNvSpPr>
            <a:spLocks noGrp="1"/>
          </p:cNvSpPr>
          <p:nvPr>
            <p:ph type="body" idx="1"/>
          </p:nvPr>
        </p:nvSpPr>
        <p:spPr>
          <a:xfrm>
            <a:off x="1503679" y="2888107"/>
            <a:ext cx="9184640" cy="2952115"/>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11/23/2023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90542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36" Type="http://schemas.openxmlformats.org/officeDocument/2006/relationships/image" Target="../media/image38.jp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jpe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36" Type="http://schemas.openxmlformats.org/officeDocument/2006/relationships/image" Target="../media/image38.jp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jpe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s>
</file>

<file path=ppt/slides/_rels/slide2.xml.rels><?xml version="1.0" encoding="UTF-8" standalone="yes"?>
<Relationships xmlns="http://schemas.openxmlformats.org/package/2006/relationships"><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41"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36" Type="http://schemas.openxmlformats.org/officeDocument/2006/relationships/image" Target="../media/image38.jp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jpe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jpeg"/><Relationship Id="rId33" Type="http://schemas.openxmlformats.org/officeDocument/2006/relationships/image" Target="../media/image35.png"/><Relationship Id="rId38"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hyperlink" Target="https://thewun.co.uk/news-blogs/" TargetMode="Externa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0" y="2520854"/>
            <a:ext cx="12192000" cy="1938992"/>
          </a:xfrm>
          <a:prstGeom prst="rect">
            <a:avLst/>
          </a:prstGeom>
          <a:noFill/>
        </p:spPr>
        <p:txBody>
          <a:bodyPr wrap="square" rtlCol="0">
            <a:spAutoFit/>
          </a:bodyPr>
          <a:lstStyle/>
          <a:p>
            <a:pPr algn="ctr"/>
            <a:r>
              <a:rPr lang="en-US" sz="4000" dirty="0">
                <a:solidFill>
                  <a:schemeClr val="bg1"/>
                </a:solidFill>
              </a:rPr>
              <a:t>Women leading, Innovating &amp; Role Modelling</a:t>
            </a:r>
          </a:p>
          <a:p>
            <a:pPr algn="ctr"/>
            <a:r>
              <a:rPr lang="en-US" sz="4000" dirty="0">
                <a:solidFill>
                  <a:schemeClr val="bg1"/>
                </a:solidFill>
              </a:rPr>
              <a:t>Kindly hosted by Salesforce in partnership with </a:t>
            </a:r>
          </a:p>
          <a:p>
            <a:pPr algn="ctr"/>
            <a:r>
              <a:rPr lang="en-US" sz="4000" dirty="0">
                <a:solidFill>
                  <a:schemeClr val="bg1"/>
                </a:solidFill>
              </a:rPr>
              <a:t>Anglian Water  </a:t>
            </a:r>
            <a:endParaRPr lang="en-GB" sz="4000" dirty="0">
              <a:solidFill>
                <a:schemeClr val="bg1"/>
              </a:solidFill>
            </a:endParaRPr>
          </a:p>
        </p:txBody>
      </p:sp>
      <p:sp>
        <p:nvSpPr>
          <p:cNvPr id="5" name="TextBox 4">
            <a:extLst>
              <a:ext uri="{FF2B5EF4-FFF2-40B4-BE49-F238E27FC236}">
                <a16:creationId xmlns:a16="http://schemas.microsoft.com/office/drawing/2014/main" id="{09F5C561-1D7D-4BA0-8079-C24468FCEA70}"/>
              </a:ext>
            </a:extLst>
          </p:cNvPr>
          <p:cNvSpPr txBox="1"/>
          <p:nvPr/>
        </p:nvSpPr>
        <p:spPr>
          <a:xfrm>
            <a:off x="4872246" y="6292613"/>
            <a:ext cx="2447507" cy="368247"/>
          </a:xfrm>
          <a:prstGeom prst="rect">
            <a:avLst/>
          </a:prstGeom>
          <a:noFill/>
        </p:spPr>
        <p:txBody>
          <a:bodyPr wrap="square">
            <a:spAutoFit/>
          </a:bodyPr>
          <a:lstStyle/>
          <a:p>
            <a:pPr algn="ctr"/>
            <a:r>
              <a:rPr lang="en-GB" i="1" dirty="0">
                <a:solidFill>
                  <a:schemeClr val="bg1"/>
                </a:solidFill>
              </a:rPr>
              <a:t>https://thewun.co.uk/</a:t>
            </a:r>
          </a:p>
        </p:txBody>
      </p:sp>
      <p:sp>
        <p:nvSpPr>
          <p:cNvPr id="3" name="TextBox 2">
            <a:extLst>
              <a:ext uri="{FF2B5EF4-FFF2-40B4-BE49-F238E27FC236}">
                <a16:creationId xmlns:a16="http://schemas.microsoft.com/office/drawing/2014/main" id="{B1750711-13C0-EADF-FD97-E87B3A74B494}"/>
              </a:ext>
            </a:extLst>
          </p:cNvPr>
          <p:cNvSpPr txBox="1"/>
          <p:nvPr/>
        </p:nvSpPr>
        <p:spPr>
          <a:xfrm>
            <a:off x="1786283" y="1601084"/>
            <a:ext cx="8023059" cy="707886"/>
          </a:xfrm>
          <a:prstGeom prst="rect">
            <a:avLst/>
          </a:prstGeom>
          <a:noFill/>
        </p:spPr>
        <p:txBody>
          <a:bodyPr wrap="square" rtlCol="0">
            <a:spAutoFit/>
          </a:bodyPr>
          <a:lstStyle/>
          <a:p>
            <a:pPr algn="ct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Welcome</a:t>
            </a:r>
            <a:endParaRPr lang="en-GB" sz="4000"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18493A2-16A4-D0D5-398A-2CDB1E7B3C92}"/>
              </a:ext>
            </a:extLst>
          </p:cNvPr>
          <p:cNvPicPr>
            <a:picLocks noChangeAspect="1"/>
          </p:cNvPicPr>
          <p:nvPr/>
        </p:nvPicPr>
        <p:blipFill>
          <a:blip r:embed="rId3"/>
          <a:stretch>
            <a:fillRect/>
          </a:stretch>
        </p:blipFill>
        <p:spPr>
          <a:xfrm>
            <a:off x="0" y="4459846"/>
            <a:ext cx="2398154" cy="2398154"/>
          </a:xfrm>
          <a:prstGeom prst="rect">
            <a:avLst/>
          </a:prstGeom>
        </p:spPr>
      </p:pic>
    </p:spTree>
    <p:extLst>
      <p:ext uri="{BB962C8B-B14F-4D97-AF65-F5344CB8AC3E}">
        <p14:creationId xmlns:p14="http://schemas.microsoft.com/office/powerpoint/2010/main" val="271400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B0CBFE-F4F1-BF2A-7270-2DC3BBCA0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 y="129333"/>
            <a:ext cx="1879813" cy="1255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C89CE7-981E-75E5-78D6-0B16215EB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631" y="224960"/>
            <a:ext cx="1698979" cy="7362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BA377E-904F-5EEB-66FD-93EC11D92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014" y="1378405"/>
            <a:ext cx="1698979" cy="11349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BA3BCD-35CB-59A8-5159-F0A090FBD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79" y="2056266"/>
            <a:ext cx="2085603" cy="13931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A2E8B83-80F7-2976-4E50-591C21061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297" y="76281"/>
            <a:ext cx="1879813" cy="11351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5234DD5-FF6A-3CE5-F055-1C34B37D1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6223" y="3632034"/>
            <a:ext cx="1609387" cy="10750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5FD77A-FF7B-9D37-C0A3-C4193E22A3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04" y="3036108"/>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11B6B13-50BC-138A-C074-CAB046797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5916" y="1546537"/>
            <a:ext cx="3057827" cy="7449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81B5E8B9-2537-1F41-4FA7-977DF267D0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957" b="18068"/>
          <a:stretch/>
        </p:blipFill>
        <p:spPr bwMode="auto">
          <a:xfrm>
            <a:off x="7183172" y="1960689"/>
            <a:ext cx="1921357" cy="8339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FABA1312-6407-E081-A2C8-F378357BBE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4759" y="926752"/>
            <a:ext cx="2335711" cy="76950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897CE4A-419E-DBBE-A215-8DD363466E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0128" y="217193"/>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CF88F98-BD81-9F3F-0E11-2988DB8C53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0554" y="258950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A7B6D33-16DD-AE24-4C93-256179B88D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3753" y="5688189"/>
            <a:ext cx="1587830"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22C4AE12-5510-DD32-D5F2-C23F2951BB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52811" y="2786194"/>
            <a:ext cx="1469882" cy="9030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E07CC2F0-3BBC-9166-9A70-09A6BDE55A6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2503" b="33060"/>
          <a:stretch/>
        </p:blipFill>
        <p:spPr bwMode="auto">
          <a:xfrm>
            <a:off x="2037029" y="5714380"/>
            <a:ext cx="3881207" cy="94011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E5AB00D-E60F-3E54-2C37-80A1AC1E925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4094" t="1" r="2688" b="8719"/>
          <a:stretch/>
        </p:blipFill>
        <p:spPr bwMode="auto">
          <a:xfrm>
            <a:off x="2471717" y="2498167"/>
            <a:ext cx="2234517" cy="72907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D3BFB13-B0DC-217B-D15D-E5B066F302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4080" y="4077495"/>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F25D59FE-82B4-8125-FC50-D49995A3621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6216" t="22873" r="15737" b="24689"/>
          <a:stretch/>
        </p:blipFill>
        <p:spPr bwMode="auto">
          <a:xfrm>
            <a:off x="414771" y="3775958"/>
            <a:ext cx="1518043" cy="82455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4A964BA6-45B1-FABF-CF32-3FCF47CFFF2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4136" y="140093"/>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3F6BDCB1-2221-960A-E59D-F0FE7F7F134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285" y="4603949"/>
            <a:ext cx="1879813" cy="112162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DE34D378-E846-FCA4-6442-0F8F3922C4E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39643" y="1521074"/>
            <a:ext cx="2120447" cy="141645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92B7A4AA-BBE1-B626-9CC6-1E2E98FA2A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105598" y="4519988"/>
            <a:ext cx="2049745" cy="213450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EE803391-6D8C-EE82-A538-4A9C2C421AC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90081" y="1460148"/>
            <a:ext cx="1862730" cy="124430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BB8F838-33CB-D5D0-D012-14542762B0EE}"/>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9239" t="13695" b="17306"/>
          <a:stretch/>
        </p:blipFill>
        <p:spPr bwMode="auto">
          <a:xfrm>
            <a:off x="2014780" y="4038362"/>
            <a:ext cx="1840267" cy="98899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a:extLst>
              <a:ext uri="{FF2B5EF4-FFF2-40B4-BE49-F238E27FC236}">
                <a16:creationId xmlns:a16="http://schemas.microsoft.com/office/drawing/2014/main" id="{A84CF992-F5CC-244A-F724-B1E2DA5597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64916" y="3847202"/>
            <a:ext cx="1340900" cy="105931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59C7A8D7-A092-BF00-3031-B088DC5C573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02971" y="5179530"/>
            <a:ext cx="1580202" cy="158020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F94849B-600A-8649-9D1D-0CA9AFB160C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1285" y="1552458"/>
            <a:ext cx="2433297" cy="44539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0550CF-7B7D-9935-C56B-10F788EBDE7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3668" y="5772793"/>
            <a:ext cx="2326233" cy="854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41AF368E-2169-7892-92B6-36C37C51CDE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22130" y="4072361"/>
            <a:ext cx="1083621" cy="865616"/>
          </a:xfrm>
          <a:prstGeom prst="rect">
            <a:avLst/>
          </a:prstGeom>
        </p:spPr>
      </p:pic>
      <p:pic>
        <p:nvPicPr>
          <p:cNvPr id="1080" name="Picture 56">
            <a:extLst>
              <a:ext uri="{FF2B5EF4-FFF2-40B4-BE49-F238E27FC236}">
                <a16:creationId xmlns:a16="http://schemas.microsoft.com/office/drawing/2014/main" id="{EBC59AAF-D75A-3AD2-FAF9-0E67F9AC8BF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67382" y="4511606"/>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D9DA9009-014B-57E6-1644-5E5BB636C2A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37314" y="2871975"/>
            <a:ext cx="1921357" cy="80357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922AE051-5D15-4DF7-FF17-D785AE419BAA}"/>
              </a:ext>
            </a:extLst>
          </p:cNvPr>
          <p:cNvPicPr>
            <a:picLocks noChangeAspect="1"/>
          </p:cNvPicPr>
          <p:nvPr/>
        </p:nvPicPr>
        <p:blipFill rotWithShape="1">
          <a:blip r:embed="rId33">
            <a:extLst>
              <a:ext uri="{28A0092B-C50C-407E-A947-70E740481C1C}">
                <a14:useLocalDpi xmlns:a14="http://schemas.microsoft.com/office/drawing/2010/main" val="0"/>
              </a:ext>
            </a:extLst>
          </a:blip>
          <a:srcRect l="15674" t="28913" r="17196" b="29600"/>
          <a:stretch/>
        </p:blipFill>
        <p:spPr>
          <a:xfrm>
            <a:off x="4938011" y="3262585"/>
            <a:ext cx="1939305" cy="674149"/>
          </a:xfrm>
          <a:prstGeom prst="rect">
            <a:avLst/>
          </a:prstGeom>
        </p:spPr>
      </p:pic>
      <p:pic>
        <p:nvPicPr>
          <p:cNvPr id="9" name="Picture 10" descr="Engie Logo PNG vector in SVG, PDF, AI, CDR format">
            <a:extLst>
              <a:ext uri="{FF2B5EF4-FFF2-40B4-BE49-F238E27FC236}">
                <a16:creationId xmlns:a16="http://schemas.microsoft.com/office/drawing/2014/main" id="{16F31C62-A376-2FF1-B2A9-A1B564FB1372}"/>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21444" b="15151"/>
          <a:stretch/>
        </p:blipFill>
        <p:spPr bwMode="auto">
          <a:xfrm>
            <a:off x="8662858" y="5225903"/>
            <a:ext cx="1721465" cy="817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88629B-0C8C-4230-283A-3FF1F2A28B59}"/>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10206" t="23557" r="12211" b="19905"/>
          <a:stretch/>
        </p:blipFill>
        <p:spPr bwMode="auto">
          <a:xfrm>
            <a:off x="3415697" y="4769402"/>
            <a:ext cx="2130460" cy="85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BB1DBAB2-EC31-797E-6464-B431AB216967}"/>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050155" y="3069581"/>
            <a:ext cx="1383865" cy="1383865"/>
          </a:xfrm>
          <a:prstGeom prst="rect">
            <a:avLst/>
          </a:prstGeom>
        </p:spPr>
      </p:pic>
      <p:pic>
        <p:nvPicPr>
          <p:cNvPr id="7" name="Picture 6" descr="A red and black text&#10;&#10;Description automatically generated">
            <a:extLst>
              <a:ext uri="{FF2B5EF4-FFF2-40B4-BE49-F238E27FC236}">
                <a16:creationId xmlns:a16="http://schemas.microsoft.com/office/drawing/2014/main" id="{E2E9BC95-55B2-F92B-077C-6F9F3B68C6B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041365" y="5994948"/>
            <a:ext cx="1172532" cy="659549"/>
          </a:xfrm>
          <a:prstGeom prst="rect">
            <a:avLst/>
          </a:prstGeom>
        </p:spPr>
      </p:pic>
      <p:pic>
        <p:nvPicPr>
          <p:cNvPr id="1038" name="Picture 14">
            <a:extLst>
              <a:ext uri="{FF2B5EF4-FFF2-40B4-BE49-F238E27FC236}">
                <a16:creationId xmlns:a16="http://schemas.microsoft.com/office/drawing/2014/main" id="{CA33ED91-A0F4-AA56-9EC0-2BB44F26AEF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40921" y="954356"/>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77D8B5B-6DB7-8881-48D5-FDCE6404C73D}"/>
              </a:ext>
            </a:extLst>
          </p:cNvPr>
          <p:cNvPicPr>
            <a:picLocks noChangeAspect="1"/>
          </p:cNvPicPr>
          <p:nvPr/>
        </p:nvPicPr>
        <p:blipFill>
          <a:blip r:embed="rId39"/>
          <a:stretch>
            <a:fillRect/>
          </a:stretch>
        </p:blipFill>
        <p:spPr>
          <a:xfrm>
            <a:off x="6553948" y="222457"/>
            <a:ext cx="1337980" cy="1155008"/>
          </a:xfrm>
          <a:prstGeom prst="rect">
            <a:avLst/>
          </a:prstGeom>
        </p:spPr>
      </p:pic>
      <p:pic>
        <p:nvPicPr>
          <p:cNvPr id="1028" name="Picture 4">
            <a:extLst>
              <a:ext uri="{FF2B5EF4-FFF2-40B4-BE49-F238E27FC236}">
                <a16:creationId xmlns:a16="http://schemas.microsoft.com/office/drawing/2014/main" id="{A50EE1D5-7637-D188-0CA6-69F8B9CA799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44160" y="1488530"/>
            <a:ext cx="1695503" cy="683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B2CCF231-599D-3352-63BD-9C0D3E92F27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053018" y="3310860"/>
            <a:ext cx="2936298" cy="866208"/>
          </a:xfrm>
          <a:prstGeom prst="rect">
            <a:avLst/>
          </a:prstGeom>
        </p:spPr>
      </p:pic>
    </p:spTree>
    <p:extLst>
      <p:ext uri="{BB962C8B-B14F-4D97-AF65-F5344CB8AC3E}">
        <p14:creationId xmlns:p14="http://schemas.microsoft.com/office/powerpoint/2010/main" val="175205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58313" y="306379"/>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Chair </a:t>
            </a: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
        <p:nvSpPr>
          <p:cNvPr id="5" name="TextBox 4">
            <a:extLst>
              <a:ext uri="{FF2B5EF4-FFF2-40B4-BE49-F238E27FC236}">
                <a16:creationId xmlns:a16="http://schemas.microsoft.com/office/drawing/2014/main" id="{0DDD09E0-F4BF-C506-906C-5F36E2E77B5D}"/>
              </a:ext>
            </a:extLst>
          </p:cNvPr>
          <p:cNvSpPr txBox="1"/>
          <p:nvPr/>
        </p:nvSpPr>
        <p:spPr>
          <a:xfrm>
            <a:off x="132347" y="919923"/>
            <a:ext cx="10996864" cy="5386090"/>
          </a:xfrm>
          <a:prstGeom prst="rect">
            <a:avLst/>
          </a:prstGeom>
          <a:noFill/>
        </p:spPr>
        <p:txBody>
          <a:bodyPr wrap="square">
            <a:spAutoFit/>
          </a:bodyPr>
          <a:lstStyle/>
          <a:p>
            <a:r>
              <a:rPr lang="en-US" sz="4000" dirty="0">
                <a:solidFill>
                  <a:schemeClr val="bg1"/>
                </a:solidFill>
                <a:latin typeface="Monserrat"/>
              </a:rPr>
              <a:t>Jo Butlin, WUN Co-Founder &amp; Director </a:t>
            </a:r>
            <a:r>
              <a:rPr lang="en-US" sz="4000" dirty="0" err="1">
                <a:solidFill>
                  <a:schemeClr val="bg1"/>
                </a:solidFill>
                <a:latin typeface="Monserrat"/>
              </a:rPr>
              <a:t>EnergyBridge</a:t>
            </a:r>
            <a:r>
              <a:rPr lang="en-US" sz="4000" dirty="0">
                <a:solidFill>
                  <a:schemeClr val="bg1"/>
                </a:solidFill>
                <a:latin typeface="Monserrat"/>
              </a:rPr>
              <a:t>.</a:t>
            </a:r>
          </a:p>
          <a:p>
            <a:endParaRPr lang="en-US" sz="2200" dirty="0">
              <a:solidFill>
                <a:schemeClr val="bg1"/>
              </a:solidFill>
            </a:endParaRPr>
          </a:p>
          <a:p>
            <a:r>
              <a:rPr lang="en-US" sz="2200" dirty="0">
                <a:solidFill>
                  <a:schemeClr val="bg1"/>
                </a:solidFill>
                <a:latin typeface="Monserrat"/>
              </a:rPr>
              <a:t>Having qualified as an accountant, Jo spent the majority of her career in leadership roles working across the energy sector before setting up her own consulting company, </a:t>
            </a:r>
            <a:r>
              <a:rPr lang="en-US" sz="2200" dirty="0" err="1">
                <a:solidFill>
                  <a:schemeClr val="bg1"/>
                </a:solidFill>
                <a:latin typeface="Monserrat"/>
              </a:rPr>
              <a:t>EnergyBridge</a:t>
            </a:r>
            <a:r>
              <a:rPr lang="en-US" sz="2200" dirty="0">
                <a:solidFill>
                  <a:schemeClr val="bg1"/>
                </a:solidFill>
                <a:latin typeface="Monserrat"/>
              </a:rPr>
              <a:t> (UK) Limited in 2017, to help businesses and investors navigate the energy market.</a:t>
            </a:r>
          </a:p>
          <a:p>
            <a:endParaRPr lang="en-US" sz="2200" dirty="0">
              <a:solidFill>
                <a:schemeClr val="bg1"/>
              </a:solidFill>
              <a:latin typeface="Monserrat"/>
            </a:endParaRPr>
          </a:p>
          <a:p>
            <a:r>
              <a:rPr lang="en-US" sz="2200" dirty="0">
                <a:solidFill>
                  <a:schemeClr val="bg1"/>
                </a:solidFill>
                <a:latin typeface="Monserrat"/>
              </a:rPr>
              <a:t>Jo has built a portfolio of Non Executive and advisory roles across the market. She </a:t>
            </a:r>
          </a:p>
          <a:p>
            <a:r>
              <a:rPr lang="en-US" sz="2200" dirty="0">
                <a:solidFill>
                  <a:schemeClr val="bg1"/>
                </a:solidFill>
                <a:latin typeface="Monserrat"/>
              </a:rPr>
              <a:t>is Chair of the OFGEM’s ESO Performance Panel, Chair of the Board of </a:t>
            </a:r>
          </a:p>
          <a:p>
            <a:r>
              <a:rPr lang="en-US" sz="2200" dirty="0">
                <a:solidFill>
                  <a:schemeClr val="bg1"/>
                </a:solidFill>
                <a:latin typeface="Monserrat"/>
              </a:rPr>
              <a:t>Thrive Renewables plc, Chair of the board of The Energy Consortium and a</a:t>
            </a:r>
          </a:p>
          <a:p>
            <a:r>
              <a:rPr lang="en-US" sz="2200" dirty="0">
                <a:solidFill>
                  <a:schemeClr val="bg1"/>
                </a:solidFill>
                <a:latin typeface="Monserrat"/>
              </a:rPr>
              <a:t>NED of </a:t>
            </a:r>
            <a:r>
              <a:rPr lang="en-US" sz="2200" dirty="0" err="1">
                <a:solidFill>
                  <a:schemeClr val="bg1"/>
                </a:solidFill>
                <a:latin typeface="Monserrat"/>
              </a:rPr>
              <a:t>Kensa</a:t>
            </a:r>
            <a:r>
              <a:rPr lang="en-US" sz="2200" dirty="0">
                <a:solidFill>
                  <a:schemeClr val="bg1"/>
                </a:solidFill>
                <a:latin typeface="Monserrat"/>
              </a:rPr>
              <a:t> Group Limited in  addition to Board advisory roles to several</a:t>
            </a:r>
          </a:p>
          <a:p>
            <a:r>
              <a:rPr lang="en-US" sz="2200" dirty="0">
                <a:solidFill>
                  <a:schemeClr val="bg1"/>
                </a:solidFill>
                <a:latin typeface="Monserrat"/>
              </a:rPr>
              <a:t>clients. She works with  </a:t>
            </a:r>
            <a:r>
              <a:rPr lang="en-US" sz="2200" dirty="0" err="1">
                <a:solidFill>
                  <a:schemeClr val="bg1"/>
                </a:solidFill>
                <a:latin typeface="Monserrat"/>
              </a:rPr>
              <a:t>organisations</a:t>
            </a:r>
            <a:r>
              <a:rPr lang="en-US" sz="2200" dirty="0">
                <a:solidFill>
                  <a:schemeClr val="bg1"/>
                </a:solidFill>
                <a:latin typeface="Monserrat"/>
              </a:rPr>
              <a:t> and individuals with a passion and ambition </a:t>
            </a:r>
          </a:p>
          <a:p>
            <a:r>
              <a:rPr lang="en-US" sz="2200" dirty="0">
                <a:solidFill>
                  <a:schemeClr val="bg1"/>
                </a:solidFill>
                <a:latin typeface="Monserrat"/>
              </a:rPr>
              <a:t>for facilitating  the transition to a net zero world.</a:t>
            </a:r>
          </a:p>
          <a:p>
            <a:endParaRPr lang="en-US" sz="2200" dirty="0">
              <a:solidFill>
                <a:schemeClr val="bg1"/>
              </a:solidFill>
              <a:latin typeface="Monserrat"/>
            </a:endParaRPr>
          </a:p>
        </p:txBody>
      </p:sp>
      <p:pic>
        <p:nvPicPr>
          <p:cNvPr id="4" name="Picture 3" descr="A person smiling at the camera&#10;&#10;Description automatically generated">
            <a:extLst>
              <a:ext uri="{FF2B5EF4-FFF2-40B4-BE49-F238E27FC236}">
                <a16:creationId xmlns:a16="http://schemas.microsoft.com/office/drawing/2014/main" id="{F69CF800-715D-D20C-4369-C1593A2A8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182" y="4148953"/>
            <a:ext cx="2419818" cy="2729463"/>
          </a:xfrm>
          <a:prstGeom prst="rect">
            <a:avLst/>
          </a:prstGeom>
        </p:spPr>
      </p:pic>
    </p:spTree>
    <p:extLst>
      <p:ext uri="{BB962C8B-B14F-4D97-AF65-F5344CB8AC3E}">
        <p14:creationId xmlns:p14="http://schemas.microsoft.com/office/powerpoint/2010/main" val="2915792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58313" y="306379"/>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Speakers</a:t>
            </a: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
        <p:nvSpPr>
          <p:cNvPr id="5" name="TextBox 4">
            <a:extLst>
              <a:ext uri="{FF2B5EF4-FFF2-40B4-BE49-F238E27FC236}">
                <a16:creationId xmlns:a16="http://schemas.microsoft.com/office/drawing/2014/main" id="{0DDD09E0-F4BF-C506-906C-5F36E2E77B5D}"/>
              </a:ext>
            </a:extLst>
          </p:cNvPr>
          <p:cNvSpPr txBox="1"/>
          <p:nvPr/>
        </p:nvSpPr>
        <p:spPr>
          <a:xfrm>
            <a:off x="132347" y="919923"/>
            <a:ext cx="10996864" cy="5324535"/>
          </a:xfrm>
          <a:prstGeom prst="rect">
            <a:avLst/>
          </a:prstGeom>
          <a:noFill/>
        </p:spPr>
        <p:txBody>
          <a:bodyPr wrap="square">
            <a:spAutoFit/>
          </a:bodyPr>
          <a:lstStyle/>
          <a:p>
            <a:r>
              <a:rPr lang="en-US" sz="4000" dirty="0">
                <a:solidFill>
                  <a:schemeClr val="bg1"/>
                </a:solidFill>
                <a:latin typeface="Monserrat"/>
              </a:rPr>
              <a:t>Charlotte Kirby. </a:t>
            </a:r>
          </a:p>
          <a:p>
            <a:r>
              <a:rPr lang="en-US" sz="4000" dirty="0">
                <a:solidFill>
                  <a:schemeClr val="bg1"/>
                </a:solidFill>
                <a:latin typeface="Monserrat"/>
              </a:rPr>
              <a:t>Area Vice President of Manufacturing, Salesforce.</a:t>
            </a:r>
          </a:p>
          <a:p>
            <a:endParaRPr lang="en-US" dirty="0">
              <a:solidFill>
                <a:schemeClr val="bg1"/>
              </a:solidFill>
            </a:endParaRPr>
          </a:p>
          <a:p>
            <a:r>
              <a:rPr lang="en-US" sz="2200" dirty="0">
                <a:solidFill>
                  <a:schemeClr val="bg1"/>
                </a:solidFill>
                <a:latin typeface="Monserrat"/>
              </a:rPr>
              <a:t>Charlotte is Area Vice President of Manufacturing at Salesforce, responsible for leading the company's growth in the Manufacturing, Automotive and Aero/ </a:t>
            </a:r>
            <a:r>
              <a:rPr lang="en-US" sz="2200" dirty="0" err="1">
                <a:solidFill>
                  <a:schemeClr val="bg1"/>
                </a:solidFill>
                <a:latin typeface="Monserrat"/>
              </a:rPr>
              <a:t>Defence</a:t>
            </a:r>
            <a:r>
              <a:rPr lang="en-US" sz="2200" dirty="0">
                <a:solidFill>
                  <a:schemeClr val="bg1"/>
                </a:solidFill>
                <a:latin typeface="Monserrat"/>
              </a:rPr>
              <a:t> sectors. Since joining the business in 2013, </a:t>
            </a:r>
            <a:r>
              <a:rPr lang="en-US" sz="2200" dirty="0" err="1">
                <a:solidFill>
                  <a:schemeClr val="bg1"/>
                </a:solidFill>
                <a:latin typeface="Monserrat"/>
              </a:rPr>
              <a:t>Ms</a:t>
            </a:r>
            <a:r>
              <a:rPr lang="en-US" sz="2200" dirty="0">
                <a:solidFill>
                  <a:schemeClr val="bg1"/>
                </a:solidFill>
                <a:latin typeface="Monserrat"/>
              </a:rPr>
              <a:t> Kirby has been a passionate advocate of technology innovation and its role in driving sustainable business transformation and customer success. She is a</a:t>
            </a:r>
          </a:p>
          <a:p>
            <a:r>
              <a:rPr lang="en-US" sz="2200" dirty="0">
                <a:solidFill>
                  <a:schemeClr val="bg1"/>
                </a:solidFill>
                <a:latin typeface="Monserrat"/>
              </a:rPr>
              <a:t> champion of Responsible Business and the role of business as a platform for change.</a:t>
            </a:r>
          </a:p>
          <a:p>
            <a:endParaRPr lang="en-US" sz="2200" dirty="0">
              <a:solidFill>
                <a:schemeClr val="bg1"/>
              </a:solidFill>
              <a:latin typeface="Monserrat"/>
            </a:endParaRPr>
          </a:p>
          <a:p>
            <a:r>
              <a:rPr lang="en-US" sz="2200" dirty="0">
                <a:solidFill>
                  <a:schemeClr val="bg1"/>
                </a:solidFill>
                <a:latin typeface="Monserrat"/>
              </a:rPr>
              <a:t>Prior to Salesforce, </a:t>
            </a:r>
            <a:r>
              <a:rPr lang="en-US" sz="2200" dirty="0" err="1">
                <a:solidFill>
                  <a:schemeClr val="bg1"/>
                </a:solidFill>
                <a:latin typeface="Monserrat"/>
              </a:rPr>
              <a:t>Ms</a:t>
            </a:r>
            <a:r>
              <a:rPr lang="en-US" sz="2200" dirty="0">
                <a:solidFill>
                  <a:schemeClr val="bg1"/>
                </a:solidFill>
                <a:latin typeface="Monserrat"/>
              </a:rPr>
              <a:t> Kirby worked in senior management roles in the</a:t>
            </a:r>
          </a:p>
          <a:p>
            <a:r>
              <a:rPr lang="en-US" sz="2200" dirty="0">
                <a:solidFill>
                  <a:schemeClr val="bg1"/>
                </a:solidFill>
                <a:latin typeface="Monserrat"/>
              </a:rPr>
              <a:t> telecommunications industry, holding senior management positions within </a:t>
            </a:r>
          </a:p>
          <a:p>
            <a:r>
              <a:rPr lang="en-US" sz="2200" dirty="0">
                <a:solidFill>
                  <a:schemeClr val="bg1"/>
                </a:solidFill>
                <a:latin typeface="Monserrat"/>
              </a:rPr>
              <a:t>Verizon and WorldCom and focusing on business transformation and customer</a:t>
            </a:r>
          </a:p>
          <a:p>
            <a:r>
              <a:rPr lang="en-US" sz="2200" dirty="0">
                <a:solidFill>
                  <a:schemeClr val="bg1"/>
                </a:solidFill>
                <a:latin typeface="Monserrat"/>
              </a:rPr>
              <a:t> success. </a:t>
            </a:r>
            <a:r>
              <a:rPr lang="en-US" sz="2200" dirty="0" err="1">
                <a:solidFill>
                  <a:schemeClr val="bg1"/>
                </a:solidFill>
                <a:latin typeface="Monserrat"/>
              </a:rPr>
              <a:t>Ms</a:t>
            </a:r>
            <a:r>
              <a:rPr lang="en-US" sz="2200" dirty="0">
                <a:solidFill>
                  <a:schemeClr val="bg1"/>
                </a:solidFill>
                <a:latin typeface="Monserrat"/>
              </a:rPr>
              <a:t> Kirby holds a BA (Hons) in Business from Anglia Ruskin and </a:t>
            </a:r>
          </a:p>
          <a:p>
            <a:r>
              <a:rPr lang="en-US" sz="2200" dirty="0">
                <a:solidFill>
                  <a:schemeClr val="bg1"/>
                </a:solidFill>
                <a:latin typeface="Monserrat"/>
              </a:rPr>
              <a:t>a MSc in Corporate Governance from London South Bank.</a:t>
            </a:r>
            <a:endParaRPr lang="en-GB" sz="2200" dirty="0">
              <a:solidFill>
                <a:schemeClr val="bg1"/>
              </a:solidFill>
              <a:latin typeface="Monserrat"/>
            </a:endParaRPr>
          </a:p>
        </p:txBody>
      </p:sp>
      <p:pic>
        <p:nvPicPr>
          <p:cNvPr id="4" name="Picture 3" descr="A close-up of a person smiling&#10;&#10;Description automatically generated">
            <a:extLst>
              <a:ext uri="{FF2B5EF4-FFF2-40B4-BE49-F238E27FC236}">
                <a16:creationId xmlns:a16="http://schemas.microsoft.com/office/drawing/2014/main" id="{01981BCD-3F8B-2898-E80E-70D44EFAA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3795632"/>
            <a:ext cx="1926523" cy="3062368"/>
          </a:xfrm>
          <a:prstGeom prst="rect">
            <a:avLst/>
          </a:prstGeom>
        </p:spPr>
      </p:pic>
    </p:spTree>
    <p:extLst>
      <p:ext uri="{BB962C8B-B14F-4D97-AF65-F5344CB8AC3E}">
        <p14:creationId xmlns:p14="http://schemas.microsoft.com/office/powerpoint/2010/main" val="367280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58313" y="306379"/>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Speakers</a:t>
            </a: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
        <p:nvSpPr>
          <p:cNvPr id="5" name="TextBox 4">
            <a:extLst>
              <a:ext uri="{FF2B5EF4-FFF2-40B4-BE49-F238E27FC236}">
                <a16:creationId xmlns:a16="http://schemas.microsoft.com/office/drawing/2014/main" id="{0DDD09E0-F4BF-C506-906C-5F36E2E77B5D}"/>
              </a:ext>
            </a:extLst>
          </p:cNvPr>
          <p:cNvSpPr txBox="1"/>
          <p:nvPr/>
        </p:nvSpPr>
        <p:spPr>
          <a:xfrm>
            <a:off x="253397" y="1203360"/>
            <a:ext cx="10996864" cy="1323439"/>
          </a:xfrm>
          <a:prstGeom prst="rect">
            <a:avLst/>
          </a:prstGeom>
          <a:noFill/>
        </p:spPr>
        <p:txBody>
          <a:bodyPr wrap="square">
            <a:spAutoFit/>
          </a:bodyPr>
          <a:lstStyle/>
          <a:p>
            <a:r>
              <a:rPr lang="en-US" sz="4000" dirty="0">
                <a:solidFill>
                  <a:schemeClr val="bg1"/>
                </a:solidFill>
                <a:latin typeface="Monserrat"/>
              </a:rPr>
              <a:t>Carly Leonard, Head of Environmental Strategy, Anglian Water </a:t>
            </a:r>
            <a:endParaRPr lang="en-GB" sz="4000" dirty="0">
              <a:solidFill>
                <a:schemeClr val="bg1"/>
              </a:solidFill>
              <a:latin typeface="Monserrat"/>
            </a:endParaRPr>
          </a:p>
        </p:txBody>
      </p:sp>
      <p:pic>
        <p:nvPicPr>
          <p:cNvPr id="4" name="Picture 3" descr="A person smiling for the camera&#10;&#10;Description automatically generated">
            <a:extLst>
              <a:ext uri="{FF2B5EF4-FFF2-40B4-BE49-F238E27FC236}">
                <a16:creationId xmlns:a16="http://schemas.microsoft.com/office/drawing/2014/main" id="{62069A50-11F4-CD6F-69B9-9D49591BA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868" y="3958389"/>
            <a:ext cx="1653132" cy="2899611"/>
          </a:xfrm>
          <a:prstGeom prst="rect">
            <a:avLst/>
          </a:prstGeom>
        </p:spPr>
      </p:pic>
      <p:sp>
        <p:nvSpPr>
          <p:cNvPr id="8" name="TextBox 7">
            <a:extLst>
              <a:ext uri="{FF2B5EF4-FFF2-40B4-BE49-F238E27FC236}">
                <a16:creationId xmlns:a16="http://schemas.microsoft.com/office/drawing/2014/main" id="{602D5E75-C2DA-7846-9011-E2237118486F}"/>
              </a:ext>
            </a:extLst>
          </p:cNvPr>
          <p:cNvSpPr txBox="1"/>
          <p:nvPr/>
        </p:nvSpPr>
        <p:spPr>
          <a:xfrm>
            <a:off x="253397" y="2578421"/>
            <a:ext cx="9941093" cy="3816429"/>
          </a:xfrm>
          <a:prstGeom prst="rect">
            <a:avLst/>
          </a:prstGeom>
          <a:noFill/>
        </p:spPr>
        <p:txBody>
          <a:bodyPr wrap="square">
            <a:spAutoFit/>
          </a:bodyPr>
          <a:lstStyle/>
          <a:p>
            <a:r>
              <a:rPr lang="en-US" sz="2200" dirty="0">
                <a:solidFill>
                  <a:schemeClr val="bg1"/>
                </a:solidFill>
                <a:latin typeface="Monserrat"/>
              </a:rPr>
              <a:t>Carly is the Head of Environmental Strategy for Anglian Water. She oversees environmental strategy and policy as alongside delivery of key environmental activities within the team with wider links across the business. This includes the preparation and management of our WINEP (Water Industry Natural Environment </a:t>
            </a:r>
            <a:r>
              <a:rPr lang="en-US" sz="2200" dirty="0" err="1">
                <a:solidFill>
                  <a:schemeClr val="bg1"/>
                </a:solidFill>
                <a:latin typeface="Monserrat"/>
              </a:rPr>
              <a:t>Programme</a:t>
            </a:r>
            <a:r>
              <a:rPr lang="en-US" sz="2200" dirty="0">
                <a:solidFill>
                  <a:schemeClr val="bg1"/>
                </a:solidFill>
                <a:latin typeface="Monserrat"/>
              </a:rPr>
              <a:t>) and delivery of catchment management and biodiversity.  A large area of focus for Carly and her team is working in collaboration with others to achieve greater environmental outcomes.</a:t>
            </a:r>
          </a:p>
          <a:p>
            <a:endParaRPr lang="en-US" sz="2200" dirty="0">
              <a:solidFill>
                <a:schemeClr val="bg1"/>
              </a:solidFill>
              <a:latin typeface="Monserrat"/>
            </a:endParaRPr>
          </a:p>
          <a:p>
            <a:r>
              <a:rPr lang="en-US" sz="2200" dirty="0">
                <a:solidFill>
                  <a:schemeClr val="bg1"/>
                </a:solidFill>
                <a:latin typeface="Monserrat"/>
              </a:rPr>
              <a:t>Prior to her role at Anglian Water, Carly was Chief Executive of an environmental charity for eight years. She has also worked in regional and local government as well as setting up a social enterprise </a:t>
            </a:r>
            <a:r>
              <a:rPr lang="en-US" sz="2200" dirty="0" err="1">
                <a:solidFill>
                  <a:schemeClr val="bg1"/>
                </a:solidFill>
                <a:latin typeface="Monserrat"/>
              </a:rPr>
              <a:t>focussed</a:t>
            </a:r>
            <a:r>
              <a:rPr lang="en-US" sz="2200" dirty="0">
                <a:solidFill>
                  <a:schemeClr val="bg1"/>
                </a:solidFill>
                <a:latin typeface="Monserrat"/>
              </a:rPr>
              <a:t> on climate change and sustainability.   </a:t>
            </a:r>
          </a:p>
        </p:txBody>
      </p:sp>
    </p:spTree>
    <p:extLst>
      <p:ext uri="{BB962C8B-B14F-4D97-AF65-F5344CB8AC3E}">
        <p14:creationId xmlns:p14="http://schemas.microsoft.com/office/powerpoint/2010/main" val="217826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58313" y="306379"/>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Speakers</a:t>
            </a: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
        <p:nvSpPr>
          <p:cNvPr id="5" name="TextBox 4">
            <a:extLst>
              <a:ext uri="{FF2B5EF4-FFF2-40B4-BE49-F238E27FC236}">
                <a16:creationId xmlns:a16="http://schemas.microsoft.com/office/drawing/2014/main" id="{0DDD09E0-F4BF-C506-906C-5F36E2E77B5D}"/>
              </a:ext>
            </a:extLst>
          </p:cNvPr>
          <p:cNvSpPr txBox="1"/>
          <p:nvPr/>
        </p:nvSpPr>
        <p:spPr>
          <a:xfrm>
            <a:off x="132347" y="919923"/>
            <a:ext cx="10996864" cy="5047536"/>
          </a:xfrm>
          <a:prstGeom prst="rect">
            <a:avLst/>
          </a:prstGeom>
          <a:noFill/>
        </p:spPr>
        <p:txBody>
          <a:bodyPr wrap="square">
            <a:spAutoFit/>
          </a:bodyPr>
          <a:lstStyle/>
          <a:p>
            <a:r>
              <a:rPr lang="en-US" sz="4000" dirty="0">
                <a:solidFill>
                  <a:schemeClr val="bg1"/>
                </a:solidFill>
                <a:latin typeface="Monserrat"/>
              </a:rPr>
              <a:t>Katy Taylor, Chief Customer Officer, Southern Water.</a:t>
            </a:r>
          </a:p>
          <a:p>
            <a:endParaRPr lang="en-US" dirty="0">
              <a:solidFill>
                <a:schemeClr val="bg1"/>
              </a:solidFill>
            </a:endParaRPr>
          </a:p>
          <a:p>
            <a:r>
              <a:rPr lang="en-US" sz="2200" dirty="0">
                <a:solidFill>
                  <a:schemeClr val="bg1"/>
                </a:solidFill>
              </a:rPr>
              <a:t>Katy joined Southern Water in 2021 as Chief Customer Officer, having previously spent nine years as Chief Strategy and Customer Officer at Go-Ahead, the FTSE 250 international passenger transport business. Her responsibilities have included customer services, marketing, commercial development, digital transformation, corporate affairs, innovation, strategy, sustainability and culture change. </a:t>
            </a:r>
          </a:p>
          <a:p>
            <a:endParaRPr lang="en-US" sz="2200" dirty="0">
              <a:solidFill>
                <a:schemeClr val="bg1"/>
              </a:solidFill>
            </a:endParaRPr>
          </a:p>
          <a:p>
            <a:r>
              <a:rPr lang="en-US" sz="2200" dirty="0">
                <a:solidFill>
                  <a:schemeClr val="bg1"/>
                </a:solidFill>
              </a:rPr>
              <a:t>Before Go-Ahead, Katy held director-level roles in financial and professional services, and hospitality including Kroll, </a:t>
            </a:r>
            <a:r>
              <a:rPr lang="en-US" sz="2200" dirty="0" err="1">
                <a:solidFill>
                  <a:schemeClr val="bg1"/>
                </a:solidFill>
              </a:rPr>
              <a:t>Vneshtorgbank</a:t>
            </a:r>
            <a:r>
              <a:rPr lang="en-US" sz="2200" dirty="0">
                <a:solidFill>
                  <a:schemeClr val="bg1"/>
                </a:solidFill>
              </a:rPr>
              <a:t> and IG Group. Katy is a </a:t>
            </a:r>
          </a:p>
          <a:p>
            <a:r>
              <a:rPr lang="en-US" sz="2200" dirty="0">
                <a:solidFill>
                  <a:schemeClr val="bg1"/>
                </a:solidFill>
              </a:rPr>
              <a:t>Non-Executive Director  at England's largest housing and care provider </a:t>
            </a:r>
          </a:p>
          <a:p>
            <a:r>
              <a:rPr lang="en-US" sz="2200" dirty="0">
                <a:solidFill>
                  <a:schemeClr val="bg1"/>
                </a:solidFill>
              </a:rPr>
              <a:t>Anchor, a member of the  Board of Governors at Kingston University and</a:t>
            </a:r>
          </a:p>
          <a:p>
            <a:r>
              <a:rPr lang="en-US" sz="2200" dirty="0">
                <a:solidFill>
                  <a:schemeClr val="bg1"/>
                </a:solidFill>
              </a:rPr>
              <a:t> an advisory Board Member  at micro-giving charity Pennies. She is  also</a:t>
            </a:r>
          </a:p>
          <a:p>
            <a:r>
              <a:rPr lang="en-US" sz="2200" dirty="0">
                <a:solidFill>
                  <a:schemeClr val="bg1"/>
                </a:solidFill>
              </a:rPr>
              <a:t> a founding  member of the Business in the Community Place initiative.</a:t>
            </a:r>
          </a:p>
        </p:txBody>
      </p:sp>
      <p:pic>
        <p:nvPicPr>
          <p:cNvPr id="4" name="Picture 3" descr="A person smiling at the camera&#10;&#10;Description automatically generated">
            <a:extLst>
              <a:ext uri="{FF2B5EF4-FFF2-40B4-BE49-F238E27FC236}">
                <a16:creationId xmlns:a16="http://schemas.microsoft.com/office/drawing/2014/main" id="{4783044E-8F96-5127-0A75-1F2FE70E6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594" y="4542006"/>
            <a:ext cx="3270929" cy="2315993"/>
          </a:xfrm>
          <a:prstGeom prst="rect">
            <a:avLst/>
          </a:prstGeom>
        </p:spPr>
      </p:pic>
    </p:spTree>
    <p:extLst>
      <p:ext uri="{BB962C8B-B14F-4D97-AF65-F5344CB8AC3E}">
        <p14:creationId xmlns:p14="http://schemas.microsoft.com/office/powerpoint/2010/main" val="98510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58313" y="306379"/>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Speakers</a:t>
            </a: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
        <p:nvSpPr>
          <p:cNvPr id="5" name="TextBox 4">
            <a:extLst>
              <a:ext uri="{FF2B5EF4-FFF2-40B4-BE49-F238E27FC236}">
                <a16:creationId xmlns:a16="http://schemas.microsoft.com/office/drawing/2014/main" id="{0DDD09E0-F4BF-C506-906C-5F36E2E77B5D}"/>
              </a:ext>
            </a:extLst>
          </p:cNvPr>
          <p:cNvSpPr txBox="1"/>
          <p:nvPr/>
        </p:nvSpPr>
        <p:spPr>
          <a:xfrm>
            <a:off x="132347" y="919923"/>
            <a:ext cx="10996864" cy="4431983"/>
          </a:xfrm>
          <a:prstGeom prst="rect">
            <a:avLst/>
          </a:prstGeom>
          <a:noFill/>
        </p:spPr>
        <p:txBody>
          <a:bodyPr wrap="square">
            <a:spAutoFit/>
          </a:bodyPr>
          <a:lstStyle/>
          <a:p>
            <a:r>
              <a:rPr lang="en-US" sz="4000" dirty="0">
                <a:solidFill>
                  <a:schemeClr val="bg1"/>
                </a:solidFill>
                <a:latin typeface="Monserrat"/>
              </a:rPr>
              <a:t>Frances Caldwell, Chief People Office, Gentrack.</a:t>
            </a:r>
          </a:p>
          <a:p>
            <a:endParaRPr lang="en-US" sz="2200" dirty="0">
              <a:solidFill>
                <a:schemeClr val="bg1"/>
              </a:solidFill>
            </a:endParaRPr>
          </a:p>
          <a:p>
            <a:r>
              <a:rPr lang="en-US" sz="2200" dirty="0">
                <a:solidFill>
                  <a:schemeClr val="bg1"/>
                </a:solidFill>
                <a:latin typeface="Monserrat"/>
              </a:rPr>
              <a:t>Currently the Chief People Officer for Gentrack, Fran is a commercial HR leader, with over 20 years of experience in leading and transforming Global people functions and the businesses they partner. Prior to Gentrack, Fran has led HR functions within global multinationals including Barclaycard, Intertek and KPMG. </a:t>
            </a:r>
          </a:p>
          <a:p>
            <a:endParaRPr lang="en-US" sz="2200" dirty="0">
              <a:solidFill>
                <a:schemeClr val="bg1"/>
              </a:solidFill>
              <a:latin typeface="Monserrat"/>
            </a:endParaRPr>
          </a:p>
          <a:p>
            <a:r>
              <a:rPr lang="en-US" sz="2200" dirty="0">
                <a:solidFill>
                  <a:schemeClr val="bg1"/>
                </a:solidFill>
                <a:latin typeface="Monserrat"/>
              </a:rPr>
              <a:t>A large part of Fran’s early career was in leading specialist functions of Reward and </a:t>
            </a:r>
          </a:p>
          <a:p>
            <a:r>
              <a:rPr lang="en-US" sz="2200" dirty="0">
                <a:solidFill>
                  <a:schemeClr val="bg1"/>
                </a:solidFill>
                <a:latin typeface="Monserrat"/>
              </a:rPr>
              <a:t>Employee Engagement, Executive coaching and strategic transformation and</a:t>
            </a:r>
          </a:p>
          <a:p>
            <a:r>
              <a:rPr lang="en-US" sz="2200" dirty="0">
                <a:solidFill>
                  <a:schemeClr val="bg1"/>
                </a:solidFill>
                <a:latin typeface="Monserrat"/>
              </a:rPr>
              <a:t>change. Fran is passionate about working with innovative, and commercial </a:t>
            </a:r>
          </a:p>
          <a:p>
            <a:r>
              <a:rPr lang="en-US" sz="2200" dirty="0">
                <a:solidFill>
                  <a:schemeClr val="bg1"/>
                </a:solidFill>
                <a:latin typeface="Monserrat"/>
              </a:rPr>
              <a:t>technology led companies with a strong sense of purpose – inspiring the teams to</a:t>
            </a:r>
          </a:p>
          <a:p>
            <a:r>
              <a:rPr lang="en-US" sz="2200" dirty="0">
                <a:solidFill>
                  <a:schemeClr val="bg1"/>
                </a:solidFill>
                <a:latin typeface="Monserrat"/>
              </a:rPr>
              <a:t>deliver  meaningful change for people and the planet.</a:t>
            </a:r>
          </a:p>
        </p:txBody>
      </p:sp>
      <p:pic>
        <p:nvPicPr>
          <p:cNvPr id="4" name="Picture 3" descr="A person with blonde hair smiling&#10;&#10;Description automatically generated">
            <a:extLst>
              <a:ext uri="{FF2B5EF4-FFF2-40B4-BE49-F238E27FC236}">
                <a16:creationId xmlns:a16="http://schemas.microsoft.com/office/drawing/2014/main" id="{8901ECB6-AC27-99E5-D07E-3176A3422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232" y="3915563"/>
            <a:ext cx="2564291" cy="2934189"/>
          </a:xfrm>
          <a:prstGeom prst="rect">
            <a:avLst/>
          </a:prstGeom>
        </p:spPr>
      </p:pic>
    </p:spTree>
    <p:extLst>
      <p:ext uri="{BB962C8B-B14F-4D97-AF65-F5344CB8AC3E}">
        <p14:creationId xmlns:p14="http://schemas.microsoft.com/office/powerpoint/2010/main" val="124086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73746" y="406635"/>
            <a:ext cx="11238040" cy="42780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Montserrat" panose="00000500000000000000" pitchFamily="2"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panose="00000500000000000000" pitchFamily="2" charset="0"/>
                <a:cs typeface="Calibri"/>
              </a:rPr>
              <a:t>Thank you again to our generous hosts - Salesforce, our speakers &amp;</a:t>
            </a:r>
            <a:r>
              <a:rPr lang="en-GB" sz="4000" b="1" dirty="0">
                <a:solidFill>
                  <a:prstClr val="white"/>
                </a:solidFill>
                <a:latin typeface="Montserrat" panose="00000500000000000000" pitchFamily="2" charset="0"/>
                <a:cs typeface="Calibri"/>
              </a:rPr>
              <a:t> to all our </a:t>
            </a:r>
            <a:r>
              <a:rPr kumimoji="0" lang="en-GB" sz="4000" b="1" i="0" u="none" strike="noStrike" kern="1200" cap="none" spc="0" normalizeH="0" baseline="0" noProof="0" dirty="0">
                <a:ln>
                  <a:noFill/>
                </a:ln>
                <a:solidFill>
                  <a:prstClr val="white"/>
                </a:solidFill>
                <a:effectLst/>
                <a:uLnTx/>
                <a:uFillTx/>
                <a:latin typeface="Montserrat" panose="00000500000000000000" pitchFamily="2" charset="0"/>
                <a:cs typeface="Calibri"/>
              </a:rPr>
              <a:t> partners for their ongoing support in making this event possible.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panose="00000500000000000000" pitchFamily="2" charset="0"/>
                <a:cs typeface="Calibri"/>
              </a:rPr>
              <a:t>See you in 2024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Montserrat" panose="00000500000000000000" pitchFamily="2" charset="0"/>
              <a:cs typeface="Calibri"/>
            </a:endParaRPr>
          </a:p>
        </p:txBody>
      </p:sp>
      <p:sp>
        <p:nvSpPr>
          <p:cNvPr id="6" name="TextBox 5">
            <a:extLst>
              <a:ext uri="{FF2B5EF4-FFF2-40B4-BE49-F238E27FC236}">
                <a16:creationId xmlns:a16="http://schemas.microsoft.com/office/drawing/2014/main" id="{299A1E85-9F76-4E0A-91C1-88AE3937512B}"/>
              </a:ext>
            </a:extLst>
          </p:cNvPr>
          <p:cNvSpPr txBox="1"/>
          <p:nvPr/>
        </p:nvSpPr>
        <p:spPr>
          <a:xfrm>
            <a:off x="4912029" y="6266699"/>
            <a:ext cx="256147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Tree>
    <p:extLst>
      <p:ext uri="{BB962C8B-B14F-4D97-AF65-F5344CB8AC3E}">
        <p14:creationId xmlns:p14="http://schemas.microsoft.com/office/powerpoint/2010/main" val="38680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D7AA">
            <a:alpha val="93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B82DF-EB52-4225-B77A-66373AAAA0F7}"/>
              </a:ext>
            </a:extLst>
          </p:cNvPr>
          <p:cNvSpPr txBox="1"/>
          <p:nvPr/>
        </p:nvSpPr>
        <p:spPr>
          <a:xfrm>
            <a:off x="168441" y="190500"/>
            <a:ext cx="1185511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#WUN Don’t forget to follow us for the latest news and updates</a:t>
            </a:r>
          </a:p>
        </p:txBody>
      </p:sp>
      <p:pic>
        <p:nvPicPr>
          <p:cNvPr id="6" name="Picture 5">
            <a:extLst>
              <a:ext uri="{FF2B5EF4-FFF2-40B4-BE49-F238E27FC236}">
                <a16:creationId xmlns:a16="http://schemas.microsoft.com/office/drawing/2014/main" id="{706A6C85-2456-48B4-A88C-6B4D9B2FA381}"/>
              </a:ext>
            </a:extLst>
          </p:cNvPr>
          <p:cNvPicPr>
            <a:picLocks noChangeAspect="1"/>
          </p:cNvPicPr>
          <p:nvPr/>
        </p:nvPicPr>
        <p:blipFill>
          <a:blip r:embed="rId3"/>
          <a:stretch>
            <a:fillRect/>
          </a:stretch>
        </p:blipFill>
        <p:spPr>
          <a:xfrm>
            <a:off x="6568264" y="2049613"/>
            <a:ext cx="4827145" cy="3963611"/>
          </a:xfrm>
          <a:prstGeom prst="rect">
            <a:avLst/>
          </a:prstGeom>
          <a:effectLst>
            <a:softEdge rad="50800"/>
          </a:effectLst>
        </p:spPr>
      </p:pic>
      <p:pic>
        <p:nvPicPr>
          <p:cNvPr id="2" name="Picture 1">
            <a:extLst>
              <a:ext uri="{FF2B5EF4-FFF2-40B4-BE49-F238E27FC236}">
                <a16:creationId xmlns:a16="http://schemas.microsoft.com/office/drawing/2014/main" id="{F3C634A0-C75D-4530-92F3-6D213B113B3C}"/>
              </a:ext>
            </a:extLst>
          </p:cNvPr>
          <p:cNvPicPr>
            <a:picLocks noChangeAspect="1"/>
          </p:cNvPicPr>
          <p:nvPr/>
        </p:nvPicPr>
        <p:blipFill rotWithShape="1">
          <a:blip r:embed="rId4">
            <a:alphaModFix amt="81000"/>
          </a:blip>
          <a:srcRect t="8723" b="13828"/>
          <a:stretch/>
        </p:blipFill>
        <p:spPr>
          <a:xfrm>
            <a:off x="1134411" y="2049613"/>
            <a:ext cx="4665198" cy="3963611"/>
          </a:xfrm>
          <a:prstGeom prst="rect">
            <a:avLst/>
          </a:prstGeom>
          <a:effectLst>
            <a:softEdge rad="38100"/>
          </a:effectLst>
        </p:spPr>
      </p:pic>
      <p:sp>
        <p:nvSpPr>
          <p:cNvPr id="8" name="TextBox 7">
            <a:extLst>
              <a:ext uri="{FF2B5EF4-FFF2-40B4-BE49-F238E27FC236}">
                <a16:creationId xmlns:a16="http://schemas.microsoft.com/office/drawing/2014/main" id="{6C60D9A3-0E3A-4407-8F5B-9F9F75D8A8F0}"/>
              </a:ext>
            </a:extLst>
          </p:cNvPr>
          <p:cNvSpPr txBox="1"/>
          <p:nvPr/>
        </p:nvSpPr>
        <p:spPr>
          <a:xfrm>
            <a:off x="4856109" y="6411308"/>
            <a:ext cx="24797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chemeClr val="bg1"/>
                </a:solidFill>
                <a:effectLst/>
                <a:uLnTx/>
                <a:uFillTx/>
                <a:latin typeface="Calibri" panose="020F0502020204030204"/>
                <a:ea typeface="+mn-ea"/>
                <a:cs typeface="+mn-cs"/>
              </a:rPr>
              <a:t>https://thewun.co.uk</a:t>
            </a:r>
          </a:p>
        </p:txBody>
      </p:sp>
      <p:pic>
        <p:nvPicPr>
          <p:cNvPr id="4" name="Picture 3" descr="Icon&#10;&#10;Description automatically generated">
            <a:extLst>
              <a:ext uri="{FF2B5EF4-FFF2-40B4-BE49-F238E27FC236}">
                <a16:creationId xmlns:a16="http://schemas.microsoft.com/office/drawing/2014/main" id="{002B6F09-55F2-5FAA-78F6-8BAC5958C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993" y="1863771"/>
            <a:ext cx="929817" cy="862369"/>
          </a:xfrm>
          <a:prstGeom prst="rect">
            <a:avLst/>
          </a:prstGeom>
        </p:spPr>
      </p:pic>
      <p:pic>
        <p:nvPicPr>
          <p:cNvPr id="4102" name="Picture 6" descr="Twitter Logo and symbol, meaning, history, PNG, brand">
            <a:extLst>
              <a:ext uri="{FF2B5EF4-FFF2-40B4-BE49-F238E27FC236}">
                <a16:creationId xmlns:a16="http://schemas.microsoft.com/office/drawing/2014/main" id="{5D9A9A2F-9BD6-AD36-8FD8-4A8591786D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537" r="22538" b="5836"/>
          <a:stretch/>
        </p:blipFill>
        <p:spPr bwMode="auto">
          <a:xfrm>
            <a:off x="10465592" y="1900989"/>
            <a:ext cx="929817" cy="89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93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B0CBFE-F4F1-BF2A-7270-2DC3BBCA0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 y="129333"/>
            <a:ext cx="1879813" cy="1255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C89CE7-981E-75E5-78D6-0B16215EB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631" y="224960"/>
            <a:ext cx="1698979" cy="7362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BA377E-904F-5EEB-66FD-93EC11D92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014" y="1378405"/>
            <a:ext cx="1698979" cy="11349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BA3BCD-35CB-59A8-5159-F0A090FBD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79" y="2056266"/>
            <a:ext cx="2085603" cy="13931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A2E8B83-80F7-2976-4E50-591C21061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297" y="76281"/>
            <a:ext cx="1879813" cy="11351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5234DD5-FF6A-3CE5-F055-1C34B37D1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6223" y="3632034"/>
            <a:ext cx="1609387" cy="10750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5FD77A-FF7B-9D37-C0A3-C4193E22A3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04" y="3036108"/>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11B6B13-50BC-138A-C074-CAB046797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5916" y="1546537"/>
            <a:ext cx="3057827" cy="7449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81B5E8B9-2537-1F41-4FA7-977DF267D0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957" b="18068"/>
          <a:stretch/>
        </p:blipFill>
        <p:spPr bwMode="auto">
          <a:xfrm>
            <a:off x="7183172" y="1960689"/>
            <a:ext cx="1921357" cy="8339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FABA1312-6407-E081-A2C8-F378357BBE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4759" y="926752"/>
            <a:ext cx="2335711" cy="76950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897CE4A-419E-DBBE-A215-8DD363466E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0128" y="217193"/>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CF88F98-BD81-9F3F-0E11-2988DB8C53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0554" y="258950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A7B6D33-16DD-AE24-4C93-256179B88D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3753" y="5688189"/>
            <a:ext cx="1587830"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22C4AE12-5510-DD32-D5F2-C23F2951BB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52811" y="2786194"/>
            <a:ext cx="1469882" cy="9030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E07CC2F0-3BBC-9166-9A70-09A6BDE55A6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2503" b="33060"/>
          <a:stretch/>
        </p:blipFill>
        <p:spPr bwMode="auto">
          <a:xfrm>
            <a:off x="2037029" y="5714380"/>
            <a:ext cx="3881207" cy="94011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E5AB00D-E60F-3E54-2C37-80A1AC1E925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4094" t="1" r="2688" b="8719"/>
          <a:stretch/>
        </p:blipFill>
        <p:spPr bwMode="auto">
          <a:xfrm>
            <a:off x="2471717" y="2498167"/>
            <a:ext cx="2234517" cy="72907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D3BFB13-B0DC-217B-D15D-E5B066F302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4080" y="4077495"/>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F25D59FE-82B4-8125-FC50-D49995A3621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6216" t="22873" r="15737" b="24689"/>
          <a:stretch/>
        </p:blipFill>
        <p:spPr bwMode="auto">
          <a:xfrm>
            <a:off x="414771" y="3775958"/>
            <a:ext cx="1518043" cy="82455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4A964BA6-45B1-FABF-CF32-3FCF47CFFF2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4136" y="140093"/>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3F6BDCB1-2221-960A-E59D-F0FE7F7F134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285" y="4603949"/>
            <a:ext cx="1879813" cy="112162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DE34D378-E846-FCA4-6442-0F8F3922C4E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39643" y="1521074"/>
            <a:ext cx="2120447" cy="141645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92B7A4AA-BBE1-B626-9CC6-1E2E98FA2A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105598" y="4519988"/>
            <a:ext cx="2049745" cy="213450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EE803391-6D8C-EE82-A538-4A9C2C421AC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90081" y="1460148"/>
            <a:ext cx="1862730" cy="124430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BB8F838-33CB-D5D0-D012-14542762B0EE}"/>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9239" t="13695" b="17306"/>
          <a:stretch/>
        </p:blipFill>
        <p:spPr bwMode="auto">
          <a:xfrm>
            <a:off x="2014780" y="4038362"/>
            <a:ext cx="1840267" cy="98899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a:extLst>
              <a:ext uri="{FF2B5EF4-FFF2-40B4-BE49-F238E27FC236}">
                <a16:creationId xmlns:a16="http://schemas.microsoft.com/office/drawing/2014/main" id="{A84CF992-F5CC-244A-F724-B1E2DA5597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64916" y="3847202"/>
            <a:ext cx="1340900" cy="105931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59C7A8D7-A092-BF00-3031-B088DC5C573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02971" y="5179530"/>
            <a:ext cx="1580202" cy="158020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F94849B-600A-8649-9D1D-0CA9AFB160C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1285" y="1552458"/>
            <a:ext cx="2433297" cy="44539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0550CF-7B7D-9935-C56B-10F788EBDE7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3668" y="5772793"/>
            <a:ext cx="2326233" cy="854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41AF368E-2169-7892-92B6-36C37C51CDE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22130" y="4072361"/>
            <a:ext cx="1083621" cy="865616"/>
          </a:xfrm>
          <a:prstGeom prst="rect">
            <a:avLst/>
          </a:prstGeom>
        </p:spPr>
      </p:pic>
      <p:pic>
        <p:nvPicPr>
          <p:cNvPr id="1080" name="Picture 56">
            <a:extLst>
              <a:ext uri="{FF2B5EF4-FFF2-40B4-BE49-F238E27FC236}">
                <a16:creationId xmlns:a16="http://schemas.microsoft.com/office/drawing/2014/main" id="{EBC59AAF-D75A-3AD2-FAF9-0E67F9AC8BF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67382" y="4511606"/>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D9DA9009-014B-57E6-1644-5E5BB636C2A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37314" y="2871975"/>
            <a:ext cx="1921357" cy="80357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922AE051-5D15-4DF7-FF17-D785AE419BAA}"/>
              </a:ext>
            </a:extLst>
          </p:cNvPr>
          <p:cNvPicPr>
            <a:picLocks noChangeAspect="1"/>
          </p:cNvPicPr>
          <p:nvPr/>
        </p:nvPicPr>
        <p:blipFill rotWithShape="1">
          <a:blip r:embed="rId33">
            <a:extLst>
              <a:ext uri="{28A0092B-C50C-407E-A947-70E740481C1C}">
                <a14:useLocalDpi xmlns:a14="http://schemas.microsoft.com/office/drawing/2010/main" val="0"/>
              </a:ext>
            </a:extLst>
          </a:blip>
          <a:srcRect l="15674" t="28913" r="17196" b="29600"/>
          <a:stretch/>
        </p:blipFill>
        <p:spPr>
          <a:xfrm>
            <a:off x="4938011" y="3262585"/>
            <a:ext cx="1939305" cy="674149"/>
          </a:xfrm>
          <a:prstGeom prst="rect">
            <a:avLst/>
          </a:prstGeom>
        </p:spPr>
      </p:pic>
      <p:pic>
        <p:nvPicPr>
          <p:cNvPr id="9" name="Picture 10" descr="Engie Logo PNG vector in SVG, PDF, AI, CDR format">
            <a:extLst>
              <a:ext uri="{FF2B5EF4-FFF2-40B4-BE49-F238E27FC236}">
                <a16:creationId xmlns:a16="http://schemas.microsoft.com/office/drawing/2014/main" id="{16F31C62-A376-2FF1-B2A9-A1B564FB1372}"/>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21444" b="15151"/>
          <a:stretch/>
        </p:blipFill>
        <p:spPr bwMode="auto">
          <a:xfrm>
            <a:off x="8662858" y="5225903"/>
            <a:ext cx="1721465" cy="817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88629B-0C8C-4230-283A-3FF1F2A28B59}"/>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10206" t="23557" r="12211" b="19905"/>
          <a:stretch/>
        </p:blipFill>
        <p:spPr bwMode="auto">
          <a:xfrm>
            <a:off x="3415697" y="4769402"/>
            <a:ext cx="2130460" cy="85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BB1DBAB2-EC31-797E-6464-B431AB216967}"/>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050155" y="3069581"/>
            <a:ext cx="1383865" cy="1383865"/>
          </a:xfrm>
          <a:prstGeom prst="rect">
            <a:avLst/>
          </a:prstGeom>
        </p:spPr>
      </p:pic>
      <p:pic>
        <p:nvPicPr>
          <p:cNvPr id="7" name="Picture 6" descr="A red and black text&#10;&#10;Description automatically generated">
            <a:extLst>
              <a:ext uri="{FF2B5EF4-FFF2-40B4-BE49-F238E27FC236}">
                <a16:creationId xmlns:a16="http://schemas.microsoft.com/office/drawing/2014/main" id="{E2E9BC95-55B2-F92B-077C-6F9F3B68C6B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041365" y="5994948"/>
            <a:ext cx="1172532" cy="659549"/>
          </a:xfrm>
          <a:prstGeom prst="rect">
            <a:avLst/>
          </a:prstGeom>
        </p:spPr>
      </p:pic>
      <p:pic>
        <p:nvPicPr>
          <p:cNvPr id="1038" name="Picture 14">
            <a:extLst>
              <a:ext uri="{FF2B5EF4-FFF2-40B4-BE49-F238E27FC236}">
                <a16:creationId xmlns:a16="http://schemas.microsoft.com/office/drawing/2014/main" id="{CA33ED91-A0F4-AA56-9EC0-2BB44F26AEF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40921" y="954356"/>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77D8B5B-6DB7-8881-48D5-FDCE6404C73D}"/>
              </a:ext>
            </a:extLst>
          </p:cNvPr>
          <p:cNvPicPr>
            <a:picLocks noChangeAspect="1"/>
          </p:cNvPicPr>
          <p:nvPr/>
        </p:nvPicPr>
        <p:blipFill>
          <a:blip r:embed="rId39"/>
          <a:stretch>
            <a:fillRect/>
          </a:stretch>
        </p:blipFill>
        <p:spPr>
          <a:xfrm>
            <a:off x="6553948" y="222457"/>
            <a:ext cx="1337980" cy="1155008"/>
          </a:xfrm>
          <a:prstGeom prst="rect">
            <a:avLst/>
          </a:prstGeom>
        </p:spPr>
      </p:pic>
      <p:pic>
        <p:nvPicPr>
          <p:cNvPr id="1028" name="Picture 4">
            <a:extLst>
              <a:ext uri="{FF2B5EF4-FFF2-40B4-BE49-F238E27FC236}">
                <a16:creationId xmlns:a16="http://schemas.microsoft.com/office/drawing/2014/main" id="{A50EE1D5-7637-D188-0CA6-69F8B9CA799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44160" y="1488530"/>
            <a:ext cx="1695503" cy="683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B2CCF231-599D-3352-63BD-9C0D3E92F27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053018" y="3310860"/>
            <a:ext cx="2936298" cy="866208"/>
          </a:xfrm>
          <a:prstGeom prst="rect">
            <a:avLst/>
          </a:prstGeom>
        </p:spPr>
      </p:pic>
    </p:spTree>
    <p:extLst>
      <p:ext uri="{BB962C8B-B14F-4D97-AF65-F5344CB8AC3E}">
        <p14:creationId xmlns:p14="http://schemas.microsoft.com/office/powerpoint/2010/main" val="9385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6B0CBFE-F4F1-BF2A-7270-2DC3BBCA0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 y="129333"/>
            <a:ext cx="1879813" cy="1255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C89CE7-981E-75E5-78D6-0B16215EB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6631" y="224960"/>
            <a:ext cx="1698979" cy="7362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BA377E-904F-5EEB-66FD-93EC11D92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5014" y="1378405"/>
            <a:ext cx="1698979" cy="11349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BA3BCD-35CB-59A8-5159-F0A090FBD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79" y="2056266"/>
            <a:ext cx="2085603" cy="13931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AA2E8B83-80F7-2976-4E50-591C21061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8297" y="76281"/>
            <a:ext cx="1879813" cy="11351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5234DD5-FF6A-3CE5-F055-1C34B37D1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6223" y="3632034"/>
            <a:ext cx="1609387" cy="107507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05FD77A-FF7B-9D37-C0A3-C4193E22A3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04" y="3036108"/>
            <a:ext cx="2234517" cy="70148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911B6B13-50BC-138A-C074-CAB0467975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5916" y="1546537"/>
            <a:ext cx="3057827" cy="74494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81B5E8B9-2537-1F41-4FA7-977DF267D07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6957" b="18068"/>
          <a:stretch/>
        </p:blipFill>
        <p:spPr bwMode="auto">
          <a:xfrm>
            <a:off x="7183172" y="1960689"/>
            <a:ext cx="1921357" cy="83393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FABA1312-6407-E081-A2C8-F378357BBE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94759" y="926752"/>
            <a:ext cx="2335711" cy="76950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8897CE4A-419E-DBBE-A215-8DD363466E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0128" y="217193"/>
            <a:ext cx="2352002" cy="60821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8CF88F98-BD81-9F3F-0E11-2988DB8C53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0554" y="2589501"/>
            <a:ext cx="2344145" cy="54243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A7B6D33-16DD-AE24-4C93-256179B88D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53753" y="5688189"/>
            <a:ext cx="1587830"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22C4AE12-5510-DD32-D5F2-C23F2951BB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52811" y="2786194"/>
            <a:ext cx="1469882" cy="9030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a:extLst>
              <a:ext uri="{FF2B5EF4-FFF2-40B4-BE49-F238E27FC236}">
                <a16:creationId xmlns:a16="http://schemas.microsoft.com/office/drawing/2014/main" id="{E07CC2F0-3BBC-9166-9A70-09A6BDE55A65}"/>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2503" b="33060"/>
          <a:stretch/>
        </p:blipFill>
        <p:spPr bwMode="auto">
          <a:xfrm>
            <a:off x="2037029" y="5714380"/>
            <a:ext cx="3881207" cy="94011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E5AB00D-E60F-3E54-2C37-80A1AC1E925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4094" t="1" r="2688" b="8719"/>
          <a:stretch/>
        </p:blipFill>
        <p:spPr bwMode="auto">
          <a:xfrm>
            <a:off x="2471717" y="2498167"/>
            <a:ext cx="2234517" cy="72907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DD3BFB13-B0DC-217B-D15D-E5B066F302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14080" y="4077495"/>
            <a:ext cx="1739673" cy="966308"/>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F25D59FE-82B4-8125-FC50-D49995A3621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6216" t="22873" r="15737" b="24689"/>
          <a:stretch/>
        </p:blipFill>
        <p:spPr bwMode="auto">
          <a:xfrm>
            <a:off x="414771" y="3775958"/>
            <a:ext cx="1518043" cy="82455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4A964BA6-45B1-FABF-CF32-3FCF47CFFF2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4136" y="140093"/>
            <a:ext cx="1530178" cy="80971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3F6BDCB1-2221-960A-E59D-F0FE7F7F134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285" y="4603949"/>
            <a:ext cx="1879813" cy="112162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DE34D378-E846-FCA4-6442-0F8F3922C4E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39643" y="1521074"/>
            <a:ext cx="2120447" cy="141645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92B7A4AA-BBE1-B626-9CC6-1E2E98FA2AF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105598" y="4519988"/>
            <a:ext cx="2049745" cy="213450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EE803391-6D8C-EE82-A538-4A9C2C421AC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90081" y="1460148"/>
            <a:ext cx="1862730" cy="1244303"/>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FBB8F838-33CB-D5D0-D012-14542762B0EE}"/>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9239" t="13695" b="17306"/>
          <a:stretch/>
        </p:blipFill>
        <p:spPr bwMode="auto">
          <a:xfrm>
            <a:off x="2014780" y="4038362"/>
            <a:ext cx="1840267" cy="988994"/>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a:extLst>
              <a:ext uri="{FF2B5EF4-FFF2-40B4-BE49-F238E27FC236}">
                <a16:creationId xmlns:a16="http://schemas.microsoft.com/office/drawing/2014/main" id="{A84CF992-F5CC-244A-F724-B1E2DA5597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64916" y="3847202"/>
            <a:ext cx="1340900" cy="1059311"/>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59C7A8D7-A092-BF00-3031-B088DC5C573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02971" y="5179530"/>
            <a:ext cx="1580202" cy="1580202"/>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2F94849B-600A-8649-9D1D-0CA9AFB160C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1285" y="1552458"/>
            <a:ext cx="2433297" cy="44539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D0550CF-7B7D-9935-C56B-10F788EBDE7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3668" y="5772793"/>
            <a:ext cx="2326233" cy="8541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Description automatically generated">
            <a:extLst>
              <a:ext uri="{FF2B5EF4-FFF2-40B4-BE49-F238E27FC236}">
                <a16:creationId xmlns:a16="http://schemas.microsoft.com/office/drawing/2014/main" id="{41AF368E-2169-7892-92B6-36C37C51CDE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22130" y="4072361"/>
            <a:ext cx="1083621" cy="865616"/>
          </a:xfrm>
          <a:prstGeom prst="rect">
            <a:avLst/>
          </a:prstGeom>
        </p:spPr>
      </p:pic>
      <p:pic>
        <p:nvPicPr>
          <p:cNvPr id="1080" name="Picture 56">
            <a:extLst>
              <a:ext uri="{FF2B5EF4-FFF2-40B4-BE49-F238E27FC236}">
                <a16:creationId xmlns:a16="http://schemas.microsoft.com/office/drawing/2014/main" id="{EBC59AAF-D75A-3AD2-FAF9-0E67F9AC8BF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467382" y="4511606"/>
            <a:ext cx="2022488" cy="9401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D9DA9009-014B-57E6-1644-5E5BB636C2A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37314" y="2871975"/>
            <a:ext cx="1921357" cy="80357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922AE051-5D15-4DF7-FF17-D785AE419BAA}"/>
              </a:ext>
            </a:extLst>
          </p:cNvPr>
          <p:cNvPicPr>
            <a:picLocks noChangeAspect="1"/>
          </p:cNvPicPr>
          <p:nvPr/>
        </p:nvPicPr>
        <p:blipFill rotWithShape="1">
          <a:blip r:embed="rId33">
            <a:extLst>
              <a:ext uri="{28A0092B-C50C-407E-A947-70E740481C1C}">
                <a14:useLocalDpi xmlns:a14="http://schemas.microsoft.com/office/drawing/2010/main" val="0"/>
              </a:ext>
            </a:extLst>
          </a:blip>
          <a:srcRect l="15674" t="28913" r="17196" b="29600"/>
          <a:stretch/>
        </p:blipFill>
        <p:spPr>
          <a:xfrm>
            <a:off x="4938011" y="3262585"/>
            <a:ext cx="1939305" cy="674149"/>
          </a:xfrm>
          <a:prstGeom prst="rect">
            <a:avLst/>
          </a:prstGeom>
        </p:spPr>
      </p:pic>
      <p:pic>
        <p:nvPicPr>
          <p:cNvPr id="9" name="Picture 10" descr="Engie Logo PNG vector in SVG, PDF, AI, CDR format">
            <a:extLst>
              <a:ext uri="{FF2B5EF4-FFF2-40B4-BE49-F238E27FC236}">
                <a16:creationId xmlns:a16="http://schemas.microsoft.com/office/drawing/2014/main" id="{16F31C62-A376-2FF1-B2A9-A1B564FB1372}"/>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21444" b="15151"/>
          <a:stretch/>
        </p:blipFill>
        <p:spPr bwMode="auto">
          <a:xfrm>
            <a:off x="8662858" y="5225903"/>
            <a:ext cx="1721465" cy="817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388629B-0C8C-4230-283A-3FF1F2A28B59}"/>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10206" t="23557" r="12211" b="19905"/>
          <a:stretch/>
        </p:blipFill>
        <p:spPr bwMode="auto">
          <a:xfrm>
            <a:off x="3415697" y="4769402"/>
            <a:ext cx="2130460" cy="857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nk background with white text&#10;&#10;Description automatically generated">
            <a:extLst>
              <a:ext uri="{FF2B5EF4-FFF2-40B4-BE49-F238E27FC236}">
                <a16:creationId xmlns:a16="http://schemas.microsoft.com/office/drawing/2014/main" id="{BB1DBAB2-EC31-797E-6464-B431AB216967}"/>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7050155" y="3069581"/>
            <a:ext cx="1383865" cy="1383865"/>
          </a:xfrm>
          <a:prstGeom prst="rect">
            <a:avLst/>
          </a:prstGeom>
        </p:spPr>
      </p:pic>
      <p:pic>
        <p:nvPicPr>
          <p:cNvPr id="7" name="Picture 6" descr="A red and black text&#10;&#10;Description automatically generated">
            <a:extLst>
              <a:ext uri="{FF2B5EF4-FFF2-40B4-BE49-F238E27FC236}">
                <a16:creationId xmlns:a16="http://schemas.microsoft.com/office/drawing/2014/main" id="{E2E9BC95-55B2-F92B-077C-6F9F3B68C6B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041365" y="5994948"/>
            <a:ext cx="1172532" cy="659549"/>
          </a:xfrm>
          <a:prstGeom prst="rect">
            <a:avLst/>
          </a:prstGeom>
        </p:spPr>
      </p:pic>
      <p:pic>
        <p:nvPicPr>
          <p:cNvPr id="1038" name="Picture 14">
            <a:extLst>
              <a:ext uri="{FF2B5EF4-FFF2-40B4-BE49-F238E27FC236}">
                <a16:creationId xmlns:a16="http://schemas.microsoft.com/office/drawing/2014/main" id="{CA33ED91-A0F4-AA56-9EC0-2BB44F26AEFB}"/>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940921" y="954356"/>
            <a:ext cx="2531176" cy="3978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77D8B5B-6DB7-8881-48D5-FDCE6404C73D}"/>
              </a:ext>
            </a:extLst>
          </p:cNvPr>
          <p:cNvPicPr>
            <a:picLocks noChangeAspect="1"/>
          </p:cNvPicPr>
          <p:nvPr/>
        </p:nvPicPr>
        <p:blipFill>
          <a:blip r:embed="rId39"/>
          <a:stretch>
            <a:fillRect/>
          </a:stretch>
        </p:blipFill>
        <p:spPr>
          <a:xfrm>
            <a:off x="6553948" y="222457"/>
            <a:ext cx="1337980" cy="1155008"/>
          </a:xfrm>
          <a:prstGeom prst="rect">
            <a:avLst/>
          </a:prstGeom>
        </p:spPr>
      </p:pic>
      <p:pic>
        <p:nvPicPr>
          <p:cNvPr id="1028" name="Picture 4">
            <a:extLst>
              <a:ext uri="{FF2B5EF4-FFF2-40B4-BE49-F238E27FC236}">
                <a16:creationId xmlns:a16="http://schemas.microsoft.com/office/drawing/2014/main" id="{A50EE1D5-7637-D188-0CA6-69F8B9CA7990}"/>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844160" y="1488530"/>
            <a:ext cx="1695503" cy="683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ue and black logo&#10;&#10;Description automatically generated">
            <a:extLst>
              <a:ext uri="{FF2B5EF4-FFF2-40B4-BE49-F238E27FC236}">
                <a16:creationId xmlns:a16="http://schemas.microsoft.com/office/drawing/2014/main" id="{B2CCF231-599D-3352-63BD-9C0D3E92F27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053018" y="3310860"/>
            <a:ext cx="2936298" cy="866208"/>
          </a:xfrm>
          <a:prstGeom prst="rect">
            <a:avLst/>
          </a:prstGeom>
        </p:spPr>
      </p:pic>
    </p:spTree>
    <p:extLst>
      <p:ext uri="{BB962C8B-B14F-4D97-AF65-F5344CB8AC3E}">
        <p14:creationId xmlns:p14="http://schemas.microsoft.com/office/powerpoint/2010/main" val="36475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885833" y="6461302"/>
            <a:ext cx="2420333" cy="369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2" name="TextBox 1">
            <a:extLst>
              <a:ext uri="{FF2B5EF4-FFF2-40B4-BE49-F238E27FC236}">
                <a16:creationId xmlns:a16="http://schemas.microsoft.com/office/drawing/2014/main" id="{C3C3FA94-839F-AF63-2A19-7A4F15D614C4}"/>
              </a:ext>
            </a:extLst>
          </p:cNvPr>
          <p:cNvSpPr txBox="1"/>
          <p:nvPr/>
        </p:nvSpPr>
        <p:spPr>
          <a:xfrm>
            <a:off x="4145631" y="2314165"/>
            <a:ext cx="4344277" cy="1323439"/>
          </a:xfrm>
          <a:prstGeom prst="rect">
            <a:avLst/>
          </a:prstGeom>
          <a:noFill/>
        </p:spPr>
        <p:txBody>
          <a:bodyPr wrap="square">
            <a:spAutoFit/>
          </a:bodyPr>
          <a:lstStyle/>
          <a:p>
            <a:pPr lvl="1" algn="ctr"/>
            <a:r>
              <a:rPr lang="en-GB"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WUN Achievements</a:t>
            </a:r>
            <a:r>
              <a:rPr lang="en-GB" sz="4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4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Speech Bubble: Oval 5">
            <a:extLst>
              <a:ext uri="{FF2B5EF4-FFF2-40B4-BE49-F238E27FC236}">
                <a16:creationId xmlns:a16="http://schemas.microsoft.com/office/drawing/2014/main" id="{39ADE398-8F17-4BC7-BDD8-15444ABBC553}"/>
              </a:ext>
            </a:extLst>
          </p:cNvPr>
          <p:cNvSpPr/>
          <p:nvPr/>
        </p:nvSpPr>
        <p:spPr>
          <a:xfrm>
            <a:off x="4720954" y="113984"/>
            <a:ext cx="3070760" cy="2050140"/>
          </a:xfrm>
          <a:prstGeom prst="wedgeEllipseCallout">
            <a:avLst>
              <a:gd name="adj1" fmla="val -19500"/>
              <a:gd name="adj2" fmla="val 5728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Oval 9">
            <a:extLst>
              <a:ext uri="{FF2B5EF4-FFF2-40B4-BE49-F238E27FC236}">
                <a16:creationId xmlns:a16="http://schemas.microsoft.com/office/drawing/2014/main" id="{45DAA27E-E31C-67E7-3065-119DB244708C}"/>
              </a:ext>
            </a:extLst>
          </p:cNvPr>
          <p:cNvSpPr/>
          <p:nvPr/>
        </p:nvSpPr>
        <p:spPr>
          <a:xfrm>
            <a:off x="539587" y="1123745"/>
            <a:ext cx="2465461" cy="1780674"/>
          </a:xfrm>
          <a:prstGeom prst="wedgeEllipseCallout">
            <a:avLst>
              <a:gd name="adj1" fmla="val 78207"/>
              <a:gd name="adj2" fmla="val 53716"/>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D9806273-4198-15E2-168D-1D29625B302F}"/>
              </a:ext>
            </a:extLst>
          </p:cNvPr>
          <p:cNvSpPr/>
          <p:nvPr/>
        </p:nvSpPr>
        <p:spPr>
          <a:xfrm>
            <a:off x="7269663" y="799654"/>
            <a:ext cx="3132081" cy="2050141"/>
          </a:xfrm>
          <a:prstGeom prst="wedgeEllipseCallout">
            <a:avLst>
              <a:gd name="adj1" fmla="val -34206"/>
              <a:gd name="adj2" fmla="val 53676"/>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Oval 11">
            <a:extLst>
              <a:ext uri="{FF2B5EF4-FFF2-40B4-BE49-F238E27FC236}">
                <a16:creationId xmlns:a16="http://schemas.microsoft.com/office/drawing/2014/main" id="{2B994CED-6091-088E-DCDC-A14A9950377A}"/>
              </a:ext>
            </a:extLst>
          </p:cNvPr>
          <p:cNvSpPr/>
          <p:nvPr/>
        </p:nvSpPr>
        <p:spPr>
          <a:xfrm>
            <a:off x="791561" y="2988248"/>
            <a:ext cx="3354069" cy="2234340"/>
          </a:xfrm>
          <a:prstGeom prst="wedgeEllipseCallout">
            <a:avLst>
              <a:gd name="adj1" fmla="val 62907"/>
              <a:gd name="adj2" fmla="val -43574"/>
            </a:avLst>
          </a:prstGeom>
          <a:solidFill>
            <a:schemeClr val="bg1">
              <a:alpha val="7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Oval 13">
            <a:extLst>
              <a:ext uri="{FF2B5EF4-FFF2-40B4-BE49-F238E27FC236}">
                <a16:creationId xmlns:a16="http://schemas.microsoft.com/office/drawing/2014/main" id="{98D406DC-B681-8EF1-8F60-285DDADE485C}"/>
              </a:ext>
            </a:extLst>
          </p:cNvPr>
          <p:cNvSpPr/>
          <p:nvPr/>
        </p:nvSpPr>
        <p:spPr>
          <a:xfrm>
            <a:off x="7313811" y="3878585"/>
            <a:ext cx="3610863" cy="2124468"/>
          </a:xfrm>
          <a:prstGeom prst="wedgeEllipseCallout">
            <a:avLst>
              <a:gd name="adj1" fmla="val -40190"/>
              <a:gd name="adj2" fmla="val -66310"/>
            </a:avLst>
          </a:prstGeom>
          <a:solidFill>
            <a:schemeClr val="bg1">
              <a:lumMod val="65000"/>
              <a:alpha val="7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Oval 14">
            <a:extLst>
              <a:ext uri="{FF2B5EF4-FFF2-40B4-BE49-F238E27FC236}">
                <a16:creationId xmlns:a16="http://schemas.microsoft.com/office/drawing/2014/main" id="{C09AEB38-CBCD-D9EE-1528-6E3ED8732AC5}"/>
              </a:ext>
            </a:extLst>
          </p:cNvPr>
          <p:cNvSpPr/>
          <p:nvPr/>
        </p:nvSpPr>
        <p:spPr>
          <a:xfrm>
            <a:off x="2612136" y="385011"/>
            <a:ext cx="2548708" cy="2035568"/>
          </a:xfrm>
          <a:prstGeom prst="wedgeEllipseCallout">
            <a:avLst>
              <a:gd name="adj1" fmla="val 41257"/>
              <a:gd name="adj2" fmla="val 76773"/>
            </a:avLst>
          </a:prstGeom>
          <a:solidFill>
            <a:schemeClr val="bg1">
              <a:lumMod val="65000"/>
              <a:alpha val="7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Oval 15">
            <a:extLst>
              <a:ext uri="{FF2B5EF4-FFF2-40B4-BE49-F238E27FC236}">
                <a16:creationId xmlns:a16="http://schemas.microsoft.com/office/drawing/2014/main" id="{B44058A4-2421-851B-CD90-9097ACFC7290}"/>
              </a:ext>
            </a:extLst>
          </p:cNvPr>
          <p:cNvSpPr/>
          <p:nvPr/>
        </p:nvSpPr>
        <p:spPr>
          <a:xfrm>
            <a:off x="8885477" y="2408548"/>
            <a:ext cx="2856395" cy="1600687"/>
          </a:xfrm>
          <a:prstGeom prst="wedgeEllipseCallout">
            <a:avLst>
              <a:gd name="adj1" fmla="val -64295"/>
              <a:gd name="adj2" fmla="val -2329"/>
            </a:avLst>
          </a:prstGeom>
          <a:solidFill>
            <a:schemeClr val="bg1">
              <a:lumMod val="85000"/>
              <a:alpha val="87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E56A5FBC-E11F-5414-69C5-76FA4BC43536}"/>
              </a:ext>
            </a:extLst>
          </p:cNvPr>
          <p:cNvSpPr/>
          <p:nvPr/>
        </p:nvSpPr>
        <p:spPr>
          <a:xfrm>
            <a:off x="3709592" y="4005563"/>
            <a:ext cx="3766121" cy="2112275"/>
          </a:xfrm>
          <a:prstGeom prst="wedgeEllipseCallout">
            <a:avLst>
              <a:gd name="adj1" fmla="val 23992"/>
              <a:gd name="adj2" fmla="val -6912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5A49B5E-B04A-3120-A059-BE0123537879}"/>
              </a:ext>
            </a:extLst>
          </p:cNvPr>
          <p:cNvSpPr txBox="1"/>
          <p:nvPr/>
        </p:nvSpPr>
        <p:spPr>
          <a:xfrm>
            <a:off x="2688595" y="813753"/>
            <a:ext cx="2425272" cy="1200329"/>
          </a:xfrm>
          <a:prstGeom prst="rect">
            <a:avLst/>
          </a:prstGeom>
          <a:noFill/>
        </p:spPr>
        <p:txBody>
          <a:bodyPr wrap="square" rtlCol="0">
            <a:spAutoFit/>
          </a:bodyPr>
          <a:lstStyle/>
          <a:p>
            <a:pPr algn="ctr"/>
            <a:r>
              <a:rPr lang="en-GB" sz="3600" dirty="0">
                <a:solidFill>
                  <a:schemeClr val="bg1"/>
                </a:solidFill>
                <a:latin typeface="Monserrat"/>
              </a:rPr>
              <a:t>5500</a:t>
            </a:r>
            <a:r>
              <a:rPr lang="en-GB" sz="3600" b="1" dirty="0">
                <a:solidFill>
                  <a:schemeClr val="bg1"/>
                </a:solidFill>
                <a:latin typeface="Monserrat"/>
              </a:rPr>
              <a:t>+ Members</a:t>
            </a:r>
          </a:p>
        </p:txBody>
      </p:sp>
      <p:sp>
        <p:nvSpPr>
          <p:cNvPr id="19" name="TextBox 18">
            <a:extLst>
              <a:ext uri="{FF2B5EF4-FFF2-40B4-BE49-F238E27FC236}">
                <a16:creationId xmlns:a16="http://schemas.microsoft.com/office/drawing/2014/main" id="{304D64FF-E8FB-548C-B4AA-2924A17403AD}"/>
              </a:ext>
            </a:extLst>
          </p:cNvPr>
          <p:cNvSpPr txBox="1"/>
          <p:nvPr/>
        </p:nvSpPr>
        <p:spPr>
          <a:xfrm>
            <a:off x="7306166" y="1140012"/>
            <a:ext cx="3070761" cy="1200329"/>
          </a:xfrm>
          <a:prstGeom prst="rect">
            <a:avLst/>
          </a:prstGeom>
          <a:noFill/>
        </p:spPr>
        <p:txBody>
          <a:bodyPr wrap="square" rtlCol="0">
            <a:spAutoFit/>
          </a:bodyPr>
          <a:lstStyle/>
          <a:p>
            <a:pPr algn="ctr"/>
            <a:r>
              <a:rPr lang="en-GB" sz="3600" b="1" dirty="0">
                <a:solidFill>
                  <a:schemeClr val="bg1"/>
                </a:solidFill>
                <a:latin typeface="Monserrat"/>
              </a:rPr>
              <a:t>50+ Partner Organisations</a:t>
            </a:r>
          </a:p>
        </p:txBody>
      </p:sp>
      <p:sp>
        <p:nvSpPr>
          <p:cNvPr id="20" name="TextBox 19">
            <a:extLst>
              <a:ext uri="{FF2B5EF4-FFF2-40B4-BE49-F238E27FC236}">
                <a16:creationId xmlns:a16="http://schemas.microsoft.com/office/drawing/2014/main" id="{939D2E92-E213-A12F-9530-648EF749C4C4}"/>
              </a:ext>
            </a:extLst>
          </p:cNvPr>
          <p:cNvSpPr txBox="1"/>
          <p:nvPr/>
        </p:nvSpPr>
        <p:spPr>
          <a:xfrm>
            <a:off x="7611053" y="4294301"/>
            <a:ext cx="2998355" cy="1200329"/>
          </a:xfrm>
          <a:prstGeom prst="rect">
            <a:avLst/>
          </a:prstGeom>
          <a:noFill/>
        </p:spPr>
        <p:txBody>
          <a:bodyPr wrap="square" rtlCol="0">
            <a:spAutoFit/>
          </a:bodyPr>
          <a:lstStyle/>
          <a:p>
            <a:pPr algn="ctr"/>
            <a:r>
              <a:rPr lang="en-GB" sz="3600" b="1" dirty="0">
                <a:solidFill>
                  <a:schemeClr val="bg1"/>
                </a:solidFill>
                <a:latin typeface="Monserrat"/>
              </a:rPr>
              <a:t>145 Mentees &amp; 76 Mentors</a:t>
            </a:r>
          </a:p>
        </p:txBody>
      </p:sp>
      <p:sp>
        <p:nvSpPr>
          <p:cNvPr id="21" name="TextBox 20">
            <a:extLst>
              <a:ext uri="{FF2B5EF4-FFF2-40B4-BE49-F238E27FC236}">
                <a16:creationId xmlns:a16="http://schemas.microsoft.com/office/drawing/2014/main" id="{981CA475-D372-2A2C-EFE6-3E21026F1190}"/>
              </a:ext>
            </a:extLst>
          </p:cNvPr>
          <p:cNvSpPr txBox="1"/>
          <p:nvPr/>
        </p:nvSpPr>
        <p:spPr>
          <a:xfrm>
            <a:off x="520472" y="1423498"/>
            <a:ext cx="2465462" cy="1200329"/>
          </a:xfrm>
          <a:prstGeom prst="rect">
            <a:avLst/>
          </a:prstGeom>
          <a:noFill/>
        </p:spPr>
        <p:txBody>
          <a:bodyPr wrap="square" rtlCol="0">
            <a:spAutoFit/>
          </a:bodyPr>
          <a:lstStyle/>
          <a:p>
            <a:pPr algn="ctr"/>
            <a:r>
              <a:rPr lang="en-GB" sz="3600" b="1" dirty="0">
                <a:solidFill>
                  <a:schemeClr val="bg1">
                    <a:lumMod val="50000"/>
                  </a:schemeClr>
                </a:solidFill>
                <a:latin typeface="Monserrat"/>
              </a:rPr>
              <a:t>11 Events this Year</a:t>
            </a:r>
          </a:p>
        </p:txBody>
      </p:sp>
      <p:sp>
        <p:nvSpPr>
          <p:cNvPr id="22" name="TextBox 21">
            <a:extLst>
              <a:ext uri="{FF2B5EF4-FFF2-40B4-BE49-F238E27FC236}">
                <a16:creationId xmlns:a16="http://schemas.microsoft.com/office/drawing/2014/main" id="{85741451-26A7-B50A-12FF-10B7FF760D4B}"/>
              </a:ext>
            </a:extLst>
          </p:cNvPr>
          <p:cNvSpPr txBox="1"/>
          <p:nvPr/>
        </p:nvSpPr>
        <p:spPr>
          <a:xfrm>
            <a:off x="987518" y="3443934"/>
            <a:ext cx="2767262" cy="1200329"/>
          </a:xfrm>
          <a:prstGeom prst="rect">
            <a:avLst/>
          </a:prstGeom>
          <a:noFill/>
        </p:spPr>
        <p:txBody>
          <a:bodyPr wrap="square" rtlCol="0">
            <a:spAutoFit/>
          </a:bodyPr>
          <a:lstStyle/>
          <a:p>
            <a:pPr algn="ctr"/>
            <a:r>
              <a:rPr lang="en-GB" sz="3600" b="1" dirty="0">
                <a:solidFill>
                  <a:schemeClr val="bg1">
                    <a:lumMod val="50000"/>
                  </a:schemeClr>
                </a:solidFill>
                <a:latin typeface="Monserrat"/>
              </a:rPr>
              <a:t>1300 Event Registrations</a:t>
            </a:r>
          </a:p>
        </p:txBody>
      </p:sp>
      <p:sp>
        <p:nvSpPr>
          <p:cNvPr id="23" name="TextBox 22">
            <a:extLst>
              <a:ext uri="{FF2B5EF4-FFF2-40B4-BE49-F238E27FC236}">
                <a16:creationId xmlns:a16="http://schemas.microsoft.com/office/drawing/2014/main" id="{7AB97FFF-791D-2CB1-9561-F43CDEA6710A}"/>
              </a:ext>
            </a:extLst>
          </p:cNvPr>
          <p:cNvSpPr txBox="1"/>
          <p:nvPr/>
        </p:nvSpPr>
        <p:spPr>
          <a:xfrm>
            <a:off x="3653562" y="4235723"/>
            <a:ext cx="3994968" cy="1754326"/>
          </a:xfrm>
          <a:prstGeom prst="rect">
            <a:avLst/>
          </a:prstGeom>
          <a:noFill/>
        </p:spPr>
        <p:txBody>
          <a:bodyPr wrap="square" rtlCol="0">
            <a:spAutoFit/>
          </a:bodyPr>
          <a:lstStyle/>
          <a:p>
            <a:pPr algn="ctr"/>
            <a:r>
              <a:rPr lang="en-GB" sz="3600" b="1" dirty="0">
                <a:solidFill>
                  <a:schemeClr val="bg1">
                    <a:lumMod val="50000"/>
                  </a:schemeClr>
                </a:solidFill>
                <a:latin typeface="Monserrat"/>
              </a:rPr>
              <a:t>37 Podcasts available on website</a:t>
            </a:r>
          </a:p>
        </p:txBody>
      </p:sp>
      <p:sp>
        <p:nvSpPr>
          <p:cNvPr id="24" name="TextBox 23">
            <a:extLst>
              <a:ext uri="{FF2B5EF4-FFF2-40B4-BE49-F238E27FC236}">
                <a16:creationId xmlns:a16="http://schemas.microsoft.com/office/drawing/2014/main" id="{F03ADA8D-9CCB-5E66-9C05-0E1D77DA372C}"/>
              </a:ext>
            </a:extLst>
          </p:cNvPr>
          <p:cNvSpPr txBox="1"/>
          <p:nvPr/>
        </p:nvSpPr>
        <p:spPr>
          <a:xfrm>
            <a:off x="8974610" y="2844946"/>
            <a:ext cx="2767262" cy="646331"/>
          </a:xfrm>
          <a:prstGeom prst="rect">
            <a:avLst/>
          </a:prstGeom>
          <a:noFill/>
        </p:spPr>
        <p:txBody>
          <a:bodyPr wrap="square" rtlCol="0">
            <a:spAutoFit/>
          </a:bodyPr>
          <a:lstStyle/>
          <a:p>
            <a:pPr algn="ctr"/>
            <a:r>
              <a:rPr lang="en-GB" sz="3600" b="1" dirty="0">
                <a:solidFill>
                  <a:schemeClr val="bg1"/>
                </a:solidFill>
                <a:latin typeface="Monserrat"/>
              </a:rPr>
              <a:t>13 Advocates</a:t>
            </a:r>
          </a:p>
        </p:txBody>
      </p:sp>
      <p:sp>
        <p:nvSpPr>
          <p:cNvPr id="25" name="TextBox 24">
            <a:extLst>
              <a:ext uri="{FF2B5EF4-FFF2-40B4-BE49-F238E27FC236}">
                <a16:creationId xmlns:a16="http://schemas.microsoft.com/office/drawing/2014/main" id="{AAE07704-371C-1FC4-00C2-5408A8053B38}"/>
              </a:ext>
            </a:extLst>
          </p:cNvPr>
          <p:cNvSpPr txBox="1"/>
          <p:nvPr/>
        </p:nvSpPr>
        <p:spPr>
          <a:xfrm>
            <a:off x="4885833" y="171585"/>
            <a:ext cx="2767262" cy="1754326"/>
          </a:xfrm>
          <a:prstGeom prst="rect">
            <a:avLst/>
          </a:prstGeom>
          <a:noFill/>
        </p:spPr>
        <p:txBody>
          <a:bodyPr wrap="square" rtlCol="0">
            <a:spAutoFit/>
          </a:bodyPr>
          <a:lstStyle/>
          <a:p>
            <a:pPr algn="ctr"/>
            <a:r>
              <a:rPr lang="en-GB" sz="3600" b="1" dirty="0">
                <a:solidFill>
                  <a:schemeClr val="bg1">
                    <a:lumMod val="50000"/>
                  </a:schemeClr>
                </a:solidFill>
                <a:latin typeface="Monserrat"/>
              </a:rPr>
              <a:t>4th SME Associate Onboard</a:t>
            </a:r>
          </a:p>
        </p:txBody>
      </p:sp>
    </p:spTree>
    <p:extLst>
      <p:ext uri="{BB962C8B-B14F-4D97-AF65-F5344CB8AC3E}">
        <p14:creationId xmlns:p14="http://schemas.microsoft.com/office/powerpoint/2010/main" val="212169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F5C561-1D7D-4BA0-8079-C24468FCEA70}"/>
              </a:ext>
            </a:extLst>
          </p:cNvPr>
          <p:cNvSpPr txBox="1"/>
          <p:nvPr/>
        </p:nvSpPr>
        <p:spPr>
          <a:xfrm>
            <a:off x="4258554" y="6505077"/>
            <a:ext cx="36748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3" name="TextBox 2">
            <a:extLst>
              <a:ext uri="{FF2B5EF4-FFF2-40B4-BE49-F238E27FC236}">
                <a16:creationId xmlns:a16="http://schemas.microsoft.com/office/drawing/2014/main" id="{B1750711-13C0-EADF-FD97-E87B3A74B494}"/>
              </a:ext>
            </a:extLst>
          </p:cNvPr>
          <p:cNvSpPr txBox="1"/>
          <p:nvPr/>
        </p:nvSpPr>
        <p:spPr>
          <a:xfrm>
            <a:off x="3514375" y="430509"/>
            <a:ext cx="516324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WUN EVENTS – Coming up</a:t>
            </a:r>
          </a:p>
        </p:txBody>
      </p:sp>
      <p:pic>
        <p:nvPicPr>
          <p:cNvPr id="4" name="Picture 3" descr="A picture containing text, clipart&#10;&#10;Description automatically generated">
            <a:extLst>
              <a:ext uri="{FF2B5EF4-FFF2-40B4-BE49-F238E27FC236}">
                <a16:creationId xmlns:a16="http://schemas.microsoft.com/office/drawing/2014/main" id="{92ABBFF0-0F0F-140A-F2C4-C6C711001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5803" y="-32588"/>
            <a:ext cx="3256198" cy="1442465"/>
          </a:xfrm>
          <a:prstGeom prst="rect">
            <a:avLst/>
          </a:prstGeom>
        </p:spPr>
      </p:pic>
      <p:sp>
        <p:nvSpPr>
          <p:cNvPr id="6" name="TextBox 5">
            <a:extLst>
              <a:ext uri="{FF2B5EF4-FFF2-40B4-BE49-F238E27FC236}">
                <a16:creationId xmlns:a16="http://schemas.microsoft.com/office/drawing/2014/main" id="{79621FA1-13A4-F608-F92A-156BD527FCB5}"/>
              </a:ext>
            </a:extLst>
          </p:cNvPr>
          <p:cNvSpPr txBox="1"/>
          <p:nvPr/>
        </p:nvSpPr>
        <p:spPr>
          <a:xfrm>
            <a:off x="914112" y="2145752"/>
            <a:ext cx="10363773" cy="39087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Monserrat"/>
                <a:ea typeface="Calibri" panose="020F0502020204030204" pitchFamily="34" charset="0"/>
                <a:cs typeface="Arial" panose="020B0604020202020204" pitchFamily="34" charset="0"/>
              </a:rPr>
              <a:t>17</a:t>
            </a:r>
            <a:r>
              <a:rPr kumimoji="0" lang="en-GB" sz="2400" b="1" i="0" u="none" strike="noStrike" kern="1200" cap="none" spc="0" normalizeH="0" baseline="30000" noProof="0" dirty="0">
                <a:ln>
                  <a:noFill/>
                </a:ln>
                <a:solidFill>
                  <a:prstClr val="white"/>
                </a:solidFill>
                <a:effectLst/>
                <a:uLnTx/>
                <a:uFillTx/>
                <a:latin typeface="Monserrat"/>
                <a:ea typeface="Calibri" panose="020F0502020204030204" pitchFamily="34" charset="0"/>
                <a:cs typeface="Arial" panose="020B0604020202020204" pitchFamily="34" charset="0"/>
              </a:rPr>
              <a:t>th</a:t>
            </a:r>
            <a:r>
              <a:rPr kumimoji="0" lang="en-GB" sz="2400" b="1" i="0" u="none" strike="noStrike" kern="1200" cap="none" spc="0" normalizeH="0" baseline="0" noProof="0" dirty="0">
                <a:ln>
                  <a:noFill/>
                </a:ln>
                <a:solidFill>
                  <a:prstClr val="white"/>
                </a:solidFill>
                <a:effectLst/>
                <a:uLnTx/>
                <a:uFillTx/>
                <a:latin typeface="Monserrat"/>
                <a:ea typeface="Calibri" panose="020F0502020204030204" pitchFamily="34" charset="0"/>
                <a:cs typeface="Arial" panose="020B0604020202020204" pitchFamily="34" charset="0"/>
              </a:rPr>
              <a:t> Jan’ 24 </a:t>
            </a:r>
            <a:r>
              <a:rPr lang="en-GB" sz="2400" b="1" dirty="0">
                <a:solidFill>
                  <a:prstClr val="white"/>
                </a:solidFill>
                <a:latin typeface="Monserrat"/>
                <a:ea typeface="Calibri" panose="020F0502020204030204" pitchFamily="34" charset="0"/>
                <a:cs typeface="Arial" panose="020B0604020202020204" pitchFamily="34" charset="0"/>
              </a:rPr>
              <a:t> 1pm </a:t>
            </a:r>
            <a:r>
              <a:rPr kumimoji="0" lang="en-GB" sz="2400" b="1" i="0" u="none" strike="noStrike" kern="1200" cap="none" spc="0" normalizeH="0" baseline="0" noProof="0" dirty="0">
                <a:ln>
                  <a:noFill/>
                </a:ln>
                <a:solidFill>
                  <a:prstClr val="white"/>
                </a:solidFill>
                <a:effectLst/>
                <a:uLnTx/>
                <a:uFillTx/>
                <a:latin typeface="Monserrat"/>
                <a:ea typeface="Calibri" panose="020F0502020204030204" pitchFamily="34" charset="0"/>
                <a:cs typeface="Arial" panose="020B0604020202020204" pitchFamily="34" charset="0"/>
              </a:rPr>
              <a:t>WUN For ALL  - Gender Pay Gap  </a:t>
            </a:r>
            <a:r>
              <a:rPr kumimoji="0" lang="en-GB" sz="2400" b="0" i="0" u="none" strike="noStrike" kern="1200" cap="none" spc="0" normalizeH="0" baseline="0" noProof="0" dirty="0">
                <a:ln>
                  <a:noFill/>
                </a:ln>
                <a:solidFill>
                  <a:prstClr val="white"/>
                </a:solidFill>
                <a:effectLst/>
                <a:uLnTx/>
                <a:uFillTx/>
                <a:latin typeface="Monserrat"/>
                <a:ea typeface="Calibri" panose="020F0502020204030204" pitchFamily="34" charset="0"/>
                <a:cs typeface="Arial" panose="020B0604020202020204" pitchFamily="34" charset="0"/>
              </a:rPr>
              <a:t>– What is it, how is it calculated, why should I care and what needs to happen to close the gap?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Mon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Monserrat"/>
              </a:rPr>
              <a:t>Panel: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Monserrat"/>
              </a:rPr>
              <a:t>﻿Claudia McIntosh Global Diversity Inclusion Officer, Smartest 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Monserrat"/>
              </a:rPr>
              <a:t>﻿Sharna Mason Knight, ﻿WUN Advocate &amp; Equity, Diversity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Monserrat"/>
              </a:rPr>
              <a:t> Inclusion Manager, Cadent Gas Limited.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Mon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Monserrat"/>
              </a:rPr>
              <a:t>Further  events for 2024 to be announced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A4D5A1C-A480-42E5-2622-D3CC450D2187}"/>
              </a:ext>
            </a:extLst>
          </p:cNvPr>
          <p:cNvSpPr txBox="1"/>
          <p:nvPr/>
        </p:nvSpPr>
        <p:spPr>
          <a:xfrm>
            <a:off x="11365" y="6291031"/>
            <a:ext cx="43400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Free Tickets available</a:t>
            </a:r>
            <a:endParaRPr kumimoji="0" lang="en-GB" sz="2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pic>
        <p:nvPicPr>
          <p:cNvPr id="8" name="Picture 7" descr="A collage of people in a room&#10;&#10;Description automatically generated">
            <a:extLst>
              <a:ext uri="{FF2B5EF4-FFF2-40B4-BE49-F238E27FC236}">
                <a16:creationId xmlns:a16="http://schemas.microsoft.com/office/drawing/2014/main" id="{79B54677-D818-844B-543F-5DBE44C9D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564"/>
            <a:ext cx="2863518" cy="1609024"/>
          </a:xfrm>
          <a:prstGeom prst="rect">
            <a:avLst/>
          </a:prstGeom>
        </p:spPr>
      </p:pic>
      <p:pic>
        <p:nvPicPr>
          <p:cNvPr id="2" name="Picture 1">
            <a:extLst>
              <a:ext uri="{FF2B5EF4-FFF2-40B4-BE49-F238E27FC236}">
                <a16:creationId xmlns:a16="http://schemas.microsoft.com/office/drawing/2014/main" id="{58D77B4B-9FC9-7331-ED68-3C3EC2E49682}"/>
              </a:ext>
            </a:extLst>
          </p:cNvPr>
          <p:cNvPicPr>
            <a:picLocks noChangeAspect="1"/>
          </p:cNvPicPr>
          <p:nvPr/>
        </p:nvPicPr>
        <p:blipFill>
          <a:blip r:embed="rId5"/>
          <a:stretch>
            <a:fillRect/>
          </a:stretch>
        </p:blipFill>
        <p:spPr>
          <a:xfrm>
            <a:off x="9315265" y="5248517"/>
            <a:ext cx="2865368" cy="1609483"/>
          </a:xfrm>
          <a:prstGeom prst="rect">
            <a:avLst/>
          </a:prstGeom>
        </p:spPr>
      </p:pic>
    </p:spTree>
    <p:extLst>
      <p:ext uri="{BB962C8B-B14F-4D97-AF65-F5344CB8AC3E}">
        <p14:creationId xmlns:p14="http://schemas.microsoft.com/office/powerpoint/2010/main" val="1334320568"/>
      </p:ext>
    </p:extLst>
  </p:cSld>
  <p:clrMapOvr>
    <a:masterClrMapping/>
  </p:clrMapOvr>
  <mc:AlternateContent xmlns:mc="http://schemas.openxmlformats.org/markup-compatibility/2006" xmlns:p14="http://schemas.microsoft.com/office/powerpoint/2010/main">
    <mc:Choice Requires="p14">
      <p:transition p14:dur="250" advClick="0" advTm="3000">
        <p:wipe/>
      </p:transition>
    </mc:Choice>
    <mc:Fallback xmlns="">
      <p:transition advClick="0" advTm="3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6D6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object 3"/>
          <p:cNvGrpSpPr/>
          <p:nvPr/>
        </p:nvGrpSpPr>
        <p:grpSpPr>
          <a:xfrm>
            <a:off x="124968" y="0"/>
            <a:ext cx="11851005" cy="5750560"/>
            <a:chOff x="124968" y="0"/>
            <a:chExt cx="11851005" cy="5750560"/>
          </a:xfrm>
        </p:grpSpPr>
        <p:pic>
          <p:nvPicPr>
            <p:cNvPr id="4" name="object 4"/>
            <p:cNvPicPr/>
            <p:nvPr/>
          </p:nvPicPr>
          <p:blipFill>
            <a:blip r:embed="rId2" cstate="print"/>
            <a:stretch>
              <a:fillRect/>
            </a:stretch>
          </p:blipFill>
          <p:spPr>
            <a:xfrm>
              <a:off x="5923788" y="1972030"/>
              <a:ext cx="6051803" cy="3777996"/>
            </a:xfrm>
            <a:prstGeom prst="rect">
              <a:avLst/>
            </a:prstGeom>
          </p:spPr>
        </p:pic>
        <p:sp>
          <p:nvSpPr>
            <p:cNvPr id="5" name="object 5"/>
            <p:cNvSpPr/>
            <p:nvPr/>
          </p:nvSpPr>
          <p:spPr>
            <a:xfrm>
              <a:off x="6172200" y="2197607"/>
              <a:ext cx="5568950" cy="3340735"/>
            </a:xfrm>
            <a:custGeom>
              <a:avLst/>
              <a:gdLst/>
              <a:ahLst/>
              <a:cxnLst/>
              <a:rect l="l" t="t" r="r" b="b"/>
              <a:pathLst>
                <a:path w="5568950" h="3340735">
                  <a:moveTo>
                    <a:pt x="5011928" y="0"/>
                  </a:moveTo>
                  <a:lnTo>
                    <a:pt x="556768" y="0"/>
                  </a:lnTo>
                  <a:lnTo>
                    <a:pt x="508731" y="2043"/>
                  </a:lnTo>
                  <a:lnTo>
                    <a:pt x="461829" y="8064"/>
                  </a:lnTo>
                  <a:lnTo>
                    <a:pt x="416228" y="17893"/>
                  </a:lnTo>
                  <a:lnTo>
                    <a:pt x="372095" y="31364"/>
                  </a:lnTo>
                  <a:lnTo>
                    <a:pt x="329598" y="48310"/>
                  </a:lnTo>
                  <a:lnTo>
                    <a:pt x="288904" y="68564"/>
                  </a:lnTo>
                  <a:lnTo>
                    <a:pt x="250179" y="91957"/>
                  </a:lnTo>
                  <a:lnTo>
                    <a:pt x="213592" y="118324"/>
                  </a:lnTo>
                  <a:lnTo>
                    <a:pt x="179309" y="147497"/>
                  </a:lnTo>
                  <a:lnTo>
                    <a:pt x="147497" y="179309"/>
                  </a:lnTo>
                  <a:lnTo>
                    <a:pt x="118324" y="213592"/>
                  </a:lnTo>
                  <a:lnTo>
                    <a:pt x="91957" y="250179"/>
                  </a:lnTo>
                  <a:lnTo>
                    <a:pt x="68564" y="288904"/>
                  </a:lnTo>
                  <a:lnTo>
                    <a:pt x="48310" y="329598"/>
                  </a:lnTo>
                  <a:lnTo>
                    <a:pt x="31364" y="372095"/>
                  </a:lnTo>
                  <a:lnTo>
                    <a:pt x="17893" y="416228"/>
                  </a:lnTo>
                  <a:lnTo>
                    <a:pt x="8064" y="461829"/>
                  </a:lnTo>
                  <a:lnTo>
                    <a:pt x="2043" y="508731"/>
                  </a:lnTo>
                  <a:lnTo>
                    <a:pt x="0" y="556767"/>
                  </a:lnTo>
                  <a:lnTo>
                    <a:pt x="0" y="2783840"/>
                  </a:lnTo>
                  <a:lnTo>
                    <a:pt x="2043" y="2831876"/>
                  </a:lnTo>
                  <a:lnTo>
                    <a:pt x="8064" y="2878778"/>
                  </a:lnTo>
                  <a:lnTo>
                    <a:pt x="17893" y="2924379"/>
                  </a:lnTo>
                  <a:lnTo>
                    <a:pt x="31364" y="2968512"/>
                  </a:lnTo>
                  <a:lnTo>
                    <a:pt x="48310" y="3011009"/>
                  </a:lnTo>
                  <a:lnTo>
                    <a:pt x="68564" y="3051703"/>
                  </a:lnTo>
                  <a:lnTo>
                    <a:pt x="91957" y="3090428"/>
                  </a:lnTo>
                  <a:lnTo>
                    <a:pt x="118324" y="3127015"/>
                  </a:lnTo>
                  <a:lnTo>
                    <a:pt x="147497" y="3161298"/>
                  </a:lnTo>
                  <a:lnTo>
                    <a:pt x="179309" y="3193110"/>
                  </a:lnTo>
                  <a:lnTo>
                    <a:pt x="213592" y="3222283"/>
                  </a:lnTo>
                  <a:lnTo>
                    <a:pt x="250179" y="3248650"/>
                  </a:lnTo>
                  <a:lnTo>
                    <a:pt x="288904" y="3272043"/>
                  </a:lnTo>
                  <a:lnTo>
                    <a:pt x="329598" y="3292297"/>
                  </a:lnTo>
                  <a:lnTo>
                    <a:pt x="372095" y="3309243"/>
                  </a:lnTo>
                  <a:lnTo>
                    <a:pt x="416228" y="3322714"/>
                  </a:lnTo>
                  <a:lnTo>
                    <a:pt x="461829" y="3332543"/>
                  </a:lnTo>
                  <a:lnTo>
                    <a:pt x="508731" y="3338564"/>
                  </a:lnTo>
                  <a:lnTo>
                    <a:pt x="556768" y="3340607"/>
                  </a:lnTo>
                  <a:lnTo>
                    <a:pt x="5011928" y="3340607"/>
                  </a:lnTo>
                  <a:lnTo>
                    <a:pt x="5059964" y="3338564"/>
                  </a:lnTo>
                  <a:lnTo>
                    <a:pt x="5106866" y="3332543"/>
                  </a:lnTo>
                  <a:lnTo>
                    <a:pt x="5152467" y="3322714"/>
                  </a:lnTo>
                  <a:lnTo>
                    <a:pt x="5196600" y="3309243"/>
                  </a:lnTo>
                  <a:lnTo>
                    <a:pt x="5239097" y="3292297"/>
                  </a:lnTo>
                  <a:lnTo>
                    <a:pt x="5279791" y="3272043"/>
                  </a:lnTo>
                  <a:lnTo>
                    <a:pt x="5318516" y="3248650"/>
                  </a:lnTo>
                  <a:lnTo>
                    <a:pt x="5355103" y="3222283"/>
                  </a:lnTo>
                  <a:lnTo>
                    <a:pt x="5389386" y="3193110"/>
                  </a:lnTo>
                  <a:lnTo>
                    <a:pt x="5421198" y="3161298"/>
                  </a:lnTo>
                  <a:lnTo>
                    <a:pt x="5450371" y="3127015"/>
                  </a:lnTo>
                  <a:lnTo>
                    <a:pt x="5476738" y="3090428"/>
                  </a:lnTo>
                  <a:lnTo>
                    <a:pt x="5500131" y="3051703"/>
                  </a:lnTo>
                  <a:lnTo>
                    <a:pt x="5520385" y="3011009"/>
                  </a:lnTo>
                  <a:lnTo>
                    <a:pt x="5537331" y="2968512"/>
                  </a:lnTo>
                  <a:lnTo>
                    <a:pt x="5550802" y="2924379"/>
                  </a:lnTo>
                  <a:lnTo>
                    <a:pt x="5560631" y="2878778"/>
                  </a:lnTo>
                  <a:lnTo>
                    <a:pt x="5566652" y="2831876"/>
                  </a:lnTo>
                  <a:lnTo>
                    <a:pt x="5568696" y="2783840"/>
                  </a:lnTo>
                  <a:lnTo>
                    <a:pt x="5568696" y="556767"/>
                  </a:lnTo>
                  <a:lnTo>
                    <a:pt x="5566652" y="508731"/>
                  </a:lnTo>
                  <a:lnTo>
                    <a:pt x="5560631" y="461829"/>
                  </a:lnTo>
                  <a:lnTo>
                    <a:pt x="5550802" y="416228"/>
                  </a:lnTo>
                  <a:lnTo>
                    <a:pt x="5537331" y="372095"/>
                  </a:lnTo>
                  <a:lnTo>
                    <a:pt x="5520385" y="329598"/>
                  </a:lnTo>
                  <a:lnTo>
                    <a:pt x="5500131" y="288904"/>
                  </a:lnTo>
                  <a:lnTo>
                    <a:pt x="5476738" y="250179"/>
                  </a:lnTo>
                  <a:lnTo>
                    <a:pt x="5450371" y="213592"/>
                  </a:lnTo>
                  <a:lnTo>
                    <a:pt x="5421198" y="179309"/>
                  </a:lnTo>
                  <a:lnTo>
                    <a:pt x="5389386" y="147497"/>
                  </a:lnTo>
                  <a:lnTo>
                    <a:pt x="5355103" y="118324"/>
                  </a:lnTo>
                  <a:lnTo>
                    <a:pt x="5318516" y="91957"/>
                  </a:lnTo>
                  <a:lnTo>
                    <a:pt x="5279791" y="68564"/>
                  </a:lnTo>
                  <a:lnTo>
                    <a:pt x="5239097" y="48310"/>
                  </a:lnTo>
                  <a:lnTo>
                    <a:pt x="5196600" y="31364"/>
                  </a:lnTo>
                  <a:lnTo>
                    <a:pt x="5152467" y="17893"/>
                  </a:lnTo>
                  <a:lnTo>
                    <a:pt x="5106866" y="8064"/>
                  </a:lnTo>
                  <a:lnTo>
                    <a:pt x="5059964" y="2043"/>
                  </a:lnTo>
                  <a:lnTo>
                    <a:pt x="5011928" y="0"/>
                  </a:lnTo>
                  <a:close/>
                </a:path>
              </a:pathLst>
            </a:custGeom>
            <a:solidFill>
              <a:srgbClr val="53D9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373379" y="1973529"/>
              <a:ext cx="5777484" cy="3756660"/>
            </a:xfrm>
            <a:prstGeom prst="rect">
              <a:avLst/>
            </a:prstGeom>
          </p:spPr>
        </p:pic>
        <p:sp>
          <p:nvSpPr>
            <p:cNvPr id="7" name="object 7"/>
            <p:cNvSpPr/>
            <p:nvPr/>
          </p:nvSpPr>
          <p:spPr>
            <a:xfrm>
              <a:off x="618744" y="2199132"/>
              <a:ext cx="5300980" cy="3319779"/>
            </a:xfrm>
            <a:custGeom>
              <a:avLst/>
              <a:gdLst/>
              <a:ahLst/>
              <a:cxnLst/>
              <a:rect l="l" t="t" r="r" b="b"/>
              <a:pathLst>
                <a:path w="5300980" h="3319779">
                  <a:moveTo>
                    <a:pt x="4747259" y="0"/>
                  </a:moveTo>
                  <a:lnTo>
                    <a:pt x="553224" y="0"/>
                  </a:lnTo>
                  <a:lnTo>
                    <a:pt x="505490" y="2030"/>
                  </a:lnTo>
                  <a:lnTo>
                    <a:pt x="458883" y="8010"/>
                  </a:lnTo>
                  <a:lnTo>
                    <a:pt x="413570" y="17775"/>
                  </a:lnTo>
                  <a:lnTo>
                    <a:pt x="369717" y="31158"/>
                  </a:lnTo>
                  <a:lnTo>
                    <a:pt x="327489" y="47993"/>
                  </a:lnTo>
                  <a:lnTo>
                    <a:pt x="287053" y="68114"/>
                  </a:lnTo>
                  <a:lnTo>
                    <a:pt x="248575" y="91355"/>
                  </a:lnTo>
                  <a:lnTo>
                    <a:pt x="212221" y="117550"/>
                  </a:lnTo>
                  <a:lnTo>
                    <a:pt x="178157" y="146534"/>
                  </a:lnTo>
                  <a:lnTo>
                    <a:pt x="146549" y="178140"/>
                  </a:lnTo>
                  <a:lnTo>
                    <a:pt x="117563" y="212203"/>
                  </a:lnTo>
                  <a:lnTo>
                    <a:pt x="91365" y="248555"/>
                  </a:lnTo>
                  <a:lnTo>
                    <a:pt x="68122" y="287032"/>
                  </a:lnTo>
                  <a:lnTo>
                    <a:pt x="47999" y="327468"/>
                  </a:lnTo>
                  <a:lnTo>
                    <a:pt x="31162" y="369696"/>
                  </a:lnTo>
                  <a:lnTo>
                    <a:pt x="17777" y="413550"/>
                  </a:lnTo>
                  <a:lnTo>
                    <a:pt x="8011" y="458865"/>
                  </a:lnTo>
                  <a:lnTo>
                    <a:pt x="2030" y="505474"/>
                  </a:lnTo>
                  <a:lnTo>
                    <a:pt x="0" y="553212"/>
                  </a:lnTo>
                  <a:lnTo>
                    <a:pt x="0" y="2766060"/>
                  </a:lnTo>
                  <a:lnTo>
                    <a:pt x="2030" y="2813797"/>
                  </a:lnTo>
                  <a:lnTo>
                    <a:pt x="8011" y="2860406"/>
                  </a:lnTo>
                  <a:lnTo>
                    <a:pt x="17777" y="2905721"/>
                  </a:lnTo>
                  <a:lnTo>
                    <a:pt x="31162" y="2949575"/>
                  </a:lnTo>
                  <a:lnTo>
                    <a:pt x="47999" y="2991803"/>
                  </a:lnTo>
                  <a:lnTo>
                    <a:pt x="68122" y="3032239"/>
                  </a:lnTo>
                  <a:lnTo>
                    <a:pt x="91365" y="3070716"/>
                  </a:lnTo>
                  <a:lnTo>
                    <a:pt x="117563" y="3107068"/>
                  </a:lnTo>
                  <a:lnTo>
                    <a:pt x="146549" y="3141131"/>
                  </a:lnTo>
                  <a:lnTo>
                    <a:pt x="178157" y="3172737"/>
                  </a:lnTo>
                  <a:lnTo>
                    <a:pt x="212221" y="3201721"/>
                  </a:lnTo>
                  <a:lnTo>
                    <a:pt x="248575" y="3227916"/>
                  </a:lnTo>
                  <a:lnTo>
                    <a:pt x="287053" y="3251157"/>
                  </a:lnTo>
                  <a:lnTo>
                    <a:pt x="327489" y="3271278"/>
                  </a:lnTo>
                  <a:lnTo>
                    <a:pt x="369717" y="3288113"/>
                  </a:lnTo>
                  <a:lnTo>
                    <a:pt x="413570" y="3301496"/>
                  </a:lnTo>
                  <a:lnTo>
                    <a:pt x="458883" y="3311261"/>
                  </a:lnTo>
                  <a:lnTo>
                    <a:pt x="505490" y="3317241"/>
                  </a:lnTo>
                  <a:lnTo>
                    <a:pt x="553224" y="3319271"/>
                  </a:lnTo>
                  <a:lnTo>
                    <a:pt x="4747259" y="3319271"/>
                  </a:lnTo>
                  <a:lnTo>
                    <a:pt x="4794997" y="3317241"/>
                  </a:lnTo>
                  <a:lnTo>
                    <a:pt x="4841606" y="3311261"/>
                  </a:lnTo>
                  <a:lnTo>
                    <a:pt x="4886921" y="3301496"/>
                  </a:lnTo>
                  <a:lnTo>
                    <a:pt x="4930775" y="3288113"/>
                  </a:lnTo>
                  <a:lnTo>
                    <a:pt x="4973003" y="3271278"/>
                  </a:lnTo>
                  <a:lnTo>
                    <a:pt x="5013439" y="3251157"/>
                  </a:lnTo>
                  <a:lnTo>
                    <a:pt x="5051916" y="3227916"/>
                  </a:lnTo>
                  <a:lnTo>
                    <a:pt x="5088268" y="3201721"/>
                  </a:lnTo>
                  <a:lnTo>
                    <a:pt x="5122331" y="3172737"/>
                  </a:lnTo>
                  <a:lnTo>
                    <a:pt x="5153937" y="3141131"/>
                  </a:lnTo>
                  <a:lnTo>
                    <a:pt x="5182921" y="3107068"/>
                  </a:lnTo>
                  <a:lnTo>
                    <a:pt x="5209116" y="3070716"/>
                  </a:lnTo>
                  <a:lnTo>
                    <a:pt x="5232357" y="3032239"/>
                  </a:lnTo>
                  <a:lnTo>
                    <a:pt x="5252478" y="2991803"/>
                  </a:lnTo>
                  <a:lnTo>
                    <a:pt x="5269313" y="2949575"/>
                  </a:lnTo>
                  <a:lnTo>
                    <a:pt x="5282696" y="2905721"/>
                  </a:lnTo>
                  <a:lnTo>
                    <a:pt x="5292461" y="2860406"/>
                  </a:lnTo>
                  <a:lnTo>
                    <a:pt x="5298441" y="2813797"/>
                  </a:lnTo>
                  <a:lnTo>
                    <a:pt x="5300472" y="2766060"/>
                  </a:lnTo>
                  <a:lnTo>
                    <a:pt x="5300472" y="553212"/>
                  </a:lnTo>
                  <a:lnTo>
                    <a:pt x="5298441" y="505474"/>
                  </a:lnTo>
                  <a:lnTo>
                    <a:pt x="5292461" y="458865"/>
                  </a:lnTo>
                  <a:lnTo>
                    <a:pt x="5282696" y="413550"/>
                  </a:lnTo>
                  <a:lnTo>
                    <a:pt x="5269313" y="369696"/>
                  </a:lnTo>
                  <a:lnTo>
                    <a:pt x="5252478" y="327468"/>
                  </a:lnTo>
                  <a:lnTo>
                    <a:pt x="5232357" y="287032"/>
                  </a:lnTo>
                  <a:lnTo>
                    <a:pt x="5209116" y="248555"/>
                  </a:lnTo>
                  <a:lnTo>
                    <a:pt x="5182921" y="212203"/>
                  </a:lnTo>
                  <a:lnTo>
                    <a:pt x="5153937" y="178140"/>
                  </a:lnTo>
                  <a:lnTo>
                    <a:pt x="5122331" y="146534"/>
                  </a:lnTo>
                  <a:lnTo>
                    <a:pt x="5088268" y="117550"/>
                  </a:lnTo>
                  <a:lnTo>
                    <a:pt x="5051916" y="91355"/>
                  </a:lnTo>
                  <a:lnTo>
                    <a:pt x="5013439" y="68114"/>
                  </a:lnTo>
                  <a:lnTo>
                    <a:pt x="4973003" y="47993"/>
                  </a:lnTo>
                  <a:lnTo>
                    <a:pt x="4930775" y="31158"/>
                  </a:lnTo>
                  <a:lnTo>
                    <a:pt x="4886921" y="17775"/>
                  </a:lnTo>
                  <a:lnTo>
                    <a:pt x="4841606" y="8010"/>
                  </a:lnTo>
                  <a:lnTo>
                    <a:pt x="4794997" y="2030"/>
                  </a:lnTo>
                  <a:lnTo>
                    <a:pt x="4747259" y="0"/>
                  </a:lnTo>
                  <a:close/>
                </a:path>
              </a:pathLst>
            </a:custGeom>
            <a:solidFill>
              <a:srgbClr val="53D9A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object 8"/>
            <p:cNvPicPr/>
            <p:nvPr/>
          </p:nvPicPr>
          <p:blipFill>
            <a:blip r:embed="rId4" cstate="print"/>
            <a:stretch>
              <a:fillRect/>
            </a:stretch>
          </p:blipFill>
          <p:spPr>
            <a:xfrm>
              <a:off x="124968" y="0"/>
              <a:ext cx="1789176" cy="1255776"/>
            </a:xfrm>
            <a:prstGeom prst="rect">
              <a:avLst/>
            </a:prstGeom>
          </p:spPr>
        </p:pic>
      </p:grpSp>
      <p:sp>
        <p:nvSpPr>
          <p:cNvPr id="9" name="object 9"/>
          <p:cNvSpPr txBox="1"/>
          <p:nvPr/>
        </p:nvSpPr>
        <p:spPr>
          <a:xfrm>
            <a:off x="1801114" y="5843422"/>
            <a:ext cx="8590915" cy="848360"/>
          </a:xfrm>
          <a:prstGeom prst="rect">
            <a:avLst/>
          </a:prstGeom>
        </p:spPr>
        <p:txBody>
          <a:bodyPr vert="horz" wrap="square" lIns="0" tIns="12700" rIns="0" bIns="0" rtlCol="0">
            <a:spAutoFit/>
          </a:bodyPr>
          <a:lstStyle/>
          <a:p>
            <a:pPr marL="692150" marR="41910" lvl="0" indent="-649605"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Century Gothic"/>
                <a:cs typeface="Century Gothic"/>
              </a:rPr>
              <a:t>You</a:t>
            </a:r>
            <a:r>
              <a:rPr kumimoji="0" sz="1800" b="0" i="0" u="none" strike="noStrike" kern="0" cap="none" spc="55" normalizeH="0" baseline="0" noProof="0" dirty="0">
                <a:ln>
                  <a:noFill/>
                </a:ln>
                <a:solidFill>
                  <a:srgbClr val="FFFFFF"/>
                </a:solidFill>
                <a:effectLst/>
                <a:uLnTx/>
                <a:uFillTx/>
                <a:latin typeface="Century Gothic"/>
                <a:cs typeface="Century Gothic"/>
              </a:rPr>
              <a:t> </a:t>
            </a:r>
            <a:r>
              <a:rPr kumimoji="0" sz="1800" b="0" i="0" u="none" strike="noStrike" kern="0" cap="none" spc="-65" normalizeH="0" baseline="0" noProof="0" dirty="0">
                <a:ln>
                  <a:noFill/>
                </a:ln>
                <a:solidFill>
                  <a:srgbClr val="FFFFFF"/>
                </a:solidFill>
                <a:effectLst/>
                <a:uLnTx/>
                <a:uFillTx/>
                <a:latin typeface="Century Gothic"/>
                <a:cs typeface="Century Gothic"/>
              </a:rPr>
              <a:t>can</a:t>
            </a:r>
            <a:r>
              <a:rPr kumimoji="0" sz="1800" b="0" i="0" u="none" strike="noStrike" kern="0" cap="none" spc="7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follow</a:t>
            </a:r>
            <a:r>
              <a:rPr kumimoji="0" sz="1800" b="0" i="0" u="none" strike="noStrike" kern="0" cap="none" spc="70" normalizeH="0" baseline="0" noProof="0" dirty="0">
                <a:ln>
                  <a:noFill/>
                </a:ln>
                <a:solidFill>
                  <a:srgbClr val="FFFFFF"/>
                </a:solidFill>
                <a:effectLst/>
                <a:uLnTx/>
                <a:uFillTx/>
                <a:latin typeface="Century Gothic"/>
                <a:cs typeface="Century Gothic"/>
              </a:rPr>
              <a:t> </a:t>
            </a:r>
            <a:r>
              <a:rPr kumimoji="0" sz="1800" b="0" i="0" u="none" strike="noStrike" kern="0" cap="none" spc="75" normalizeH="0" baseline="0" noProof="0" dirty="0">
                <a:ln>
                  <a:noFill/>
                </a:ln>
                <a:solidFill>
                  <a:srgbClr val="FFFFFF"/>
                </a:solidFill>
                <a:effectLst/>
                <a:uLnTx/>
                <a:uFillTx/>
                <a:latin typeface="Century Gothic"/>
                <a:cs typeface="Century Gothic"/>
              </a:rPr>
              <a:t>our</a:t>
            </a:r>
            <a:r>
              <a:rPr kumimoji="0" sz="1800" b="0" i="0" u="none" strike="noStrike" kern="0" cap="none" spc="70" normalizeH="0" baseline="0" noProof="0" dirty="0">
                <a:ln>
                  <a:noFill/>
                </a:ln>
                <a:solidFill>
                  <a:srgbClr val="FFFFFF"/>
                </a:solidFill>
                <a:effectLst/>
                <a:uLnTx/>
                <a:uFillTx/>
                <a:latin typeface="Century Gothic"/>
                <a:cs typeface="Century Gothic"/>
              </a:rPr>
              <a:t> </a:t>
            </a:r>
            <a:r>
              <a:rPr kumimoji="0" sz="1800" b="0" i="0" u="none" strike="noStrike" kern="0" cap="none" spc="-10" normalizeH="0" baseline="0" noProof="0" dirty="0">
                <a:ln>
                  <a:noFill/>
                </a:ln>
                <a:solidFill>
                  <a:srgbClr val="FFFFFF"/>
                </a:solidFill>
                <a:effectLst/>
                <a:uLnTx/>
                <a:uFillTx/>
                <a:latin typeface="Century Gothic"/>
                <a:cs typeface="Century Gothic"/>
              </a:rPr>
              <a:t>podcast</a:t>
            </a:r>
            <a:r>
              <a:rPr kumimoji="0" sz="1800" b="0" i="0" u="none" strike="noStrike" kern="0" cap="none" spc="6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on</a:t>
            </a:r>
            <a:r>
              <a:rPr kumimoji="0" sz="1800" b="0" i="0" u="none" strike="noStrike" kern="0" cap="none" spc="5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Apple</a:t>
            </a:r>
            <a:r>
              <a:rPr kumimoji="0" sz="1800" b="0" i="0" u="none" strike="noStrike" kern="0" cap="none" spc="8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Podcasts,</a:t>
            </a:r>
            <a:r>
              <a:rPr kumimoji="0" sz="1800" b="0" i="0" u="none" strike="noStrike" kern="0" cap="none" spc="5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Spotify,</a:t>
            </a:r>
            <a:r>
              <a:rPr kumimoji="0" sz="1800" b="0" i="0" u="none" strike="noStrike" kern="0" cap="none" spc="8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Amazon</a:t>
            </a:r>
            <a:r>
              <a:rPr kumimoji="0" sz="1800" b="0" i="0" u="none" strike="noStrike" kern="0" cap="none" spc="35" normalizeH="0" baseline="0" noProof="0" dirty="0">
                <a:ln>
                  <a:noFill/>
                </a:ln>
                <a:solidFill>
                  <a:srgbClr val="FFFFFF"/>
                </a:solidFill>
                <a:effectLst/>
                <a:uLnTx/>
                <a:uFillTx/>
                <a:latin typeface="Century Gothic"/>
                <a:cs typeface="Century Gothic"/>
              </a:rPr>
              <a:t> </a:t>
            </a:r>
            <a:r>
              <a:rPr kumimoji="0" sz="1800" b="0" i="0" u="none" strike="noStrike" kern="0" cap="none" spc="60" normalizeH="0" baseline="0" noProof="0" dirty="0">
                <a:ln>
                  <a:noFill/>
                </a:ln>
                <a:solidFill>
                  <a:srgbClr val="FFFFFF"/>
                </a:solidFill>
                <a:effectLst/>
                <a:uLnTx/>
                <a:uFillTx/>
                <a:latin typeface="Century Gothic"/>
                <a:cs typeface="Century Gothic"/>
              </a:rPr>
              <a:t>Music</a:t>
            </a:r>
            <a:r>
              <a:rPr kumimoji="0" sz="1800" b="0" i="0" u="none" strike="noStrike" kern="0" cap="none" spc="75" normalizeH="0" baseline="0" noProof="0" dirty="0">
                <a:ln>
                  <a:noFill/>
                </a:ln>
                <a:solidFill>
                  <a:srgbClr val="FFFFFF"/>
                </a:solidFill>
                <a:effectLst/>
                <a:uLnTx/>
                <a:uFillTx/>
                <a:latin typeface="Century Gothic"/>
                <a:cs typeface="Century Gothic"/>
              </a:rPr>
              <a:t> </a:t>
            </a:r>
            <a:r>
              <a:rPr kumimoji="0" sz="1800" b="0" i="0" u="none" strike="noStrike" kern="0" cap="none" spc="-25" normalizeH="0" baseline="0" noProof="0" dirty="0">
                <a:ln>
                  <a:noFill/>
                </a:ln>
                <a:solidFill>
                  <a:srgbClr val="FFFFFF"/>
                </a:solidFill>
                <a:effectLst/>
                <a:uLnTx/>
                <a:uFillTx/>
                <a:latin typeface="Century Gothic"/>
                <a:cs typeface="Century Gothic"/>
              </a:rPr>
              <a:t>and </a:t>
            </a:r>
            <a:r>
              <a:rPr kumimoji="0" sz="1800" b="0" i="0" u="none" strike="noStrike" kern="0" cap="none" spc="0" normalizeH="0" baseline="0" noProof="0" dirty="0">
                <a:ln>
                  <a:noFill/>
                </a:ln>
                <a:solidFill>
                  <a:srgbClr val="FFFFFF"/>
                </a:solidFill>
                <a:effectLst/>
                <a:uLnTx/>
                <a:uFillTx/>
                <a:latin typeface="Century Gothic"/>
                <a:cs typeface="Century Gothic"/>
              </a:rPr>
              <a:t>wherever</a:t>
            </a:r>
            <a:r>
              <a:rPr kumimoji="0" sz="1800" b="0" i="0" u="none" strike="noStrike" kern="0" cap="none" spc="3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else</a:t>
            </a:r>
            <a:r>
              <a:rPr kumimoji="0" sz="1800" b="0" i="0" u="none" strike="noStrike" kern="0" cap="none" spc="3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you</a:t>
            </a:r>
            <a:r>
              <a:rPr kumimoji="0" sz="1800" b="0" i="0" u="none" strike="noStrike" kern="0" cap="none" spc="4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get</a:t>
            </a:r>
            <a:r>
              <a:rPr kumimoji="0" sz="1800" b="0" i="0" u="none" strike="noStrike" kern="0" cap="none" spc="30" normalizeH="0" baseline="0" noProof="0" dirty="0">
                <a:ln>
                  <a:noFill/>
                </a:ln>
                <a:solidFill>
                  <a:srgbClr val="FFFFFF"/>
                </a:solidFill>
                <a:effectLst/>
                <a:uLnTx/>
                <a:uFillTx/>
                <a:latin typeface="Century Gothic"/>
                <a:cs typeface="Century Gothic"/>
              </a:rPr>
              <a:t> </a:t>
            </a:r>
            <a:r>
              <a:rPr kumimoji="0" sz="1800" b="0" i="0" u="none" strike="noStrike" kern="0" cap="none" spc="55" normalizeH="0" baseline="0" noProof="0" dirty="0">
                <a:ln>
                  <a:noFill/>
                </a:ln>
                <a:solidFill>
                  <a:srgbClr val="FFFFFF"/>
                </a:solidFill>
                <a:effectLst/>
                <a:uLnTx/>
                <a:uFillTx/>
                <a:latin typeface="Century Gothic"/>
                <a:cs typeface="Century Gothic"/>
              </a:rPr>
              <a:t>your</a:t>
            </a:r>
            <a:r>
              <a:rPr kumimoji="0" sz="1800" b="0" i="0" u="none" strike="noStrike" kern="0" cap="none" spc="4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podcasts</a:t>
            </a:r>
            <a:r>
              <a:rPr kumimoji="0" sz="1800" b="0" i="0" u="none" strike="noStrike" kern="0" cap="none" spc="2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a:t>
            </a:r>
            <a:r>
              <a:rPr kumimoji="0" sz="1800" b="0" i="0" u="none" strike="noStrike" kern="0" cap="none" spc="50" normalizeH="0" baseline="0" noProof="0" dirty="0">
                <a:ln>
                  <a:noFill/>
                </a:ln>
                <a:solidFill>
                  <a:srgbClr val="FFFFFF"/>
                </a:solidFill>
                <a:effectLst/>
                <a:uLnTx/>
                <a:uFillTx/>
                <a:latin typeface="Century Gothic"/>
                <a:cs typeface="Century Gothic"/>
              </a:rPr>
              <a:t> </a:t>
            </a:r>
            <a:r>
              <a:rPr kumimoji="0" sz="1800" b="0" i="0" u="none" strike="noStrike" kern="0" cap="none" spc="130" normalizeH="0" baseline="0" noProof="0" dirty="0">
                <a:ln>
                  <a:noFill/>
                </a:ln>
                <a:solidFill>
                  <a:srgbClr val="FFFFFF"/>
                </a:solidFill>
                <a:effectLst/>
                <a:uLnTx/>
                <a:uFillTx/>
                <a:latin typeface="Century Gothic"/>
                <a:cs typeface="Century Gothic"/>
              </a:rPr>
              <a:t>just</a:t>
            </a:r>
            <a:r>
              <a:rPr kumimoji="0" sz="1800" b="0" i="0" u="none" strike="noStrike" kern="0" cap="none" spc="2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search</a:t>
            </a:r>
            <a:r>
              <a:rPr kumimoji="0" sz="1800" b="0" i="0" u="none" strike="noStrike" kern="0" cap="none" spc="25" normalizeH="0" baseline="0" noProof="0" dirty="0">
                <a:ln>
                  <a:noFill/>
                </a:ln>
                <a:solidFill>
                  <a:srgbClr val="FFFFFF"/>
                </a:solidFill>
                <a:effectLst/>
                <a:uLnTx/>
                <a:uFillTx/>
                <a:latin typeface="Century Gothic"/>
                <a:cs typeface="Century Gothic"/>
              </a:rPr>
              <a:t> </a:t>
            </a:r>
            <a:r>
              <a:rPr kumimoji="0" sz="1800" b="0" i="0" u="none" strike="noStrike" kern="0" cap="none" spc="55" normalizeH="0" baseline="0" noProof="0" dirty="0">
                <a:ln>
                  <a:noFill/>
                </a:ln>
                <a:solidFill>
                  <a:srgbClr val="FFFFFF"/>
                </a:solidFill>
                <a:effectLst/>
                <a:uLnTx/>
                <a:uFillTx/>
                <a:latin typeface="Century Gothic"/>
                <a:cs typeface="Century Gothic"/>
              </a:rPr>
              <a:t>“WUN4ALL”.</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0" i="0" u="none" strike="noStrike" kern="0" cap="none" spc="50" normalizeH="0" baseline="0" noProof="0" dirty="0">
                <a:ln>
                  <a:noFill/>
                </a:ln>
                <a:solidFill>
                  <a:srgbClr val="FFFFFF"/>
                </a:solidFill>
                <a:effectLst/>
                <a:uLnTx/>
                <a:uFillTx/>
                <a:latin typeface="Century Gothic"/>
                <a:cs typeface="Century Gothic"/>
              </a:rPr>
              <a:t>Or</a:t>
            </a:r>
            <a:r>
              <a:rPr kumimoji="0" sz="1800" b="0" i="0" u="none" strike="noStrike" kern="0" cap="none" spc="25" normalizeH="0" baseline="0" noProof="0" dirty="0">
                <a:ln>
                  <a:noFill/>
                </a:ln>
                <a:solidFill>
                  <a:srgbClr val="FFFFFF"/>
                </a:solidFill>
                <a:effectLst/>
                <a:uLnTx/>
                <a:uFillTx/>
                <a:latin typeface="Century Gothic"/>
                <a:cs typeface="Century Gothic"/>
              </a:rPr>
              <a:t> </a:t>
            </a:r>
            <a:r>
              <a:rPr kumimoji="0" sz="1800" b="0" i="0" u="none" strike="noStrike" kern="0" cap="none" spc="130" normalizeH="0" baseline="0" noProof="0" dirty="0">
                <a:ln>
                  <a:noFill/>
                </a:ln>
                <a:solidFill>
                  <a:srgbClr val="FFFFFF"/>
                </a:solidFill>
                <a:effectLst/>
                <a:uLnTx/>
                <a:uFillTx/>
                <a:latin typeface="Century Gothic"/>
                <a:cs typeface="Century Gothic"/>
              </a:rPr>
              <a:t>just</a:t>
            </a:r>
            <a:r>
              <a:rPr kumimoji="0" sz="1800" b="0" i="0" u="none" strike="noStrike" kern="0" cap="none" spc="10"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click</a:t>
            </a:r>
            <a:r>
              <a:rPr kumimoji="0" sz="1800" b="0" i="0" u="none" strike="noStrike" kern="0" cap="none" spc="50" normalizeH="0" baseline="0" noProof="0" dirty="0">
                <a:ln>
                  <a:noFill/>
                </a:ln>
                <a:solidFill>
                  <a:srgbClr val="FFFFFF"/>
                </a:solidFill>
                <a:effectLst/>
                <a:uLnTx/>
                <a:uFillTx/>
                <a:latin typeface="Century Gothic"/>
                <a:cs typeface="Century Gothic"/>
              </a:rPr>
              <a:t> </a:t>
            </a:r>
            <a:r>
              <a:rPr kumimoji="0" sz="1800" b="0" i="0" u="none" strike="noStrike" kern="0" cap="none" spc="85" normalizeH="0" baseline="0" noProof="0" dirty="0">
                <a:ln>
                  <a:noFill/>
                </a:ln>
                <a:solidFill>
                  <a:srgbClr val="FFFFFF"/>
                </a:solidFill>
                <a:effectLst/>
                <a:uLnTx/>
                <a:uFillTx/>
                <a:latin typeface="Century Gothic"/>
                <a:cs typeface="Century Gothic"/>
              </a:rPr>
              <a:t>through</a:t>
            </a:r>
            <a:r>
              <a:rPr kumimoji="0" sz="1800" b="0" i="0" u="none" strike="noStrike" kern="0" cap="none" spc="-15" normalizeH="0" baseline="0" noProof="0" dirty="0">
                <a:ln>
                  <a:noFill/>
                </a:ln>
                <a:solidFill>
                  <a:srgbClr val="FFFFFF"/>
                </a:solidFill>
                <a:effectLst/>
                <a:uLnTx/>
                <a:uFillTx/>
                <a:latin typeface="Century Gothic"/>
                <a:cs typeface="Century Gothic"/>
              </a:rPr>
              <a:t> </a:t>
            </a:r>
            <a:r>
              <a:rPr kumimoji="0" sz="1800" b="0" i="0" u="none" strike="noStrike" kern="0" cap="none" spc="85" normalizeH="0" baseline="0" noProof="0" dirty="0">
                <a:ln>
                  <a:noFill/>
                </a:ln>
                <a:solidFill>
                  <a:srgbClr val="FFFFFF"/>
                </a:solidFill>
                <a:effectLst/>
                <a:uLnTx/>
                <a:uFillTx/>
                <a:latin typeface="Century Gothic"/>
                <a:cs typeface="Century Gothic"/>
              </a:rPr>
              <a:t>from</a:t>
            </a:r>
            <a:r>
              <a:rPr kumimoji="0" sz="1800" b="0" i="0" u="none" strike="noStrike" kern="0" cap="none" spc="20" normalizeH="0" baseline="0" noProof="0" dirty="0">
                <a:ln>
                  <a:noFill/>
                </a:ln>
                <a:solidFill>
                  <a:srgbClr val="FFFFFF"/>
                </a:solidFill>
                <a:effectLst/>
                <a:uLnTx/>
                <a:uFillTx/>
                <a:latin typeface="Century Gothic"/>
                <a:cs typeface="Century Gothic"/>
              </a:rPr>
              <a:t> </a:t>
            </a:r>
            <a:r>
              <a:rPr kumimoji="0" sz="1800" b="0" i="0" u="none" strike="noStrike" kern="0" cap="none" spc="50" normalizeH="0" baseline="0" noProof="0" dirty="0">
                <a:ln>
                  <a:noFill/>
                </a:ln>
                <a:solidFill>
                  <a:srgbClr val="FFFFFF"/>
                </a:solidFill>
                <a:effectLst/>
                <a:uLnTx/>
                <a:uFillTx/>
                <a:latin typeface="Century Gothic"/>
                <a:cs typeface="Century Gothic"/>
              </a:rPr>
              <a:t>the</a:t>
            </a:r>
            <a:r>
              <a:rPr kumimoji="0" sz="1800" b="0" i="0" u="none" strike="noStrike" kern="0" cap="none" spc="5" normalizeH="0" baseline="0" noProof="0" dirty="0">
                <a:ln>
                  <a:noFill/>
                </a:ln>
                <a:solidFill>
                  <a:srgbClr val="FFFFFF"/>
                </a:solidFill>
                <a:effectLst/>
                <a:uLnTx/>
                <a:uFillTx/>
                <a:latin typeface="Century Gothic"/>
                <a:cs typeface="Century Gothic"/>
              </a:rPr>
              <a:t> </a:t>
            </a:r>
            <a:r>
              <a:rPr kumimoji="0" sz="1800" b="0" i="0" u="none" strike="noStrike" kern="0" cap="none" spc="0" normalizeH="0" baseline="0" noProof="0" dirty="0">
                <a:ln>
                  <a:noFill/>
                </a:ln>
                <a:solidFill>
                  <a:srgbClr val="FFFFFF"/>
                </a:solidFill>
                <a:effectLst/>
                <a:uLnTx/>
                <a:uFillTx/>
                <a:latin typeface="Century Gothic"/>
                <a:cs typeface="Century Gothic"/>
              </a:rPr>
              <a:t>website:</a:t>
            </a:r>
            <a:r>
              <a:rPr kumimoji="0" sz="1800" b="0" i="0" u="none" strike="noStrike" kern="0" cap="none" spc="45" normalizeH="0" baseline="0" noProof="0" dirty="0">
                <a:ln>
                  <a:noFill/>
                </a:ln>
                <a:solidFill>
                  <a:srgbClr val="FFFFFF"/>
                </a:solidFill>
                <a:effectLst/>
                <a:uLnTx/>
                <a:uFillTx/>
                <a:latin typeface="Century Gothic"/>
                <a:cs typeface="Century Gothic"/>
              </a:rPr>
              <a:t> </a:t>
            </a:r>
            <a:r>
              <a:rPr kumimoji="0" sz="1800" b="1" i="0" u="heavy" strike="noStrike" kern="0" cap="none" spc="180" normalizeH="0" baseline="0" noProof="0" dirty="0">
                <a:ln>
                  <a:noFill/>
                </a:ln>
                <a:solidFill>
                  <a:srgbClr val="FFFFFF"/>
                </a:solidFill>
                <a:effectLst/>
                <a:uLnTx/>
                <a:uFill>
                  <a:solidFill>
                    <a:srgbClr val="FFFFFF"/>
                  </a:solidFill>
                </a:uFill>
                <a:latin typeface="Calibri"/>
                <a:cs typeface="Calibri"/>
                <a:hlinkClick r:id="rId5"/>
              </a:rPr>
              <a:t>https://thewun.co.uk/news-blogs/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10" name="object 10"/>
          <p:cNvSpPr txBox="1">
            <a:spLocks noGrp="1"/>
          </p:cNvSpPr>
          <p:nvPr>
            <p:ph type="title"/>
          </p:nvPr>
        </p:nvSpPr>
        <p:spPr>
          <a:xfrm>
            <a:off x="3935348" y="333477"/>
            <a:ext cx="4321810" cy="1530350"/>
          </a:xfrm>
          <a:prstGeom prst="rect">
            <a:avLst/>
          </a:prstGeom>
        </p:spPr>
        <p:txBody>
          <a:bodyPr vert="horz" wrap="square" lIns="0" tIns="114300" rIns="0" bIns="0" rtlCol="0">
            <a:spAutoFit/>
          </a:bodyPr>
          <a:lstStyle/>
          <a:p>
            <a:pPr algn="ctr">
              <a:lnSpc>
                <a:spcPct val="100000"/>
              </a:lnSpc>
              <a:spcBef>
                <a:spcPts val="900"/>
              </a:spcBef>
            </a:pPr>
            <a:r>
              <a:rPr sz="4000" spc="705" dirty="0"/>
              <a:t>WUN</a:t>
            </a:r>
            <a:r>
              <a:rPr sz="4000" spc="254" dirty="0"/>
              <a:t> </a:t>
            </a:r>
            <a:r>
              <a:rPr sz="4000" spc="535" dirty="0"/>
              <a:t>Podcasts</a:t>
            </a:r>
            <a:endParaRPr sz="4000"/>
          </a:p>
          <a:p>
            <a:pPr marL="12700" marR="5080" algn="ctr">
              <a:lnSpc>
                <a:spcPct val="100000"/>
              </a:lnSpc>
              <a:spcBef>
                <a:spcPts val="484"/>
              </a:spcBef>
            </a:pPr>
            <a:r>
              <a:rPr sz="2400" b="0" spc="145" dirty="0">
                <a:latin typeface="Century Gothic"/>
                <a:cs typeface="Century Gothic"/>
              </a:rPr>
              <a:t>Listen</a:t>
            </a:r>
            <a:r>
              <a:rPr sz="2400" b="0" spc="-20" dirty="0">
                <a:latin typeface="Century Gothic"/>
                <a:cs typeface="Century Gothic"/>
              </a:rPr>
              <a:t> </a:t>
            </a:r>
            <a:r>
              <a:rPr sz="2400" b="0" dirty="0">
                <a:latin typeface="Century Gothic"/>
                <a:cs typeface="Century Gothic"/>
              </a:rPr>
              <a:t>to</a:t>
            </a:r>
            <a:r>
              <a:rPr sz="2400" b="0" spc="-15" dirty="0">
                <a:latin typeface="Century Gothic"/>
                <a:cs typeface="Century Gothic"/>
              </a:rPr>
              <a:t> </a:t>
            </a:r>
            <a:r>
              <a:rPr sz="2400" b="0" spc="95" dirty="0">
                <a:latin typeface="Century Gothic"/>
                <a:cs typeface="Century Gothic"/>
              </a:rPr>
              <a:t>our</a:t>
            </a:r>
            <a:r>
              <a:rPr sz="2400" b="0" spc="-25" dirty="0">
                <a:latin typeface="Century Gothic"/>
                <a:cs typeface="Century Gothic"/>
              </a:rPr>
              <a:t> </a:t>
            </a:r>
            <a:r>
              <a:rPr sz="2400" b="0" spc="60" dirty="0">
                <a:latin typeface="Century Gothic"/>
                <a:cs typeface="Century Gothic"/>
              </a:rPr>
              <a:t>latest</a:t>
            </a:r>
            <a:r>
              <a:rPr sz="2400" b="0" spc="5" dirty="0">
                <a:latin typeface="Century Gothic"/>
                <a:cs typeface="Century Gothic"/>
              </a:rPr>
              <a:t> </a:t>
            </a:r>
            <a:r>
              <a:rPr sz="2400" b="0" spc="-10" dirty="0">
                <a:latin typeface="Century Gothic"/>
                <a:cs typeface="Century Gothic"/>
              </a:rPr>
              <a:t>podcasts </a:t>
            </a:r>
            <a:r>
              <a:rPr sz="2400" b="0" dirty="0">
                <a:latin typeface="Century Gothic"/>
                <a:cs typeface="Century Gothic"/>
              </a:rPr>
              <a:t>More </a:t>
            </a:r>
            <a:r>
              <a:rPr sz="2400" b="0" spc="55" dirty="0">
                <a:latin typeface="Century Gothic"/>
                <a:cs typeface="Century Gothic"/>
              </a:rPr>
              <a:t>coming</a:t>
            </a:r>
            <a:r>
              <a:rPr sz="2400" b="0" spc="-5" dirty="0">
                <a:latin typeface="Century Gothic"/>
                <a:cs typeface="Century Gothic"/>
              </a:rPr>
              <a:t> </a:t>
            </a:r>
            <a:r>
              <a:rPr sz="2400" b="0" spc="55" dirty="0">
                <a:latin typeface="Century Gothic"/>
                <a:cs typeface="Century Gothic"/>
              </a:rPr>
              <a:t>soon</a:t>
            </a:r>
            <a:r>
              <a:rPr sz="2400" b="0" spc="-10" dirty="0">
                <a:latin typeface="Century Gothic"/>
                <a:cs typeface="Century Gothic"/>
              </a:rPr>
              <a:t> </a:t>
            </a:r>
            <a:r>
              <a:rPr sz="2400" b="0" spc="-50" dirty="0">
                <a:latin typeface="Century Gothic"/>
                <a:cs typeface="Century Gothic"/>
              </a:rPr>
              <a:t>!</a:t>
            </a:r>
            <a:endParaRPr sz="2400">
              <a:latin typeface="Century Gothic"/>
              <a:cs typeface="Century Gothic"/>
            </a:endParaRPr>
          </a:p>
        </p:txBody>
      </p:sp>
      <p:pic>
        <p:nvPicPr>
          <p:cNvPr id="14" name="object 14"/>
          <p:cNvPicPr/>
          <p:nvPr/>
        </p:nvPicPr>
        <p:blipFill>
          <a:blip r:embed="rId6" cstate="print"/>
          <a:stretch>
            <a:fillRect/>
          </a:stretch>
        </p:blipFill>
        <p:spPr>
          <a:xfrm>
            <a:off x="10339734" y="1089633"/>
            <a:ext cx="1478887" cy="1415034"/>
          </a:xfrm>
          <a:prstGeom prst="rect">
            <a:avLst/>
          </a:prstGeom>
        </p:spPr>
      </p:pic>
      <p:sp>
        <p:nvSpPr>
          <p:cNvPr id="15" name="object 15"/>
          <p:cNvSpPr txBox="1"/>
          <p:nvPr/>
        </p:nvSpPr>
        <p:spPr>
          <a:xfrm>
            <a:off x="6517004" y="2452876"/>
            <a:ext cx="4865370" cy="2830195"/>
          </a:xfrm>
          <a:prstGeom prst="rect">
            <a:avLst/>
          </a:prstGeom>
        </p:spPr>
        <p:txBody>
          <a:bodyPr vert="horz" wrap="square" lIns="0" tIns="12700" rIns="0" bIns="0" rtlCol="0">
            <a:spAutoFit/>
          </a:bodyPr>
          <a:lstStyle/>
          <a:p>
            <a:pPr marL="12700" marR="449580" lvl="0" indent="0" defTabSz="914400" eaLnBrk="1" fontAlgn="auto" latinLnBrk="0" hangingPunct="1">
              <a:lnSpc>
                <a:spcPct val="107500"/>
              </a:lnSpc>
              <a:spcBef>
                <a:spcPts val="100"/>
              </a:spcBef>
              <a:spcAft>
                <a:spcPts val="0"/>
              </a:spcAft>
              <a:buClrTx/>
              <a:buSzTx/>
              <a:buFontTx/>
              <a:buNone/>
              <a:tabLst/>
              <a:defRPr/>
            </a:pPr>
            <a:r>
              <a:rPr kumimoji="0" sz="1600" b="1" i="0" u="none" strike="noStrike" kern="0" cap="none" spc="-10" normalizeH="0" baseline="0" noProof="0" dirty="0">
                <a:ln>
                  <a:noFill/>
                </a:ln>
                <a:solidFill>
                  <a:srgbClr val="FFFFFF"/>
                </a:solidFill>
                <a:effectLst/>
                <a:uLnTx/>
                <a:uFillTx/>
                <a:latin typeface="Open Sans"/>
                <a:cs typeface="Open Sans"/>
              </a:rPr>
              <a:t>Re-</a:t>
            </a:r>
            <a:r>
              <a:rPr kumimoji="0" sz="1600" b="1" i="0" u="none" strike="noStrike" kern="0" cap="none" spc="0" normalizeH="0" baseline="0" noProof="0" dirty="0">
                <a:ln>
                  <a:noFill/>
                </a:ln>
                <a:solidFill>
                  <a:srgbClr val="FFFFFF"/>
                </a:solidFill>
                <a:effectLst/>
                <a:uLnTx/>
                <a:uFillTx/>
                <a:latin typeface="Open Sans"/>
                <a:cs typeface="Open Sans"/>
              </a:rPr>
              <a:t>Inventing</a:t>
            </a:r>
            <a:r>
              <a:rPr kumimoji="0" sz="1600" b="1" i="0" u="none" strike="noStrike" kern="0" cap="none" spc="-60" normalizeH="0" baseline="0" noProof="0" dirty="0">
                <a:ln>
                  <a:noFill/>
                </a:ln>
                <a:solidFill>
                  <a:srgbClr val="FFFFFF"/>
                </a:solidFill>
                <a:effectLst/>
                <a:uLnTx/>
                <a:uFillTx/>
                <a:latin typeface="Open Sans"/>
                <a:cs typeface="Open Sans"/>
              </a:rPr>
              <a:t> </a:t>
            </a:r>
            <a:r>
              <a:rPr kumimoji="0" sz="1600" b="1" i="0" u="none" strike="noStrike" kern="0" cap="none" spc="-10" normalizeH="0" baseline="0" noProof="0" dirty="0">
                <a:ln>
                  <a:noFill/>
                </a:ln>
                <a:solidFill>
                  <a:srgbClr val="FFFFFF"/>
                </a:solidFill>
                <a:effectLst/>
                <a:uLnTx/>
                <a:uFillTx/>
                <a:latin typeface="Open Sans"/>
                <a:cs typeface="Open Sans"/>
              </a:rPr>
              <a:t>Leadership</a:t>
            </a:r>
            <a:r>
              <a:rPr kumimoji="0" sz="1600" b="1" i="0" u="none" strike="noStrike" kern="0" cap="none" spc="-40" normalizeH="0" baseline="0" noProof="0" dirty="0">
                <a:ln>
                  <a:noFill/>
                </a:ln>
                <a:solidFill>
                  <a:srgbClr val="FFFFFF"/>
                </a:solidFill>
                <a:effectLst/>
                <a:uLnTx/>
                <a:uFillTx/>
                <a:latin typeface="Open Sans"/>
                <a:cs typeface="Open Sans"/>
              </a:rPr>
              <a:t> </a:t>
            </a:r>
            <a:r>
              <a:rPr kumimoji="0" sz="1600" b="1" i="0" u="none" strike="noStrike" kern="0" cap="none" spc="0" normalizeH="0" baseline="0" noProof="0" dirty="0">
                <a:ln>
                  <a:noFill/>
                </a:ln>
                <a:solidFill>
                  <a:srgbClr val="FFFFFF"/>
                </a:solidFill>
                <a:effectLst/>
                <a:uLnTx/>
                <a:uFillTx/>
                <a:latin typeface="Open Sans"/>
                <a:cs typeface="Open Sans"/>
              </a:rPr>
              <a:t>with</a:t>
            </a:r>
            <a:r>
              <a:rPr kumimoji="0" sz="1600" b="1" i="0" u="none" strike="noStrike" kern="0" cap="none" spc="-55" normalizeH="0" baseline="0" noProof="0" dirty="0">
                <a:ln>
                  <a:noFill/>
                </a:ln>
                <a:solidFill>
                  <a:srgbClr val="FFFFFF"/>
                </a:solidFill>
                <a:effectLst/>
                <a:uLnTx/>
                <a:uFillTx/>
                <a:latin typeface="Open Sans"/>
                <a:cs typeface="Open Sans"/>
              </a:rPr>
              <a:t> </a:t>
            </a:r>
            <a:r>
              <a:rPr kumimoji="0" sz="1600" b="1" i="0" u="none" strike="noStrike" kern="0" cap="none" spc="0" normalizeH="0" baseline="0" noProof="0" dirty="0">
                <a:ln>
                  <a:noFill/>
                </a:ln>
                <a:solidFill>
                  <a:srgbClr val="FFFFFF"/>
                </a:solidFill>
                <a:effectLst/>
                <a:uLnTx/>
                <a:uFillTx/>
                <a:latin typeface="Open Sans"/>
                <a:cs typeface="Open Sans"/>
              </a:rPr>
              <a:t>Karen</a:t>
            </a:r>
            <a:r>
              <a:rPr kumimoji="0" sz="1600" b="1" i="0" u="none" strike="noStrike" kern="0" cap="none" spc="-55" normalizeH="0" baseline="0" noProof="0" dirty="0">
                <a:ln>
                  <a:noFill/>
                </a:ln>
                <a:solidFill>
                  <a:srgbClr val="FFFFFF"/>
                </a:solidFill>
                <a:effectLst/>
                <a:uLnTx/>
                <a:uFillTx/>
                <a:latin typeface="Open Sans"/>
                <a:cs typeface="Open Sans"/>
              </a:rPr>
              <a:t> </a:t>
            </a:r>
            <a:r>
              <a:rPr kumimoji="0" sz="1600" b="1" i="0" u="none" strike="noStrike" kern="0" cap="none" spc="-10" normalizeH="0" baseline="0" noProof="0" dirty="0">
                <a:ln>
                  <a:noFill/>
                </a:ln>
                <a:solidFill>
                  <a:srgbClr val="FFFFFF"/>
                </a:solidFill>
                <a:effectLst/>
                <a:uLnTx/>
                <a:uFillTx/>
                <a:latin typeface="Open Sans"/>
                <a:cs typeface="Open Sans"/>
              </a:rPr>
              <a:t>Moran, </a:t>
            </a:r>
            <a:r>
              <a:rPr kumimoji="0" sz="1600" b="1" i="0" u="none" strike="noStrike" kern="0" cap="none" spc="0" normalizeH="0" baseline="0" noProof="0" dirty="0">
                <a:ln>
                  <a:noFill/>
                </a:ln>
                <a:solidFill>
                  <a:srgbClr val="FFFFFF"/>
                </a:solidFill>
                <a:effectLst/>
                <a:uLnTx/>
                <a:uFillTx/>
                <a:latin typeface="Open Sans"/>
                <a:cs typeface="Open Sans"/>
              </a:rPr>
              <a:t>Director</a:t>
            </a:r>
            <a:r>
              <a:rPr kumimoji="0" sz="1600" b="1" i="0" u="none" strike="noStrike" kern="0" cap="none" spc="-55" normalizeH="0" baseline="0" noProof="0" dirty="0">
                <a:ln>
                  <a:noFill/>
                </a:ln>
                <a:solidFill>
                  <a:srgbClr val="FFFFFF"/>
                </a:solidFill>
                <a:effectLst/>
                <a:uLnTx/>
                <a:uFillTx/>
                <a:latin typeface="Open Sans"/>
                <a:cs typeface="Open Sans"/>
              </a:rPr>
              <a:t> </a:t>
            </a:r>
            <a:r>
              <a:rPr kumimoji="0" sz="1600" b="1" i="0" u="none" strike="noStrike" kern="0" cap="none" spc="0" normalizeH="0" baseline="0" noProof="0" dirty="0">
                <a:ln>
                  <a:noFill/>
                </a:ln>
                <a:solidFill>
                  <a:srgbClr val="FFFFFF"/>
                </a:solidFill>
                <a:effectLst/>
                <a:uLnTx/>
                <a:uFillTx/>
                <a:latin typeface="Open Sans"/>
                <a:cs typeface="Open Sans"/>
              </a:rPr>
              <a:t>of</a:t>
            </a:r>
            <a:r>
              <a:rPr kumimoji="0" sz="1600" b="1" i="0" u="none" strike="noStrike" kern="0" cap="none" spc="-85" normalizeH="0" baseline="0" noProof="0" dirty="0">
                <a:ln>
                  <a:noFill/>
                </a:ln>
                <a:solidFill>
                  <a:srgbClr val="FFFFFF"/>
                </a:solidFill>
                <a:effectLst/>
                <a:uLnTx/>
                <a:uFillTx/>
                <a:latin typeface="Open Sans"/>
                <a:cs typeface="Open Sans"/>
              </a:rPr>
              <a:t> </a:t>
            </a:r>
            <a:r>
              <a:rPr kumimoji="0" sz="1600" b="1" i="0" u="none" strike="noStrike" kern="0" cap="none" spc="0" normalizeH="0" baseline="0" noProof="0" dirty="0">
                <a:ln>
                  <a:noFill/>
                </a:ln>
                <a:solidFill>
                  <a:srgbClr val="FFFFFF"/>
                </a:solidFill>
                <a:effectLst/>
                <a:uLnTx/>
                <a:uFillTx/>
                <a:latin typeface="Open Sans"/>
                <a:cs typeface="Open Sans"/>
              </a:rPr>
              <a:t>Disruptive</a:t>
            </a:r>
            <a:r>
              <a:rPr kumimoji="0" sz="1600" b="1" i="0" u="none" strike="noStrike" kern="0" cap="none" spc="-45" normalizeH="0" baseline="0" noProof="0" dirty="0">
                <a:ln>
                  <a:noFill/>
                </a:ln>
                <a:solidFill>
                  <a:srgbClr val="FFFFFF"/>
                </a:solidFill>
                <a:effectLst/>
                <a:uLnTx/>
                <a:uFillTx/>
                <a:latin typeface="Open Sans"/>
                <a:cs typeface="Open Sans"/>
              </a:rPr>
              <a:t> </a:t>
            </a:r>
            <a:r>
              <a:rPr kumimoji="0" sz="1600" b="1" i="0" u="none" strike="noStrike" kern="0" cap="none" spc="-25" normalizeH="0" baseline="0" noProof="0" dirty="0">
                <a:ln>
                  <a:noFill/>
                </a:ln>
                <a:solidFill>
                  <a:srgbClr val="FFFFFF"/>
                </a:solidFill>
                <a:effectLst/>
                <a:uLnTx/>
                <a:uFillTx/>
                <a:latin typeface="Open Sans"/>
                <a:cs typeface="Open Sans"/>
              </a:rPr>
              <a:t>HR</a:t>
            </a:r>
            <a:endParaRPr kumimoji="0" sz="1600" b="0" i="0" u="none" strike="noStrike" kern="0" cap="none" spc="0" normalizeH="0" baseline="0" noProof="0" dirty="0">
              <a:ln>
                <a:noFill/>
              </a:ln>
              <a:solidFill>
                <a:sysClr val="windowText" lastClr="000000"/>
              </a:solidFill>
              <a:effectLst/>
              <a:uLnTx/>
              <a:uFillTx/>
              <a:latin typeface="Open Sans"/>
              <a:cs typeface="Open Sans"/>
            </a:endParaRPr>
          </a:p>
          <a:p>
            <a:pPr marL="12700" marR="60960" lvl="0" indent="0" defTabSz="914400" eaLnBrk="1" fontAlgn="auto" latinLnBrk="0" hangingPunct="1">
              <a:lnSpc>
                <a:spcPct val="100000"/>
              </a:lnSpc>
              <a:spcBef>
                <a:spcPts val="675"/>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Calibri"/>
                <a:cs typeface="Calibri"/>
              </a:rPr>
              <a:t>Listen</a:t>
            </a:r>
            <a:r>
              <a:rPr kumimoji="0" sz="1600" b="0" i="0" u="none" strike="noStrike" kern="0" cap="none" spc="-4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to</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the</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latest</a:t>
            </a:r>
            <a:r>
              <a:rPr kumimoji="0" sz="1600" b="0" i="0" u="none" strike="noStrike" kern="0" cap="none" spc="-5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WUN</a:t>
            </a:r>
            <a:r>
              <a:rPr kumimoji="0" sz="1600" b="0" i="0" u="none" strike="noStrike" kern="0" cap="none" spc="-1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podcast</a:t>
            </a:r>
            <a:r>
              <a:rPr kumimoji="0" sz="1600" b="0" i="0" u="none" strike="noStrike" kern="0" cap="none" spc="-35" normalizeH="0" baseline="0" noProof="0" dirty="0">
                <a:ln>
                  <a:noFill/>
                </a:ln>
                <a:solidFill>
                  <a:srgbClr val="FFFFFF"/>
                </a:solidFill>
                <a:effectLst/>
                <a:uLnTx/>
                <a:uFillTx/>
                <a:latin typeface="Calibri"/>
                <a:cs typeface="Calibri"/>
              </a:rPr>
              <a:t> Re-</a:t>
            </a:r>
            <a:r>
              <a:rPr kumimoji="0" sz="1600" b="0" i="0" u="none" strike="noStrike" kern="0" cap="none" spc="0" normalizeH="0" baseline="0" noProof="0" dirty="0">
                <a:ln>
                  <a:noFill/>
                </a:ln>
                <a:solidFill>
                  <a:srgbClr val="FFFFFF"/>
                </a:solidFill>
                <a:effectLst/>
                <a:uLnTx/>
                <a:uFillTx/>
                <a:latin typeface="Calibri"/>
                <a:cs typeface="Calibri"/>
              </a:rPr>
              <a:t>thinking</a:t>
            </a:r>
            <a:r>
              <a:rPr kumimoji="0" sz="1600" b="0" i="0" u="none" strike="noStrike" kern="0" cap="none" spc="-4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Leadership</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5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taking</a:t>
            </a:r>
            <a:r>
              <a:rPr kumimoji="0" sz="1600" b="0" i="0" u="none" strike="noStrike" kern="0" cap="none" spc="-5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fresh</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perspective</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on</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how</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we</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can</a:t>
            </a:r>
            <a:r>
              <a:rPr kumimoji="0" sz="1600" b="0" i="0" u="none" strike="noStrike" kern="0" cap="none" spc="-4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all</a:t>
            </a:r>
            <a:r>
              <a:rPr kumimoji="0" sz="1600" b="0" i="0" u="none" strike="noStrike" kern="0" cap="none" spc="-6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behave</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25" normalizeH="0" baseline="0" noProof="0" dirty="0">
                <a:ln>
                  <a:noFill/>
                </a:ln>
                <a:solidFill>
                  <a:srgbClr val="FFFFFF"/>
                </a:solidFill>
                <a:effectLst/>
                <a:uLnTx/>
                <a:uFillTx/>
                <a:latin typeface="Calibri"/>
                <a:cs typeface="Calibri"/>
              </a:rPr>
              <a:t>as </a:t>
            </a:r>
            <a:r>
              <a:rPr kumimoji="0" sz="1600" b="0" i="0" u="none" strike="noStrike" kern="0" cap="none" spc="-10" normalizeH="0" baseline="0" noProof="0" dirty="0">
                <a:ln>
                  <a:noFill/>
                </a:ln>
                <a:solidFill>
                  <a:srgbClr val="FFFFFF"/>
                </a:solidFill>
                <a:effectLst/>
                <a:uLnTx/>
                <a:uFillTx/>
                <a:latin typeface="Calibri"/>
                <a:cs typeface="Calibri"/>
              </a:rPr>
              <a:t>leaders.</a:t>
            </a:r>
            <a:endParaRPr kumimoji="0" sz="1600" b="0" i="0" u="none" strike="noStrike" kern="0" cap="none" spc="0" normalizeH="0" baseline="0" noProof="0" dirty="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1600" b="0" i="0" u="none" strike="noStrike" kern="0" cap="none" spc="0" normalizeH="0" baseline="0" noProof="0" dirty="0">
                <a:ln>
                  <a:noFill/>
                </a:ln>
                <a:solidFill>
                  <a:srgbClr val="FFFFFF"/>
                </a:solidFill>
                <a:effectLst/>
                <a:uLnTx/>
                <a:uFillTx/>
                <a:latin typeface="Calibri"/>
                <a:cs typeface="Calibri"/>
              </a:rPr>
              <a:t>WUN</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advocate</a:t>
            </a:r>
            <a:r>
              <a:rPr kumimoji="0" sz="1600" b="0" i="0" u="none" strike="noStrike" kern="0" cap="none" spc="-5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Victoria</a:t>
            </a:r>
            <a:r>
              <a:rPr kumimoji="0" sz="1600" b="0" i="0" u="none" strike="noStrike" kern="0" cap="none" spc="-4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Lemmon</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chats</a:t>
            </a:r>
            <a:r>
              <a:rPr kumimoji="0" sz="1600" b="0" i="0" u="none" strike="noStrike" kern="0" cap="none" spc="-6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with</a:t>
            </a:r>
            <a:r>
              <a:rPr kumimoji="0" sz="1600" b="0" i="0" u="none" strike="noStrike" kern="0" cap="none" spc="-5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Karen</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Moran, </a:t>
            </a:r>
            <a:r>
              <a:rPr kumimoji="0" sz="1600" b="0" i="0" u="none" strike="noStrike" kern="0" cap="none" spc="0" normalizeH="0" baseline="0" noProof="0" dirty="0">
                <a:ln>
                  <a:noFill/>
                </a:ln>
                <a:solidFill>
                  <a:srgbClr val="FFFFFF"/>
                </a:solidFill>
                <a:effectLst/>
                <a:uLnTx/>
                <a:uFillTx/>
                <a:latin typeface="Calibri"/>
                <a:cs typeface="Calibri"/>
              </a:rPr>
              <a:t>Director</a:t>
            </a:r>
            <a:r>
              <a:rPr kumimoji="0" sz="1600" b="0" i="0" u="none" strike="noStrike" kern="0" cap="none" spc="-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of</a:t>
            </a:r>
            <a:r>
              <a:rPr kumimoji="0" sz="1600" b="0" i="0" u="none" strike="noStrike" kern="0" cap="none" spc="-20"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Disruptive</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HR</a:t>
            </a:r>
            <a:r>
              <a:rPr kumimoji="0" sz="1600" b="0" i="0" u="none" strike="noStrike" kern="0" cap="none" spc="-1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to</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discuss</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her</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experience </a:t>
            </a:r>
            <a:r>
              <a:rPr kumimoji="0" sz="1600" b="0" i="0" u="none" strike="noStrike" kern="0" cap="none" spc="0" normalizeH="0" baseline="0" noProof="0" dirty="0">
                <a:ln>
                  <a:noFill/>
                </a:ln>
                <a:solidFill>
                  <a:srgbClr val="FFFFFF"/>
                </a:solidFill>
                <a:effectLst/>
                <a:uLnTx/>
                <a:uFillTx/>
                <a:latin typeface="Calibri"/>
                <a:cs typeface="Calibri"/>
              </a:rPr>
              <a:t>as</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a:t>
            </a:r>
            <a:r>
              <a:rPr kumimoji="0" sz="1600" b="0" i="0" u="none" strike="noStrike" kern="0" cap="none" spc="-25" normalizeH="0" baseline="0" noProof="0" dirty="0">
                <a:ln>
                  <a:noFill/>
                </a:ln>
                <a:solidFill>
                  <a:srgbClr val="FFFFFF"/>
                </a:solidFill>
                <a:effectLst/>
                <a:uLnTx/>
                <a:uFillTx/>
                <a:latin typeface="Calibri"/>
                <a:cs typeface="Calibri"/>
              </a:rPr>
              <a:t> HR </a:t>
            </a:r>
            <a:r>
              <a:rPr kumimoji="0" sz="1600" b="0" i="0" u="none" strike="noStrike" kern="0" cap="none" spc="-10" normalizeH="0" baseline="0" noProof="0" dirty="0">
                <a:ln>
                  <a:noFill/>
                </a:ln>
                <a:solidFill>
                  <a:srgbClr val="FFFFFF"/>
                </a:solidFill>
                <a:effectLst/>
                <a:uLnTx/>
                <a:uFillTx/>
                <a:latin typeface="Calibri"/>
                <a:cs typeface="Calibri"/>
              </a:rPr>
              <a:t>professional</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and</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why</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she</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feels</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some</a:t>
            </a:r>
            <a:r>
              <a:rPr kumimoji="0" sz="1600" b="0" i="0" u="none" strike="noStrike" kern="0" cap="none" spc="-1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leadership</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styles</a:t>
            </a:r>
            <a:r>
              <a:rPr kumimoji="0" sz="1600" b="0" i="0" u="none" strike="noStrike" kern="0" cap="none" spc="50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need</a:t>
            </a:r>
            <a:r>
              <a:rPr kumimoji="0" sz="1600" b="0" i="0" u="none" strike="noStrike" kern="0" cap="none" spc="-5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a:t>
            </a:r>
            <a:r>
              <a:rPr kumimoji="0" sz="1600" b="0" i="0" u="none" strike="noStrike" kern="0" cap="none" spc="-5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change.</a:t>
            </a:r>
            <a:r>
              <a:rPr kumimoji="0" sz="1600" b="0" i="0" u="none" strike="noStrike" kern="0" cap="none" spc="-6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Karen</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provides</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an</a:t>
            </a:r>
            <a:r>
              <a:rPr kumimoji="0" sz="1600" b="0" i="0" u="none" strike="noStrike" kern="0" cap="none" spc="-6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updated</a:t>
            </a:r>
            <a:r>
              <a:rPr kumimoji="0" sz="1600" b="0" i="0" u="none" strike="noStrike" kern="0" cap="none" spc="-6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view</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25" normalizeH="0" baseline="0" noProof="0" dirty="0">
                <a:ln>
                  <a:noFill/>
                </a:ln>
                <a:solidFill>
                  <a:srgbClr val="FFFFFF"/>
                </a:solidFill>
                <a:effectLst/>
                <a:uLnTx/>
                <a:uFillTx/>
                <a:latin typeface="Calibri"/>
                <a:cs typeface="Calibri"/>
              </a:rPr>
              <a:t>on </a:t>
            </a:r>
            <a:r>
              <a:rPr kumimoji="0" sz="1600" b="0" i="0" u="none" strike="noStrike" kern="0" cap="none" spc="-10" normalizeH="0" baseline="0" noProof="0" dirty="0">
                <a:ln>
                  <a:noFill/>
                </a:ln>
                <a:solidFill>
                  <a:srgbClr val="FFFFFF"/>
                </a:solidFill>
                <a:effectLst/>
                <a:uLnTx/>
                <a:uFillTx/>
                <a:latin typeface="Calibri"/>
                <a:cs typeface="Calibri"/>
              </a:rPr>
              <a:t>leadership</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approaches</a:t>
            </a:r>
            <a:r>
              <a:rPr kumimoji="0" sz="1600" b="0" i="0" u="none" strike="noStrike" kern="0" cap="none" spc="-2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at</a:t>
            </a:r>
            <a:r>
              <a:rPr kumimoji="0" sz="1600" b="0" i="0" u="none" strike="noStrike" kern="0" cap="none" spc="-5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all</a:t>
            </a:r>
            <a:r>
              <a:rPr kumimoji="0" sz="1600" b="0" i="0" u="none" strike="noStrike" kern="0" cap="none" spc="-5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levels,</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sharing</a:t>
            </a:r>
            <a:r>
              <a:rPr kumimoji="0" sz="1600" b="0" i="0" u="none" strike="noStrike" kern="0" cap="none" spc="-35"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hints</a:t>
            </a:r>
            <a:r>
              <a:rPr kumimoji="0" sz="1600" b="0" i="0" u="none" strike="noStrike" kern="0" cap="none" spc="-5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and</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20" normalizeH="0" baseline="0" noProof="0" dirty="0">
                <a:ln>
                  <a:noFill/>
                </a:ln>
                <a:solidFill>
                  <a:srgbClr val="FFFFFF"/>
                </a:solidFill>
                <a:effectLst/>
                <a:uLnTx/>
                <a:uFillTx/>
                <a:latin typeface="Calibri"/>
                <a:cs typeface="Calibri"/>
              </a:rPr>
              <a:t>tips </a:t>
            </a:r>
            <a:r>
              <a:rPr kumimoji="0" sz="1600" b="0" i="0" u="none" strike="noStrike" kern="0" cap="none" spc="0" normalizeH="0" baseline="0" noProof="0" dirty="0">
                <a:ln>
                  <a:noFill/>
                </a:ln>
                <a:solidFill>
                  <a:srgbClr val="FFFFFF"/>
                </a:solidFill>
                <a:effectLst/>
                <a:uLnTx/>
                <a:uFillTx/>
                <a:latin typeface="Calibri"/>
                <a:cs typeface="Calibri"/>
              </a:rPr>
              <a:t>we</a:t>
            </a:r>
            <a:r>
              <a:rPr kumimoji="0" sz="1600" b="0" i="0" u="none" strike="noStrike" kern="0" cap="none" spc="-2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can</a:t>
            </a:r>
            <a:r>
              <a:rPr kumimoji="0" sz="1600" b="0" i="0" u="none" strike="noStrike" kern="0" cap="none" spc="-4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all</a:t>
            </a:r>
            <a:r>
              <a:rPr kumimoji="0" sz="1600" b="0" i="0" u="none" strike="noStrike" kern="0" cap="none" spc="-60"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take</a:t>
            </a:r>
            <a:r>
              <a:rPr kumimoji="0" sz="1600" b="0" i="0" u="none" strike="noStrike" kern="0" cap="none" spc="-30" normalizeH="0" baseline="0" noProof="0" dirty="0">
                <a:ln>
                  <a:noFill/>
                </a:ln>
                <a:solidFill>
                  <a:srgbClr val="FFFFFF"/>
                </a:solidFill>
                <a:effectLst/>
                <a:uLnTx/>
                <a:uFillTx/>
                <a:latin typeface="Calibri"/>
                <a:cs typeface="Calibri"/>
              </a:rPr>
              <a:t> </a:t>
            </a:r>
            <a:r>
              <a:rPr kumimoji="0" sz="1600" b="0" i="0" u="none" strike="noStrike" kern="0" cap="none" spc="0" normalizeH="0" baseline="0" noProof="0" dirty="0">
                <a:ln>
                  <a:noFill/>
                </a:ln>
                <a:solidFill>
                  <a:srgbClr val="FFFFFF"/>
                </a:solidFill>
                <a:effectLst/>
                <a:uLnTx/>
                <a:uFillTx/>
                <a:latin typeface="Calibri"/>
                <a:cs typeface="Calibri"/>
              </a:rPr>
              <a:t>on</a:t>
            </a:r>
            <a:r>
              <a:rPr kumimoji="0" sz="1600" b="0" i="0" u="none" strike="noStrike" kern="0" cap="none" spc="-25" normalizeH="0" baseline="0" noProof="0" dirty="0">
                <a:ln>
                  <a:noFill/>
                </a:ln>
                <a:solidFill>
                  <a:srgbClr val="FFFFFF"/>
                </a:solidFill>
                <a:effectLst/>
                <a:uLnTx/>
                <a:uFillTx/>
                <a:latin typeface="Calibri"/>
                <a:cs typeface="Calibri"/>
              </a:rPr>
              <a:t> </a:t>
            </a:r>
            <a:r>
              <a:rPr kumimoji="0" sz="1600" b="0" i="0" u="none" strike="noStrike" kern="0" cap="none" spc="-10" normalizeH="0" baseline="0" noProof="0" dirty="0">
                <a:ln>
                  <a:noFill/>
                </a:ln>
                <a:solidFill>
                  <a:srgbClr val="FFFFFF"/>
                </a:solidFill>
                <a:effectLst/>
                <a:uLnTx/>
                <a:uFillTx/>
                <a:latin typeface="Calibri"/>
                <a:cs typeface="Calibri"/>
              </a:rPr>
              <a:t>board.</a:t>
            </a:r>
            <a:endParaRPr kumimoji="0" sz="16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17" name="Picture 16" descr="A person smiling at camera&#10;&#10;Description automatically generated">
            <a:extLst>
              <a:ext uri="{FF2B5EF4-FFF2-40B4-BE49-F238E27FC236}">
                <a16:creationId xmlns:a16="http://schemas.microsoft.com/office/drawing/2014/main" id="{1C9BBE4C-6F1B-CD8C-DD43-419339AAB4D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894" t="6667" r="11642" b="16445"/>
          <a:stretch/>
        </p:blipFill>
        <p:spPr>
          <a:xfrm>
            <a:off x="442773" y="1079947"/>
            <a:ext cx="1358341" cy="1430107"/>
          </a:xfrm>
          <a:prstGeom prst="rect">
            <a:avLst/>
          </a:prstGeom>
          <a:effectLst>
            <a:softEdge rad="127000"/>
          </a:effectLst>
        </p:spPr>
      </p:pic>
      <p:sp>
        <p:nvSpPr>
          <p:cNvPr id="18" name="object 15">
            <a:extLst>
              <a:ext uri="{FF2B5EF4-FFF2-40B4-BE49-F238E27FC236}">
                <a16:creationId xmlns:a16="http://schemas.microsoft.com/office/drawing/2014/main" id="{F7C6773F-05DC-A4C0-5703-7E3A94B8B5B6}"/>
              </a:ext>
            </a:extLst>
          </p:cNvPr>
          <p:cNvSpPr txBox="1"/>
          <p:nvPr/>
        </p:nvSpPr>
        <p:spPr>
          <a:xfrm>
            <a:off x="838476" y="2523391"/>
            <a:ext cx="5099283" cy="2870081"/>
          </a:xfrm>
          <a:prstGeom prst="rect">
            <a:avLst/>
          </a:prstGeom>
        </p:spPr>
        <p:txBody>
          <a:bodyPr vert="horz" wrap="square" lIns="0" tIns="12700" rIns="0" bIns="0" rtlCol="0">
            <a:spAutoFit/>
          </a:bodyPr>
          <a:lstStyle/>
          <a:p>
            <a:pPr marL="12700" marR="449580" lvl="0" indent="0" defTabSz="914400" eaLnBrk="1" fontAlgn="auto" latinLnBrk="0" hangingPunct="1">
              <a:lnSpc>
                <a:spcPct val="107500"/>
              </a:lnSpc>
              <a:spcBef>
                <a:spcPts val="100"/>
              </a:spcBef>
              <a:spcAft>
                <a:spcPts val="0"/>
              </a:spcAft>
              <a:buClrTx/>
              <a:buSzTx/>
              <a:buFontTx/>
              <a:buNone/>
              <a:tabLst/>
              <a:defRPr/>
            </a:pPr>
            <a:r>
              <a:rPr kumimoji="0" lang="en-GB" sz="1600" b="1" i="0" u="none" strike="noStrike" kern="0" cap="none" spc="-10" normalizeH="0" baseline="0" noProof="0" dirty="0">
                <a:ln>
                  <a:noFill/>
                </a:ln>
                <a:solidFill>
                  <a:srgbClr val="FFFFFF"/>
                </a:solidFill>
                <a:effectLst/>
                <a:uLnTx/>
                <a:uFillTx/>
                <a:latin typeface="Open Sans"/>
                <a:cs typeface="Open Sans"/>
              </a:rPr>
              <a:t>What it Takes To Do It All – Boundaries, Teams and Sponsors – Robyn Jenkins, Executive Advisor, National Grid</a:t>
            </a:r>
            <a:endParaRPr kumimoji="0" sz="1600" b="0" i="0" u="none" strike="noStrike" kern="0" cap="none" spc="0" normalizeH="0" baseline="0" noProof="0" dirty="0">
              <a:ln>
                <a:noFill/>
              </a:ln>
              <a:solidFill>
                <a:sysClr val="windowText" lastClr="000000"/>
              </a:solidFill>
              <a:effectLst/>
              <a:uLnTx/>
              <a:uFillTx/>
              <a:latin typeface="Open Sans"/>
              <a:cs typeface="Open Sans"/>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Join us as we delve into the world of work-life balance, boundary-setting, and sponsorship with Robyn Jenkins, Executive Advisor at National Grid ESO, and advocate for women in leadership. Robyn talks passionately about how she sets expectations so she can deliver at her best and the initiatives she’s helped put in place recently at her company to support employees bring their whole selves and grow.</a:t>
            </a:r>
          </a:p>
          <a:p>
            <a:pPr marL="12700" marR="60960" lvl="0" indent="0" defTabSz="914400" eaLnBrk="1" fontAlgn="auto" latinLnBrk="0" hangingPunct="1">
              <a:lnSpc>
                <a:spcPct val="100000"/>
              </a:lnSpc>
              <a:spcBef>
                <a:spcPts val="675"/>
              </a:spcBef>
              <a:spcAft>
                <a:spcPts val="0"/>
              </a:spcAft>
              <a:buClrTx/>
              <a:buSzTx/>
              <a:buFontTx/>
              <a:buNone/>
              <a:tabLst/>
              <a:defRPr/>
            </a:pPr>
            <a:endParaRPr kumimoji="0" sz="1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4865152" y="1974553"/>
            <a:ext cx="6753102" cy="34778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New WUN Mentoring now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WUN offers mentoring to women at any stage of their career in the utilities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We are hugely privileged to have over 75 fantastic experienced mentors within the WUN mentoring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With growing numbers of Mentors and Mentees we are delighted with the community and support fostered within the mentoring programme.</a:t>
            </a:r>
          </a:p>
        </p:txBody>
      </p:sp>
      <p:sp>
        <p:nvSpPr>
          <p:cNvPr id="2" name="TextBox 1">
            <a:extLst>
              <a:ext uri="{FF2B5EF4-FFF2-40B4-BE49-F238E27FC236}">
                <a16:creationId xmlns:a16="http://schemas.microsoft.com/office/drawing/2014/main" id="{2377A8C3-91C3-44ED-8009-638A4B72FEBA}"/>
              </a:ext>
            </a:extLst>
          </p:cNvPr>
          <p:cNvSpPr txBox="1"/>
          <p:nvPr/>
        </p:nvSpPr>
        <p:spPr>
          <a:xfrm>
            <a:off x="1941694" y="5863897"/>
            <a:ext cx="79243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Calibri"/>
              </a:rPr>
              <a:t>If you are interested in becoming a Mentor or Mentee, please visit our website: </a:t>
            </a:r>
            <a:r>
              <a:rPr kumimoji="0" lang="en-GB" sz="2000" b="1" i="0" u="none" strike="noStrike" kern="1200" cap="none" spc="0" normalizeH="0" baseline="0" noProof="0" dirty="0">
                <a:ln>
                  <a:noFill/>
                </a:ln>
                <a:solidFill>
                  <a:prstClr val="white"/>
                </a:solidFill>
                <a:effectLst/>
                <a:uLnTx/>
                <a:uFillTx/>
                <a:latin typeface="Montserrat "/>
                <a:ea typeface="+mn-ea"/>
                <a:cs typeface="Calibri"/>
              </a:rPr>
              <a:t>https://wun.onpld.com </a:t>
            </a:r>
          </a:p>
        </p:txBody>
      </p:sp>
      <p:sp>
        <p:nvSpPr>
          <p:cNvPr id="17" name="TextBox 16">
            <a:extLst>
              <a:ext uri="{FF2B5EF4-FFF2-40B4-BE49-F238E27FC236}">
                <a16:creationId xmlns:a16="http://schemas.microsoft.com/office/drawing/2014/main" id="{E09D29B4-36D2-4587-B42C-7D35666F6EDD}"/>
              </a:ext>
            </a:extLst>
          </p:cNvPr>
          <p:cNvSpPr txBox="1"/>
          <p:nvPr/>
        </p:nvSpPr>
        <p:spPr>
          <a:xfrm>
            <a:off x="2133813" y="150504"/>
            <a:ext cx="75401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
                <a:ea typeface="+mn-ea"/>
                <a:cs typeface="+mn-cs"/>
              </a:rPr>
              <a:t>Join the free WUN Mentoring Programme</a:t>
            </a:r>
            <a:endParaRPr kumimoji="0" lang="en-GB" sz="4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pic>
        <p:nvPicPr>
          <p:cNvPr id="5" name="Picture 4" descr="A group of women talking&#10;&#10;Description automatically generated with low confidence">
            <a:extLst>
              <a:ext uri="{FF2B5EF4-FFF2-40B4-BE49-F238E27FC236}">
                <a16:creationId xmlns:a16="http://schemas.microsoft.com/office/drawing/2014/main" id="{8FB78FFF-C4B1-3872-2388-6BC708205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73" y="1414713"/>
            <a:ext cx="4223084" cy="4223084"/>
          </a:xfrm>
          <a:prstGeom prst="rect">
            <a:avLst/>
          </a:prstGeom>
        </p:spPr>
      </p:pic>
    </p:spTree>
    <p:extLst>
      <p:ext uri="{BB962C8B-B14F-4D97-AF65-F5344CB8AC3E}">
        <p14:creationId xmlns:p14="http://schemas.microsoft.com/office/powerpoint/2010/main" val="1945345920"/>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 person, indoor&#10;&#10;Description automatically generated">
            <a:extLst>
              <a:ext uri="{FF2B5EF4-FFF2-40B4-BE49-F238E27FC236}">
                <a16:creationId xmlns:a16="http://schemas.microsoft.com/office/drawing/2014/main" id="{FED6D4FD-3CC6-4009-8D4A-406BD1B90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24DD7689-8D33-4D68-B195-D91598ECF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89" y="5087505"/>
            <a:ext cx="2603351" cy="2182384"/>
          </a:xfrm>
          <a:prstGeom prst="rect">
            <a:avLst/>
          </a:prstGeom>
        </p:spPr>
      </p:pic>
      <p:sp>
        <p:nvSpPr>
          <p:cNvPr id="6" name="TextBox 5">
            <a:extLst>
              <a:ext uri="{FF2B5EF4-FFF2-40B4-BE49-F238E27FC236}">
                <a16:creationId xmlns:a16="http://schemas.microsoft.com/office/drawing/2014/main" id="{7DE4E0A4-AD2C-4934-A084-6D3B5A6F8541}"/>
              </a:ext>
            </a:extLst>
          </p:cNvPr>
          <p:cNvSpPr txBox="1"/>
          <p:nvPr/>
        </p:nvSpPr>
        <p:spPr>
          <a:xfrm>
            <a:off x="1459454" y="1624608"/>
            <a:ext cx="927309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Don’t forget to join the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latin typeface="Montserrat" panose="00000500000000000000" pitchFamily="2" charset="0"/>
              </a:rPr>
              <a:t>to receive the next  WUN newsletter </a:t>
            </a:r>
            <a:endPar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7" name="TextBox 6">
            <a:extLst>
              <a:ext uri="{FF2B5EF4-FFF2-40B4-BE49-F238E27FC236}">
                <a16:creationId xmlns:a16="http://schemas.microsoft.com/office/drawing/2014/main" id="{D1293841-DE3F-4A7A-8FD4-EDF069A54AB2}"/>
              </a:ext>
            </a:extLst>
          </p:cNvPr>
          <p:cNvSpPr txBox="1"/>
          <p:nvPr/>
        </p:nvSpPr>
        <p:spPr>
          <a:xfrm>
            <a:off x="3627891" y="5655477"/>
            <a:ext cx="493621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i="1" u="none" strike="noStrike" kern="1200" cap="none" spc="0" normalizeH="0" baseline="0" noProof="0" dirty="0">
                <a:ln>
                  <a:noFill/>
                </a:ln>
                <a:solidFill>
                  <a:prstClr val="white"/>
                </a:solidFill>
                <a:effectLst/>
                <a:uLnTx/>
                <a:uFillTx/>
                <a:latin typeface="Calibri" panose="020F0502020204030204"/>
                <a:ea typeface="+mn-ea"/>
                <a:cs typeface="+mn-cs"/>
              </a:rPr>
              <a:t>https://thewun.co.uk/join-wun</a:t>
            </a: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6941903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523007" y="332845"/>
            <a:ext cx="4912726" cy="707886"/>
          </a:xfrm>
          <a:prstGeom prst="rect">
            <a:avLst/>
          </a:prstGeom>
          <a:noFill/>
        </p:spPr>
        <p:txBody>
          <a:bodyPr wrap="square" lIns="91440" tIns="45720" rIns="91440" bIns="45720" rtlCol="0" anchor="t">
            <a:spAutoFit/>
          </a:bodyPr>
          <a:lstStyle/>
          <a:p>
            <a:r>
              <a:rPr lang="en-GB" sz="4000" b="1" dirty="0">
                <a:solidFill>
                  <a:schemeClr val="bg1"/>
                </a:solidFill>
                <a:ea typeface="Open Sans" panose="020B0606030504020204" pitchFamily="34" charset="0"/>
                <a:cs typeface="Open Sans" panose="020B0606030504020204" pitchFamily="34" charset="0"/>
              </a:rPr>
              <a:t>Today’s Event </a:t>
            </a:r>
          </a:p>
        </p:txBody>
      </p:sp>
      <p:sp>
        <p:nvSpPr>
          <p:cNvPr id="5" name="TextBox 4">
            <a:extLst>
              <a:ext uri="{FF2B5EF4-FFF2-40B4-BE49-F238E27FC236}">
                <a16:creationId xmlns:a16="http://schemas.microsoft.com/office/drawing/2014/main" id="{2E12F0D3-BC71-48CC-95B4-2FBE7F62A245}"/>
              </a:ext>
            </a:extLst>
          </p:cNvPr>
          <p:cNvSpPr txBox="1"/>
          <p:nvPr/>
        </p:nvSpPr>
        <p:spPr>
          <a:xfrm>
            <a:off x="615446" y="1932262"/>
            <a:ext cx="11313526" cy="4467057"/>
          </a:xfrm>
          <a:prstGeom prst="rect">
            <a:avLst/>
          </a:prstGeom>
          <a:noFill/>
        </p:spPr>
        <p:txBody>
          <a:bodyPr wrap="square" lIns="91440" tIns="45720" rIns="91440" bIns="45720" rtlCol="0" anchor="t">
            <a:spAutoFit/>
          </a:bodyPr>
          <a:lstStyle/>
          <a:p>
            <a:pPr>
              <a:defRPr/>
            </a:pPr>
            <a:r>
              <a:rPr lang="en-GB" sz="2800" b="1" dirty="0">
                <a:solidFill>
                  <a:schemeClr val="bg1"/>
                </a:solidFill>
                <a:latin typeface="Monserrat"/>
                <a:ea typeface="Open Sans" panose="020B0606030504020204" pitchFamily="34" charset="0"/>
                <a:cs typeface="Open Sans" panose="020B0606030504020204" pitchFamily="34" charset="0"/>
              </a:rPr>
              <a:t>Chair</a:t>
            </a:r>
            <a:r>
              <a:rPr lang="en-GB" sz="2400" b="1" dirty="0">
                <a:solidFill>
                  <a:schemeClr val="bg1"/>
                </a:solidFill>
                <a:latin typeface="Monserrat"/>
                <a:ea typeface="Open Sans" panose="020B0606030504020204" pitchFamily="34" charset="0"/>
                <a:cs typeface="Open Sans" panose="020B0606030504020204" pitchFamily="34" charset="0"/>
              </a:rPr>
              <a:t> –</a:t>
            </a:r>
            <a:r>
              <a:rPr lang="en-GB" sz="2400" dirty="0">
                <a:solidFill>
                  <a:schemeClr val="bg1"/>
                </a:solidFill>
                <a:latin typeface="Monserrat"/>
                <a:ea typeface="Open Sans" panose="020B0606030504020204" pitchFamily="34" charset="0"/>
                <a:cs typeface="Open Sans" panose="020B0606030504020204" pitchFamily="34" charset="0"/>
              </a:rPr>
              <a:t>.</a:t>
            </a:r>
            <a:r>
              <a:rPr lang="en-GB" sz="2800" dirty="0">
                <a:solidFill>
                  <a:schemeClr val="bg1"/>
                </a:solidFill>
                <a:effectLst/>
                <a:latin typeface="Monserrat"/>
                <a:ea typeface="Open Sans" panose="020B0606030504020204" pitchFamily="34" charset="0"/>
                <a:cs typeface="Open Sans" panose="020B0606030504020204" pitchFamily="34" charset="0"/>
              </a:rPr>
              <a:t>Jo Butlin, WUN Co-Founder &amp; Director. </a:t>
            </a:r>
            <a:r>
              <a:rPr lang="en-GB" sz="2800" dirty="0" err="1">
                <a:solidFill>
                  <a:schemeClr val="bg1"/>
                </a:solidFill>
                <a:effectLst/>
                <a:latin typeface="Monserrat"/>
                <a:ea typeface="Open Sans" panose="020B0606030504020204" pitchFamily="34" charset="0"/>
                <a:cs typeface="Open Sans" panose="020B0606030504020204" pitchFamily="34" charset="0"/>
              </a:rPr>
              <a:t>EnergyBridge</a:t>
            </a:r>
            <a:endParaRPr lang="en-GB" sz="2800" dirty="0">
              <a:solidFill>
                <a:schemeClr val="bg1"/>
              </a:solidFill>
              <a:effectLst/>
              <a:latin typeface="Monserrat"/>
              <a:ea typeface="Open Sans" panose="020B0606030504020204" pitchFamily="34" charset="0"/>
              <a:cs typeface="Open Sans" panose="020B0606030504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2800" dirty="0">
              <a:solidFill>
                <a:schemeClr val="bg1"/>
              </a:solidFill>
              <a:latin typeface="Monserrat"/>
              <a:ea typeface="Open Sans" panose="020B0606030504020204" pitchFamily="34" charset="0"/>
              <a:cs typeface="Open Sans" panose="020B0606030504020204" pitchFamily="34" charset="0"/>
            </a:endParaRPr>
          </a:p>
          <a:p>
            <a:r>
              <a:rPr lang="en-GB" sz="2800" b="1" dirty="0">
                <a:solidFill>
                  <a:schemeClr val="bg1"/>
                </a:solidFill>
                <a:effectLst/>
                <a:latin typeface="Monserrat"/>
                <a:ea typeface="Open Sans" panose="020B0606030504020204" pitchFamily="34" charset="0"/>
                <a:cs typeface="Open Sans" panose="020B0606030504020204" pitchFamily="34" charset="0"/>
              </a:rPr>
              <a:t>Today's Panel</a:t>
            </a:r>
          </a:p>
          <a:p>
            <a:endParaRPr lang="en-GB" sz="2800" b="1" dirty="0">
              <a:solidFill>
                <a:schemeClr val="bg1"/>
              </a:solidFill>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2800" dirty="0">
                <a:solidFill>
                  <a:schemeClr val="bg1"/>
                </a:solidFill>
                <a:effectLst/>
                <a:latin typeface="Monserrat"/>
                <a:ea typeface="Open Sans" panose="020B0606030504020204" pitchFamily="34" charset="0"/>
                <a:cs typeface="Open Sans" panose="020B0606030504020204" pitchFamily="34" charset="0"/>
              </a:rPr>
              <a:t>Charlotte Kirby, Head at Manufacturing, Salesforce.</a:t>
            </a:r>
          </a:p>
          <a:p>
            <a:pPr marL="457200" indent="-457200">
              <a:buFont typeface="Arial" panose="020B0604020202020204" pitchFamily="34" charset="0"/>
              <a:buChar char="•"/>
            </a:pPr>
            <a:r>
              <a:rPr lang="en-US" sz="2800" dirty="0">
                <a:solidFill>
                  <a:schemeClr val="bg1"/>
                </a:solidFill>
                <a:latin typeface="Monserrat"/>
              </a:rPr>
              <a:t>Carly Leonard, Head of Environmental Strategy, Anglian Water </a:t>
            </a:r>
            <a:endParaRPr lang="en-GB" sz="2800" dirty="0">
              <a:solidFill>
                <a:schemeClr val="bg1"/>
              </a:solidFill>
              <a:latin typeface="Monserrat"/>
            </a:endParaRPr>
          </a:p>
          <a:p>
            <a:pPr marL="457200" indent="-457200">
              <a:buFont typeface="Arial" panose="020B0604020202020204" pitchFamily="34" charset="0"/>
              <a:buChar char="•"/>
            </a:pPr>
            <a:r>
              <a:rPr lang="en-GB" sz="2800" dirty="0">
                <a:solidFill>
                  <a:schemeClr val="bg1"/>
                </a:solidFill>
                <a:effectLst/>
                <a:latin typeface="Monserrat"/>
                <a:ea typeface="Open Sans" panose="020B0606030504020204" pitchFamily="34" charset="0"/>
                <a:cs typeface="Open Sans" panose="020B0606030504020204" pitchFamily="34" charset="0"/>
              </a:rPr>
              <a:t>Katy Taylor, Chief Customer Officer, Southern Water.</a:t>
            </a:r>
          </a:p>
          <a:p>
            <a:pPr marL="457200" indent="-457200">
              <a:buFont typeface="Arial" panose="020B0604020202020204" pitchFamily="34" charset="0"/>
              <a:buChar char="•"/>
            </a:pPr>
            <a:r>
              <a:rPr lang="en-GB" sz="2800" dirty="0">
                <a:solidFill>
                  <a:schemeClr val="bg1"/>
                </a:solidFill>
                <a:effectLst/>
                <a:latin typeface="Monserrat"/>
                <a:ea typeface="Open Sans" panose="020B0606030504020204" pitchFamily="34" charset="0"/>
                <a:cs typeface="Open Sans" panose="020B0606030504020204" pitchFamily="34" charset="0"/>
              </a:rPr>
              <a:t>Frances Caldwell, Chief People Officer, Gentrack.</a:t>
            </a:r>
          </a:p>
          <a:p>
            <a:endParaRPr lang="en-GB" sz="2800" b="1" dirty="0">
              <a:solidFill>
                <a:schemeClr val="bg1"/>
              </a:solidFill>
              <a:effectLst/>
              <a:latin typeface="Monserrat"/>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endParaRPr lang="en-GB" sz="2400" dirty="0">
              <a:solidFill>
                <a:schemeClr val="bg1"/>
              </a:solidFill>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i="1" dirty="0">
                <a:solidFill>
                  <a:schemeClr val="bg1"/>
                </a:solidFill>
              </a:rPr>
              <a:t>https://thewun.co.uk/</a:t>
            </a:r>
          </a:p>
        </p:txBody>
      </p:sp>
    </p:spTree>
    <p:extLst>
      <p:ext uri="{BB962C8B-B14F-4D97-AF65-F5344CB8AC3E}">
        <p14:creationId xmlns:p14="http://schemas.microsoft.com/office/powerpoint/2010/main" val="272979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380214" y="732872"/>
            <a:ext cx="11238040" cy="427809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Montserrat" panose="00000500000000000000" pitchFamily="2"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white"/>
                </a:solidFill>
                <a:effectLst/>
                <a:uLnTx/>
                <a:uFillTx/>
                <a:latin typeface="Montserrat" panose="00000500000000000000" pitchFamily="2" charset="0"/>
                <a:cs typeface="Calibri"/>
              </a:rPr>
              <a:t>Speakers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white"/>
                </a:solidFill>
                <a:effectLst/>
                <a:uLnTx/>
                <a:uFillTx/>
                <a:latin typeface="Montserrat" panose="00000500000000000000" pitchFamily="2" charset="0"/>
                <a:cs typeface="Calibri"/>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white"/>
                </a:solidFill>
                <a:effectLst/>
                <a:uLnTx/>
                <a:uFillTx/>
                <a:latin typeface="Montserrat" panose="00000500000000000000" pitchFamily="2" charset="0"/>
                <a:cs typeface="Calibri"/>
              </a:rPr>
              <a:t>Q&amp;A </a:t>
            </a:r>
          </a:p>
        </p:txBody>
      </p:sp>
      <p:sp>
        <p:nvSpPr>
          <p:cNvPr id="6" name="TextBox 5">
            <a:extLst>
              <a:ext uri="{FF2B5EF4-FFF2-40B4-BE49-F238E27FC236}">
                <a16:creationId xmlns:a16="http://schemas.microsoft.com/office/drawing/2014/main" id="{299A1E85-9F76-4E0A-91C1-88AE3937512B}"/>
              </a:ext>
            </a:extLst>
          </p:cNvPr>
          <p:cNvSpPr txBox="1"/>
          <p:nvPr/>
        </p:nvSpPr>
        <p:spPr>
          <a:xfrm>
            <a:off x="4912029" y="6266699"/>
            <a:ext cx="256147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Tree>
    <p:extLst>
      <p:ext uri="{BB962C8B-B14F-4D97-AF65-F5344CB8AC3E}">
        <p14:creationId xmlns:p14="http://schemas.microsoft.com/office/powerpoint/2010/main" val="129634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D003B94BA464D99A65029F7039ECA" ma:contentTypeVersion="16" ma:contentTypeDescription="Create a new document." ma:contentTypeScope="" ma:versionID="8a341c8d1c71d5c076f4576d5367652f">
  <xsd:schema xmlns:xsd="http://www.w3.org/2001/XMLSchema" xmlns:xs="http://www.w3.org/2001/XMLSchema" xmlns:p="http://schemas.microsoft.com/office/2006/metadata/properties" xmlns:ns2="17271c86-fe1a-4d75-b5b1-1535866525e7" xmlns:ns3="fd8d9d27-85a8-444d-a99e-a8098df970a1" targetNamespace="http://schemas.microsoft.com/office/2006/metadata/properties" ma:root="true" ma:fieldsID="8898e7ae5777745b452c8be8b5b05b9f" ns2:_="" ns3:_="">
    <xsd:import namespace="17271c86-fe1a-4d75-b5b1-1535866525e7"/>
    <xsd:import namespace="fd8d9d27-85a8-444d-a99e-a8098df970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71c86-fe1a-4d75-b5b1-153586652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9cc5acd-d7e8-492b-a9f8-5c75d95ff4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8d9d27-85a8-444d-a99e-a8098df970a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fcab096-666f-4dec-94f6-08da0b35d490}" ma:internalName="TaxCatchAll" ma:showField="CatchAllData" ma:web="fd8d9d27-85a8-444d-a99e-a8098df970a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8d9d27-85a8-444d-a99e-a8098df970a1" xsi:nil="true"/>
    <lcf76f155ced4ddcb4097134ff3c332f xmlns="17271c86-fe1a-4d75-b5b1-1535866525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4A4EA7-360D-4851-8794-7A7F6BE6D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71c86-fe1a-4d75-b5b1-1535866525e7"/>
    <ds:schemaRef ds:uri="fd8d9d27-85a8-444d-a99e-a8098df97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CD3FA8-BF0E-4972-8E53-836630C7ED61}">
  <ds:schemaRefs>
    <ds:schemaRef ds:uri="http://schemas.microsoft.com/sharepoint/v3/contenttype/forms"/>
  </ds:schemaRefs>
</ds:datastoreItem>
</file>

<file path=customXml/itemProps3.xml><?xml version="1.0" encoding="utf-8"?>
<ds:datastoreItem xmlns:ds="http://schemas.openxmlformats.org/officeDocument/2006/customXml" ds:itemID="{951017A7-F2E8-422F-9C85-E39B659232A3}">
  <ds:schemaRefs>
    <ds:schemaRef ds:uri="77667c3f-8633-47bc-83a7-11533b9998e6"/>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fd8d9d27-85a8-444d-a99e-a8098df970a1"/>
    <ds:schemaRef ds:uri="17271c86-fe1a-4d75-b5b1-1535866525e7"/>
  </ds:schemaRefs>
</ds:datastoreItem>
</file>

<file path=docProps/app.xml><?xml version="1.0" encoding="utf-8"?>
<Properties xmlns="http://schemas.openxmlformats.org/officeDocument/2006/extended-properties" xmlns:vt="http://schemas.openxmlformats.org/officeDocument/2006/docPropsVTypes">
  <Template>Retrospect</Template>
  <TotalTime>7067</TotalTime>
  <Words>1383</Words>
  <Application>Microsoft Office PowerPoint</Application>
  <PresentationFormat>Widescreen</PresentationFormat>
  <Paragraphs>141</Paragraphs>
  <Slides>18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Century Gothic</vt:lpstr>
      <vt:lpstr>Monserrat</vt:lpstr>
      <vt:lpstr>Montserrat</vt:lpstr>
      <vt:lpstr>Montserrat </vt:lpstr>
      <vt:lpstr>Open Sans</vt:lpstr>
      <vt:lpstr>Office Theme</vt:lpstr>
      <vt:lpstr>1_Office Theme</vt:lpstr>
      <vt:lpstr>PowerPoint Presentation</vt:lpstr>
      <vt:lpstr>PowerPoint Presentation</vt:lpstr>
      <vt:lpstr>PowerPoint Presentation</vt:lpstr>
      <vt:lpstr>PowerPoint Presentation</vt:lpstr>
      <vt:lpstr>WUN Podcasts Listen to our latest podcasts More coming soon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Tamzin Klyen</dc:creator>
  <cp:lastModifiedBy>Helen Rints</cp:lastModifiedBy>
  <cp:revision>1037</cp:revision>
  <dcterms:created xsi:type="dcterms:W3CDTF">2018-04-19T15:20:54Z</dcterms:created>
  <dcterms:modified xsi:type="dcterms:W3CDTF">2023-11-23T08:12:08Z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0x010100E8BD003B94BA464D99A65029F7039ECA</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Sharna.Matson@cadentgas.com</vt:lpwstr>
  </property>
  <property fmtid="{D5CDD505-2E9C-101B-9397-08002B2CF9AE}" pid="6" name="MSIP_Label_7a28ff59-1dd3-406f-be87-f82473b549be_SetDate">
    <vt:lpwstr>2021-02-16T09:54:15.9170959Z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ActionId">
    <vt:lpwstr>93cd3482-c8da-420d-8f31-0a5a14eb1bba</vt:lpwstr>
  </property>
  <property fmtid="{D5CDD505-2E9C-101B-9397-08002B2CF9AE}" pid="10" name="MSIP_Label_7a28ff59-1dd3-406f-be87-f82473b549be_Extended_MSFT_Method">
    <vt:lpwstr>Automatic</vt:lpwstr>
  </property>
  <property fmtid="{D5CDD505-2E9C-101B-9397-08002B2CF9AE}" pid="11" name="Sensitivity">
    <vt:lpwstr>Cadent - Official</vt:lpwstr>
  </property>
</Properties>
</file>