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3" r:id="rId5"/>
    <p:sldMasterId id="2147483685" r:id="rId6"/>
    <p:sldMasterId id="2147483694" r:id="rId7"/>
  </p:sldMasterIdLst>
  <p:notesMasterIdLst>
    <p:notesMasterId r:id="rId48"/>
  </p:notesMasterIdLst>
  <p:sldIdLst>
    <p:sldId id="370" r:id="rId8"/>
    <p:sldId id="351" r:id="rId9"/>
    <p:sldId id="2146847758" r:id="rId10"/>
    <p:sldId id="2128751523" r:id="rId11"/>
    <p:sldId id="359" r:id="rId12"/>
    <p:sldId id="2128751521" r:id="rId13"/>
    <p:sldId id="357" r:id="rId14"/>
    <p:sldId id="355" r:id="rId15"/>
    <p:sldId id="2146847757" r:id="rId16"/>
    <p:sldId id="277" r:id="rId17"/>
    <p:sldId id="278" r:id="rId18"/>
    <p:sldId id="279" r:id="rId19"/>
    <p:sldId id="283" r:id="rId20"/>
    <p:sldId id="288" r:id="rId21"/>
    <p:sldId id="2146847763" r:id="rId22"/>
    <p:sldId id="260" r:id="rId23"/>
    <p:sldId id="263" r:id="rId24"/>
    <p:sldId id="271" r:id="rId25"/>
    <p:sldId id="272" r:id="rId26"/>
    <p:sldId id="274" r:id="rId27"/>
    <p:sldId id="275" r:id="rId28"/>
    <p:sldId id="276" r:id="rId29"/>
    <p:sldId id="289" r:id="rId30"/>
    <p:sldId id="287" r:id="rId31"/>
    <p:sldId id="293" r:id="rId32"/>
    <p:sldId id="290" r:id="rId33"/>
    <p:sldId id="296" r:id="rId34"/>
    <p:sldId id="291" r:id="rId35"/>
    <p:sldId id="295" r:id="rId36"/>
    <p:sldId id="282" r:id="rId37"/>
    <p:sldId id="298" r:id="rId38"/>
    <p:sldId id="299" r:id="rId39"/>
    <p:sldId id="269" r:id="rId40"/>
    <p:sldId id="297" r:id="rId41"/>
    <p:sldId id="2146847756" r:id="rId42"/>
    <p:sldId id="259" r:id="rId43"/>
    <p:sldId id="2146847762" r:id="rId44"/>
    <p:sldId id="256" r:id="rId45"/>
    <p:sldId id="2146847761" r:id="rId46"/>
    <p:sldId id="28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B6C936-967B-3788-7470-135D63BF554C}" name="Helen Rints" initials="HR" userId="c5335ef8f2ee8487"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D7AA"/>
    <a:srgbClr val="9900CC"/>
    <a:srgbClr val="9B2D1F"/>
    <a:srgbClr val="610402"/>
    <a:srgbClr val="018CA9"/>
    <a:srgbClr val="555759"/>
    <a:srgbClr val="D34817"/>
    <a:srgbClr val="EEECE1"/>
    <a:srgbClr val="344B97"/>
    <a:srgbClr val="A05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36FA27-75AF-4F0B-B6C4-62F504B0F014}" v="13" dt="2023-09-20T07:55:25.0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83436" autoAdjust="0"/>
  </p:normalViewPr>
  <p:slideViewPr>
    <p:cSldViewPr snapToGrid="0">
      <p:cViewPr varScale="1">
        <p:scale>
          <a:sx n="53" d="100"/>
          <a:sy n="53" d="100"/>
        </p:scale>
        <p:origin x="96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CB74DD-262F-4F12-866D-44C33944F10C}" type="datetimeFigureOut">
              <a:rPr lang="en-GB" smtClean="0"/>
              <a:t>20/09/2023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9041B4-61B9-4F33-8B0E-10CC14E30273}" type="slidenum">
              <a:rPr lang="en-GB" smtClean="0"/>
              <a:t>‹#›</a:t>
            </a:fld>
            <a:endParaRPr lang="en-GB" dirty="0"/>
          </a:p>
        </p:txBody>
      </p:sp>
    </p:spTree>
    <p:extLst>
      <p:ext uri="{BB962C8B-B14F-4D97-AF65-F5344CB8AC3E}">
        <p14:creationId xmlns:p14="http://schemas.microsoft.com/office/powerpoint/2010/main" val="181959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1</a:t>
            </a:fld>
            <a:endParaRPr lang="en-GB" dirty="0"/>
          </a:p>
        </p:txBody>
      </p:sp>
    </p:spTree>
    <p:extLst>
      <p:ext uri="{BB962C8B-B14F-4D97-AF65-F5344CB8AC3E}">
        <p14:creationId xmlns:p14="http://schemas.microsoft.com/office/powerpoint/2010/main" val="1861289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5131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167ef4db9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167ef4db9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a:t>Constant</a:t>
            </a:r>
            <a:endParaRPr sz="1400"/>
          </a:p>
          <a:p>
            <a:pPr marL="0" lvl="0" indent="0" algn="l" rtl="0">
              <a:lnSpc>
                <a:spcPct val="100000"/>
              </a:lnSpc>
              <a:spcBef>
                <a:spcPts val="0"/>
              </a:spcBef>
              <a:spcAft>
                <a:spcPts val="0"/>
              </a:spcAft>
              <a:buSzPts val="1100"/>
              <a:buNone/>
            </a:pPr>
            <a:r>
              <a:rPr lang="en-GB" sz="1400"/>
              <a:t>Can’t be valued</a:t>
            </a:r>
            <a:endParaRPr sz="1400"/>
          </a:p>
          <a:p>
            <a:pPr marL="0" lvl="0" indent="0" algn="l" rtl="0">
              <a:lnSpc>
                <a:spcPct val="100000"/>
              </a:lnSpc>
              <a:spcBef>
                <a:spcPts val="0"/>
              </a:spcBef>
              <a:spcAft>
                <a:spcPts val="0"/>
              </a:spcAft>
              <a:buSzPts val="1100"/>
              <a:buNone/>
            </a:pPr>
            <a:r>
              <a:rPr lang="en-GB" sz="1400"/>
              <a:t>All together - that’s when you see how much it hurts</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GB" sz="1400"/>
              <a:t>The family admin / manager </a:t>
            </a:r>
            <a:endParaRPr sz="1400"/>
          </a:p>
          <a:p>
            <a:pPr marL="0" lvl="0" indent="0" algn="l" rtl="0">
              <a:lnSpc>
                <a:spcPct val="100000"/>
              </a:lnSpc>
              <a:spcBef>
                <a:spcPts val="0"/>
              </a:spcBef>
              <a:spcAft>
                <a:spcPts val="0"/>
              </a:spcAft>
              <a:buSzPts val="1100"/>
              <a:buNone/>
            </a:pPr>
            <a:r>
              <a:rPr lang="en-GB" sz="1400"/>
              <a:t>Running on cortisol</a:t>
            </a:r>
            <a:endParaRPr sz="1400"/>
          </a:p>
          <a:p>
            <a:pPr marL="0" lvl="0" indent="0" algn="l" rtl="0">
              <a:lnSpc>
                <a:spcPct val="100000"/>
              </a:lnSpc>
              <a:spcBef>
                <a:spcPts val="0"/>
              </a:spcBef>
              <a:spcAft>
                <a:spcPts val="0"/>
              </a:spcAft>
              <a:buSzPts val="1100"/>
              <a:buNone/>
            </a:pPr>
            <a:r>
              <a:rPr lang="en-GB" sz="1400"/>
              <a:t>Constantly thinking </a:t>
            </a:r>
            <a:endParaRPr sz="1400"/>
          </a:p>
          <a:p>
            <a:pPr marL="0" lvl="0" indent="0" algn="l" rtl="0">
              <a:lnSpc>
                <a:spcPct val="100000"/>
              </a:lnSpc>
              <a:spcBef>
                <a:spcPts val="0"/>
              </a:spcBef>
              <a:spcAft>
                <a:spcPts val="0"/>
              </a:spcAft>
              <a:buSzPts val="1100"/>
              <a:buNone/>
            </a:pPr>
            <a:endParaRPr sz="1400"/>
          </a:p>
          <a:p>
            <a:pPr marL="0" lvl="0" indent="0" algn="l" rtl="0">
              <a:lnSpc>
                <a:spcPct val="100000"/>
              </a:lnSpc>
              <a:spcBef>
                <a:spcPts val="0"/>
              </a:spcBef>
              <a:spcAft>
                <a:spcPts val="0"/>
              </a:spcAft>
              <a:buSzPts val="1100"/>
              <a:buNone/>
            </a:pPr>
            <a:r>
              <a:rPr lang="en-GB" sz="1400"/>
              <a:t>Barrage of things to organise</a:t>
            </a:r>
            <a:endParaRPr sz="1400"/>
          </a:p>
          <a:p>
            <a:pPr marL="0" lvl="0" indent="0" algn="l" rtl="0">
              <a:lnSpc>
                <a:spcPct val="100000"/>
              </a:lnSpc>
              <a:spcBef>
                <a:spcPts val="0"/>
              </a:spcBef>
              <a:spcAft>
                <a:spcPts val="0"/>
              </a:spcAft>
              <a:buSzPts val="1100"/>
              <a:buNone/>
            </a:pPr>
            <a:r>
              <a:rPr lang="en-GB" sz="1400"/>
              <a:t>Constant thinking</a:t>
            </a:r>
            <a:endParaRPr sz="1400"/>
          </a:p>
          <a:p>
            <a:pPr marL="0" lvl="0" indent="0" algn="l" rtl="0">
              <a:lnSpc>
                <a:spcPct val="100000"/>
              </a:lnSpc>
              <a:spcBef>
                <a:spcPts val="0"/>
              </a:spcBef>
              <a:spcAft>
                <a:spcPts val="0"/>
              </a:spcAft>
              <a:buSzPts val="1100"/>
              <a:buNone/>
            </a:pPr>
            <a:r>
              <a:rPr lang="en-GB" sz="1400"/>
              <a:t>Endless</a:t>
            </a:r>
            <a:endParaRPr sz="1400"/>
          </a:p>
          <a:p>
            <a:pPr marL="0" lvl="0" indent="0" algn="l" rtl="0">
              <a:lnSpc>
                <a:spcPct val="100000"/>
              </a:lnSpc>
              <a:spcBef>
                <a:spcPts val="0"/>
              </a:spcBef>
              <a:spcAft>
                <a:spcPts val="0"/>
              </a:spcAft>
              <a:buSzPts val="1100"/>
              <a:buNone/>
            </a:pPr>
            <a:r>
              <a:rPr lang="en-GB" sz="1400"/>
              <a:t>Not keeping up - failing</a:t>
            </a:r>
            <a:endParaRPr sz="1400"/>
          </a:p>
          <a:p>
            <a:pPr marL="0" lvl="0" indent="0" algn="l" rtl="0">
              <a:lnSpc>
                <a:spcPct val="100000"/>
              </a:lnSpc>
              <a:spcBef>
                <a:spcPts val="0"/>
              </a:spcBef>
              <a:spcAft>
                <a:spcPts val="0"/>
              </a:spcAft>
              <a:buSzPts val="1100"/>
              <a:buNone/>
            </a:pPr>
            <a:endParaRPr sz="1400"/>
          </a:p>
        </p:txBody>
      </p:sp>
    </p:spTree>
    <p:extLst>
      <p:ext uri="{BB962C8B-B14F-4D97-AF65-F5344CB8AC3E}">
        <p14:creationId xmlns:p14="http://schemas.microsoft.com/office/powerpoint/2010/main" val="3708619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1468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901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86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900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40</a:t>
            </a:fld>
            <a:endParaRPr lang="en-GB" dirty="0"/>
          </a:p>
        </p:txBody>
      </p:sp>
    </p:spTree>
    <p:extLst>
      <p:ext uri="{BB962C8B-B14F-4D97-AF65-F5344CB8AC3E}">
        <p14:creationId xmlns:p14="http://schemas.microsoft.com/office/powerpoint/2010/main" val="264573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853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09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99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1758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384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9041B4-61B9-4F33-8B0E-10CC14E30273}" type="slidenum">
              <a:rPr lang="en-GB" smtClean="0"/>
              <a:t>7</a:t>
            </a:fld>
            <a:endParaRPr lang="en-GB" dirty="0"/>
          </a:p>
        </p:txBody>
      </p:sp>
    </p:spTree>
    <p:extLst>
      <p:ext uri="{BB962C8B-B14F-4D97-AF65-F5344CB8AC3E}">
        <p14:creationId xmlns:p14="http://schemas.microsoft.com/office/powerpoint/2010/main" val="2543357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E9041B4-61B9-4F33-8B0E-10CC14E30273}" type="slidenum">
              <a:rPr lang="en-GB" smtClean="0"/>
              <a:t>8</a:t>
            </a:fld>
            <a:endParaRPr lang="en-GB" dirty="0"/>
          </a:p>
        </p:txBody>
      </p:sp>
    </p:spTree>
    <p:extLst>
      <p:ext uri="{BB962C8B-B14F-4D97-AF65-F5344CB8AC3E}">
        <p14:creationId xmlns:p14="http://schemas.microsoft.com/office/powerpoint/2010/main" val="356202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041B4-61B9-4F33-8B0E-10CC14E302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3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AACE2-51C7-4900-A9CE-DC1138F6E0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E7A6FE8-4B5D-4C94-99F3-DF48C2AB49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5FE3346-4DED-4C8C-8D6B-2CB21791AEED}"/>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5" name="Footer Placeholder 4">
            <a:extLst>
              <a:ext uri="{FF2B5EF4-FFF2-40B4-BE49-F238E27FC236}">
                <a16:creationId xmlns:a16="http://schemas.microsoft.com/office/drawing/2014/main" id="{72E13994-C3DE-466F-BF6E-6D5F4CAAAA31}"/>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9D11477-4ED4-476B-8020-0149DD9005E7}"/>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628870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8627-183C-46E9-8233-8958A4C27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622BCB-F30B-4F97-B46D-42F0FF97CA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0ACF31-BE88-4A4B-A9F9-EB9E1D27E375}"/>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5" name="Footer Placeholder 4">
            <a:extLst>
              <a:ext uri="{FF2B5EF4-FFF2-40B4-BE49-F238E27FC236}">
                <a16:creationId xmlns:a16="http://schemas.microsoft.com/office/drawing/2014/main" id="{3EEA1CDF-B659-474F-8F94-A588DF72CD5E}"/>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2D98A43-EC75-43E5-8113-A276D7BE542E}"/>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28609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8AA45A-D5AA-4DAC-B0BA-6A030E7E3B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A27BF1-BDAF-4281-B3E2-92F7A42DDF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A57190-1BE4-41AC-82BD-E43CAD3F2C0A}"/>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5" name="Footer Placeholder 4">
            <a:extLst>
              <a:ext uri="{FF2B5EF4-FFF2-40B4-BE49-F238E27FC236}">
                <a16:creationId xmlns:a16="http://schemas.microsoft.com/office/drawing/2014/main" id="{13F50C8D-6021-455C-A75F-24C78FB439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A91140BE-3996-4565-A5A3-139F18B18DF9}"/>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943017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06" y="-100473"/>
            <a:ext cx="12187994" cy="7197634"/>
          </a:xfrm>
          <a:prstGeom prst="rect">
            <a:avLst/>
          </a:prstGeom>
        </p:spPr>
      </p:pic>
      <p:sp>
        <p:nvSpPr>
          <p:cNvPr id="2" name="Title 1"/>
          <p:cNvSpPr>
            <a:spLocks noGrp="1"/>
          </p:cNvSpPr>
          <p:nvPr>
            <p:ph type="ctrTitle"/>
          </p:nvPr>
        </p:nvSpPr>
        <p:spPr>
          <a:xfrm>
            <a:off x="6635930" y="169815"/>
            <a:ext cx="5159830" cy="5055328"/>
          </a:xfrm>
        </p:spPr>
        <p:txBody>
          <a:bodyPr anchor="b"/>
          <a:lstStyle>
            <a:lvl1pPr algn="ctr">
              <a:defRPr sz="6000">
                <a:solidFill>
                  <a:schemeClr val="bg1"/>
                </a:solidFill>
                <a:latin typeface="Gadugi" panose="020B0502040204020203" pitchFamily="34" charset="0"/>
              </a:defRPr>
            </a:lvl1pPr>
          </a:lstStyle>
          <a:p>
            <a:r>
              <a:rPr lang="en-US" dirty="0"/>
              <a:t>Click to edit Master title style</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GRIP Corporate Coaching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371A16C-78BD-4AC1-A12C-059CBE9A28BA}" type="slidenum">
              <a:rPr lang="en-GB" smtClean="0"/>
              <a:pPr/>
              <a:t>‹#›</a:t>
            </a:fld>
            <a:endParaRPr lang="en-GB" dirty="0"/>
          </a:p>
        </p:txBody>
      </p:sp>
      <p:pic>
        <p:nvPicPr>
          <p:cNvPr id="8" name="Picture 7" descr="A picture containing text, font, graphics, logo&#10;&#10;Description automatically generated">
            <a:extLst>
              <a:ext uri="{FF2B5EF4-FFF2-40B4-BE49-F238E27FC236}">
                <a16:creationId xmlns:a16="http://schemas.microsoft.com/office/drawing/2014/main" id="{364A86A3-B027-6129-0C02-CFECECA3BF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7508" y="169815"/>
            <a:ext cx="2243590" cy="2196401"/>
          </a:xfrm>
          <a:prstGeom prst="rect">
            <a:avLst/>
          </a:prstGeom>
        </p:spPr>
      </p:pic>
    </p:spTree>
    <p:extLst>
      <p:ext uri="{BB962C8B-B14F-4D97-AF65-F5344CB8AC3E}">
        <p14:creationId xmlns:p14="http://schemas.microsoft.com/office/powerpoint/2010/main" val="3938295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9634"/>
            <a:ext cx="12187994" cy="7197634"/>
          </a:xfrm>
          <a:prstGeom prst="rect">
            <a:avLst/>
          </a:prstGeom>
        </p:spPr>
      </p:pic>
      <p:sp>
        <p:nvSpPr>
          <p:cNvPr id="2" name="Title 1"/>
          <p:cNvSpPr>
            <a:spLocks noGrp="1"/>
          </p:cNvSpPr>
          <p:nvPr>
            <p:ph type="title"/>
          </p:nvPr>
        </p:nvSpPr>
        <p:spPr>
          <a:xfrm>
            <a:off x="247361" y="-239789"/>
            <a:ext cx="10515600" cy="1325563"/>
          </a:xfrm>
        </p:spPr>
        <p:txBody>
          <a:bodyPr/>
          <a:lstStyle>
            <a:lvl1pPr>
              <a:defRPr b="0">
                <a:solidFill>
                  <a:schemeClr val="bg1"/>
                </a:solidFill>
                <a:latin typeface="Gadugi" panose="020B0502040204020203"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309487" y="1270028"/>
            <a:ext cx="11549575" cy="5034206"/>
          </a:xfrm>
          <a:solidFill>
            <a:schemeClr val="bg1">
              <a:lumMod val="95000"/>
              <a:alpha val="79000"/>
            </a:schemeClr>
          </a:solidFill>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dirty="0"/>
              <a:t>GRIP Corporate Coaching</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3371A16C-78BD-4AC1-A12C-059CBE9A28BA}" type="slidenum">
              <a:rPr lang="en-GB" smtClean="0"/>
              <a:pPr/>
              <a:t>‹#›</a:t>
            </a:fld>
            <a:endParaRPr lang="en-GB" dirty="0"/>
          </a:p>
        </p:txBody>
      </p:sp>
      <p:pic>
        <p:nvPicPr>
          <p:cNvPr id="10" name="Picture 9" descr="A picture containing text, font, graphics, logo&#10;&#10;Description automatically generated">
            <a:extLst>
              <a:ext uri="{FF2B5EF4-FFF2-40B4-BE49-F238E27FC236}">
                <a16:creationId xmlns:a16="http://schemas.microsoft.com/office/drawing/2014/main" id="{D8EF086F-8D4A-67A9-0F96-4BFD10B7B8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5020" y="-239789"/>
            <a:ext cx="1354042" cy="1325563"/>
          </a:xfrm>
          <a:prstGeom prst="rect">
            <a:avLst/>
          </a:prstGeom>
        </p:spPr>
      </p:pic>
    </p:spTree>
    <p:extLst>
      <p:ext uri="{BB962C8B-B14F-4D97-AF65-F5344CB8AC3E}">
        <p14:creationId xmlns:p14="http://schemas.microsoft.com/office/powerpoint/2010/main" val="1890480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GB" dirty="0"/>
              <a:t>GRIP Coaching Limited</a:t>
            </a:r>
          </a:p>
        </p:txBody>
      </p:sp>
      <p:sp>
        <p:nvSpPr>
          <p:cNvPr id="6" name="Slide Number Placeholder 5"/>
          <p:cNvSpPr>
            <a:spLocks noGrp="1"/>
          </p:cNvSpPr>
          <p:nvPr>
            <p:ph type="sldNum" sz="quarter" idx="12"/>
          </p:nvPr>
        </p:nvSpPr>
        <p:spPr/>
        <p:txBody>
          <a:bodyPr/>
          <a:lstStyle/>
          <a:p>
            <a:fld id="{3371A16C-78BD-4AC1-A12C-059CBE9A28BA}" type="slidenum">
              <a:rPr lang="en-GB" smtClean="0"/>
              <a:t>‹#›</a:t>
            </a:fld>
            <a:endParaRPr lang="en-GB"/>
          </a:p>
        </p:txBody>
      </p:sp>
    </p:spTree>
    <p:extLst>
      <p:ext uri="{BB962C8B-B14F-4D97-AF65-F5344CB8AC3E}">
        <p14:creationId xmlns:p14="http://schemas.microsoft.com/office/powerpoint/2010/main" val="3759296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p:txBody>
          <a:bodyPr/>
          <a:lstStyle/>
          <a:p>
            <a:r>
              <a:rPr lang="en-GB" dirty="0"/>
              <a:t>GRIP Coaching Limited</a:t>
            </a:r>
          </a:p>
        </p:txBody>
      </p:sp>
      <p:sp>
        <p:nvSpPr>
          <p:cNvPr id="7" name="Slide Number Placeholder 6"/>
          <p:cNvSpPr>
            <a:spLocks noGrp="1"/>
          </p:cNvSpPr>
          <p:nvPr>
            <p:ph type="sldNum" sz="quarter" idx="12"/>
          </p:nvPr>
        </p:nvSpPr>
        <p:spPr/>
        <p:txBody>
          <a:bodyPr/>
          <a:lstStyle/>
          <a:p>
            <a:fld id="{3371A16C-78BD-4AC1-A12C-059CBE9A28BA}" type="slidenum">
              <a:rPr lang="en-GB" smtClean="0"/>
              <a:t>‹#›</a:t>
            </a:fld>
            <a:endParaRPr lang="en-GB"/>
          </a:p>
        </p:txBody>
      </p:sp>
    </p:spTree>
    <p:extLst>
      <p:ext uri="{BB962C8B-B14F-4D97-AF65-F5344CB8AC3E}">
        <p14:creationId xmlns:p14="http://schemas.microsoft.com/office/powerpoint/2010/main" val="411998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p:txBody>
          <a:bodyPr/>
          <a:lstStyle/>
          <a:p>
            <a:r>
              <a:rPr lang="en-GB" dirty="0"/>
              <a:t>GRIP Coaching Limited</a:t>
            </a:r>
          </a:p>
        </p:txBody>
      </p:sp>
      <p:sp>
        <p:nvSpPr>
          <p:cNvPr id="9" name="Slide Number Placeholder 8"/>
          <p:cNvSpPr>
            <a:spLocks noGrp="1"/>
          </p:cNvSpPr>
          <p:nvPr>
            <p:ph type="sldNum" sz="quarter" idx="12"/>
          </p:nvPr>
        </p:nvSpPr>
        <p:spPr/>
        <p:txBody>
          <a:bodyPr/>
          <a:lstStyle/>
          <a:p>
            <a:fld id="{3371A16C-78BD-4AC1-A12C-059CBE9A28BA}" type="slidenum">
              <a:rPr lang="en-GB" smtClean="0"/>
              <a:t>‹#›</a:t>
            </a:fld>
            <a:endParaRPr lang="en-GB"/>
          </a:p>
        </p:txBody>
      </p:sp>
    </p:spTree>
    <p:extLst>
      <p:ext uri="{BB962C8B-B14F-4D97-AF65-F5344CB8AC3E}">
        <p14:creationId xmlns:p14="http://schemas.microsoft.com/office/powerpoint/2010/main" val="471429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Rounded Corners 5"/>
          <p:cNvSpPr/>
          <p:nvPr userDrawn="1"/>
        </p:nvSpPr>
        <p:spPr>
          <a:xfrm>
            <a:off x="209006" y="212021"/>
            <a:ext cx="11795760" cy="1520871"/>
          </a:xfrm>
          <a:prstGeom prst="roundRect">
            <a:avLst/>
          </a:prstGeom>
          <a:solidFill>
            <a:srgbClr val="42B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72440" y="308853"/>
            <a:ext cx="10515600" cy="1325563"/>
          </a:xfrm>
        </p:spPr>
        <p:txBody>
          <a:bodyPr/>
          <a:lstStyle>
            <a:lvl1pPr>
              <a:defRPr baseline="0">
                <a:solidFill>
                  <a:schemeClr val="bg1"/>
                </a:solidFill>
                <a:latin typeface="Gadugi" panose="020B0502040204020203" pitchFamily="34" charset="0"/>
              </a:defRPr>
            </a:lvl1pPr>
          </a:lstStyle>
          <a:p>
            <a:r>
              <a:rPr lang="en-US" dirty="0"/>
              <a:t>Click to edit Master title style</a:t>
            </a:r>
            <a:endParaRPr lang="en-GB" dirty="0"/>
          </a:p>
        </p:txBody>
      </p:sp>
      <p:sp>
        <p:nvSpPr>
          <p:cNvPr id="4" name="Footer Placeholder 3"/>
          <p:cNvSpPr>
            <a:spLocks noGrp="1"/>
          </p:cNvSpPr>
          <p:nvPr>
            <p:ph type="ftr" sz="quarter" idx="11"/>
          </p:nvPr>
        </p:nvSpPr>
        <p:spPr/>
        <p:txBody>
          <a:bodyPr/>
          <a:lstStyle/>
          <a:p>
            <a:r>
              <a:rPr lang="en-GB" dirty="0"/>
              <a:t>GRIP Coaching Limited</a:t>
            </a:r>
          </a:p>
        </p:txBody>
      </p:sp>
      <p:sp>
        <p:nvSpPr>
          <p:cNvPr id="5" name="Slide Number Placeholder 4"/>
          <p:cNvSpPr>
            <a:spLocks noGrp="1"/>
          </p:cNvSpPr>
          <p:nvPr>
            <p:ph type="sldNum" sz="quarter" idx="12"/>
          </p:nvPr>
        </p:nvSpPr>
        <p:spPr/>
        <p:txBody>
          <a:bodyPr/>
          <a:lstStyle/>
          <a:p>
            <a:fld id="{3371A16C-78BD-4AC1-A12C-059CBE9A28BA}" type="slidenum">
              <a:rPr lang="en-GB" smtClean="0"/>
              <a:t>‹#›</a:t>
            </a:fld>
            <a:endParaRPr lang="en-GB"/>
          </a:p>
        </p:txBody>
      </p:sp>
      <p:sp>
        <p:nvSpPr>
          <p:cNvPr id="8" name="Content Placeholder 2"/>
          <p:cNvSpPr>
            <a:spLocks noGrp="1"/>
          </p:cNvSpPr>
          <p:nvPr>
            <p:ph idx="1"/>
          </p:nvPr>
        </p:nvSpPr>
        <p:spPr>
          <a:xfrm>
            <a:off x="309487" y="1803624"/>
            <a:ext cx="11549575" cy="4585017"/>
          </a:xfrm>
          <a:noFill/>
        </p:spPr>
        <p:txBody>
          <a:bodyPr/>
          <a:lstStyle>
            <a:lvl1pPr>
              <a:defRPr baseline="0">
                <a:solidFill>
                  <a:schemeClr val="tx1">
                    <a:lumMod val="75000"/>
                    <a:lumOff val="25000"/>
                  </a:schemeClr>
                </a:solidFill>
              </a:defRPr>
            </a:lvl1pPr>
            <a:lvl2pPr>
              <a:defRPr baseline="0">
                <a:solidFill>
                  <a:schemeClr val="tx1">
                    <a:lumMod val="75000"/>
                    <a:lumOff val="25000"/>
                  </a:schemeClr>
                </a:solidFill>
              </a:defRPr>
            </a:lvl2pPr>
            <a:lvl3pPr>
              <a:defRPr baseline="0">
                <a:solidFill>
                  <a:schemeClr val="tx1">
                    <a:lumMod val="75000"/>
                    <a:lumOff val="25000"/>
                  </a:schemeClr>
                </a:solidFill>
              </a:defRPr>
            </a:lvl3pPr>
            <a:lvl4pPr>
              <a:defRPr baseline="0">
                <a:solidFill>
                  <a:schemeClr val="tx1">
                    <a:lumMod val="75000"/>
                    <a:lumOff val="25000"/>
                  </a:schemeClr>
                </a:solidFill>
              </a:defRPr>
            </a:lvl4pPr>
            <a:lvl5pPr>
              <a:defRPr baseline="0">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descr="A picture containing text, font, graphics, logo&#10;&#10;Description automatically generated">
            <a:extLst>
              <a:ext uri="{FF2B5EF4-FFF2-40B4-BE49-F238E27FC236}">
                <a16:creationId xmlns:a16="http://schemas.microsoft.com/office/drawing/2014/main" id="{14D7A95F-F8A7-9E6F-21C7-62E4C3F504E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82066" y="308853"/>
            <a:ext cx="1354042" cy="1325563"/>
          </a:xfrm>
          <a:prstGeom prst="rect">
            <a:avLst/>
          </a:prstGeom>
        </p:spPr>
      </p:pic>
    </p:spTree>
    <p:extLst>
      <p:ext uri="{BB962C8B-B14F-4D97-AF65-F5344CB8AC3E}">
        <p14:creationId xmlns:p14="http://schemas.microsoft.com/office/powerpoint/2010/main" val="15161714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GB" dirty="0"/>
              <a:t>GRIP Coaching Limited</a:t>
            </a:r>
          </a:p>
        </p:txBody>
      </p:sp>
      <p:sp>
        <p:nvSpPr>
          <p:cNvPr id="4" name="Slide Number Placeholder 3"/>
          <p:cNvSpPr>
            <a:spLocks noGrp="1"/>
          </p:cNvSpPr>
          <p:nvPr>
            <p:ph type="sldNum" sz="quarter" idx="12"/>
          </p:nvPr>
        </p:nvSpPr>
        <p:spPr/>
        <p:txBody>
          <a:bodyPr/>
          <a:lstStyle/>
          <a:p>
            <a:fld id="{3371A16C-78BD-4AC1-A12C-059CBE9A28BA}" type="slidenum">
              <a:rPr lang="en-GB" smtClean="0"/>
              <a:t>‹#›</a:t>
            </a:fld>
            <a:endParaRPr lang="en-GB"/>
          </a:p>
        </p:txBody>
      </p:sp>
    </p:spTree>
    <p:extLst>
      <p:ext uri="{BB962C8B-B14F-4D97-AF65-F5344CB8AC3E}">
        <p14:creationId xmlns:p14="http://schemas.microsoft.com/office/powerpoint/2010/main" val="1132986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GB" dirty="0"/>
              <a:t>GRIP Coaching Limited</a:t>
            </a:r>
          </a:p>
        </p:txBody>
      </p:sp>
      <p:sp>
        <p:nvSpPr>
          <p:cNvPr id="7" name="Slide Number Placeholder 6"/>
          <p:cNvSpPr>
            <a:spLocks noGrp="1"/>
          </p:cNvSpPr>
          <p:nvPr>
            <p:ph type="sldNum" sz="quarter" idx="12"/>
          </p:nvPr>
        </p:nvSpPr>
        <p:spPr/>
        <p:txBody>
          <a:bodyPr/>
          <a:lstStyle/>
          <a:p>
            <a:fld id="{3371A16C-78BD-4AC1-A12C-059CBE9A28BA}" type="slidenum">
              <a:rPr lang="en-GB" smtClean="0"/>
              <a:t>‹#›</a:t>
            </a:fld>
            <a:endParaRPr lang="en-GB"/>
          </a:p>
        </p:txBody>
      </p:sp>
    </p:spTree>
    <p:extLst>
      <p:ext uri="{BB962C8B-B14F-4D97-AF65-F5344CB8AC3E}">
        <p14:creationId xmlns:p14="http://schemas.microsoft.com/office/powerpoint/2010/main" val="627873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2A058-239C-453E-A48A-2411C7EE7F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F4ADF4-DEC1-48EB-8EA2-ECF364709E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8B5C60-2694-4F15-A97A-8B7609641241}"/>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5" name="Footer Placeholder 4">
            <a:extLst>
              <a:ext uri="{FF2B5EF4-FFF2-40B4-BE49-F238E27FC236}">
                <a16:creationId xmlns:a16="http://schemas.microsoft.com/office/drawing/2014/main" id="{CF19BB68-0A25-4C73-B7E1-853F433F24A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D2E7EBF-6C3A-4963-8551-F5A4B0D4E4C8}"/>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2222831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GB" dirty="0"/>
              <a:t>GRIP Coaching Limited</a:t>
            </a:r>
          </a:p>
        </p:txBody>
      </p:sp>
      <p:sp>
        <p:nvSpPr>
          <p:cNvPr id="7" name="Slide Number Placeholder 6"/>
          <p:cNvSpPr>
            <a:spLocks noGrp="1"/>
          </p:cNvSpPr>
          <p:nvPr>
            <p:ph type="sldNum" sz="quarter" idx="12"/>
          </p:nvPr>
        </p:nvSpPr>
        <p:spPr/>
        <p:txBody>
          <a:bodyPr/>
          <a:lstStyle/>
          <a:p>
            <a:fld id="{3371A16C-78BD-4AC1-A12C-059CBE9A28BA}" type="slidenum">
              <a:rPr lang="en-GB" smtClean="0"/>
              <a:t>‹#›</a:t>
            </a:fld>
            <a:endParaRPr lang="en-GB"/>
          </a:p>
        </p:txBody>
      </p:sp>
    </p:spTree>
    <p:extLst>
      <p:ext uri="{BB962C8B-B14F-4D97-AF65-F5344CB8AC3E}">
        <p14:creationId xmlns:p14="http://schemas.microsoft.com/office/powerpoint/2010/main" val="1907068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dirty="0"/>
              <a:t>GRIP Coaching Limited</a:t>
            </a:r>
          </a:p>
        </p:txBody>
      </p:sp>
      <p:sp>
        <p:nvSpPr>
          <p:cNvPr id="6" name="Slide Number Placeholder 5"/>
          <p:cNvSpPr>
            <a:spLocks noGrp="1"/>
          </p:cNvSpPr>
          <p:nvPr>
            <p:ph type="sldNum" sz="quarter" idx="12"/>
          </p:nvPr>
        </p:nvSpPr>
        <p:spPr/>
        <p:txBody>
          <a:bodyPr/>
          <a:lstStyle/>
          <a:p>
            <a:fld id="{3371A16C-78BD-4AC1-A12C-059CBE9A28BA}" type="slidenum">
              <a:rPr lang="en-GB" smtClean="0"/>
              <a:t>‹#›</a:t>
            </a:fld>
            <a:endParaRPr lang="en-GB"/>
          </a:p>
        </p:txBody>
      </p:sp>
    </p:spTree>
    <p:extLst>
      <p:ext uri="{BB962C8B-B14F-4D97-AF65-F5344CB8AC3E}">
        <p14:creationId xmlns:p14="http://schemas.microsoft.com/office/powerpoint/2010/main" val="2418172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p:txBody>
          <a:bodyPr/>
          <a:lstStyle/>
          <a:p>
            <a:r>
              <a:rPr lang="en-GB" dirty="0"/>
              <a:t>GRIP Coaching Limited</a:t>
            </a:r>
          </a:p>
        </p:txBody>
      </p:sp>
      <p:sp>
        <p:nvSpPr>
          <p:cNvPr id="6" name="Slide Number Placeholder 5"/>
          <p:cNvSpPr>
            <a:spLocks noGrp="1"/>
          </p:cNvSpPr>
          <p:nvPr>
            <p:ph type="sldNum" sz="quarter" idx="12"/>
          </p:nvPr>
        </p:nvSpPr>
        <p:spPr/>
        <p:txBody>
          <a:bodyPr/>
          <a:lstStyle/>
          <a:p>
            <a:fld id="{3371A16C-78BD-4AC1-A12C-059CBE9A28BA}" type="slidenum">
              <a:rPr lang="en-GB" smtClean="0"/>
              <a:t>‹#›</a:t>
            </a:fld>
            <a:endParaRPr lang="en-GB"/>
          </a:p>
        </p:txBody>
      </p:sp>
    </p:spTree>
    <p:extLst>
      <p:ext uri="{BB962C8B-B14F-4D97-AF65-F5344CB8AC3E}">
        <p14:creationId xmlns:p14="http://schemas.microsoft.com/office/powerpoint/2010/main" val="1959548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16" name="Google Shape;16;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4404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19"/>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9" name="Google Shape;19;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1043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2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20"/>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3" name="Google Shape;23;p20"/>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4" name="Google Shape;24;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25930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21"/>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27" name="Google Shape;27;p21"/>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8" name="Google Shape;28;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9482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1" name="Google Shape;3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006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2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34" name="Google Shape;34;p23"/>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5" name="Google Shape;35;p23"/>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6" name="Google Shape;36;p2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37" name="Google Shape;37;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13492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24"/>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stStyle>
          <a:p>
            <a:endParaRPr/>
          </a:p>
        </p:txBody>
      </p:sp>
      <p:sp>
        <p:nvSpPr>
          <p:cNvPr id="40" name="Google Shape;40;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05991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50217-6042-4089-997C-188C3988E9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6F81E0-41F1-47CA-AD32-7A3DBD5B78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E935EC-96F7-4767-B333-78A1CD353AFF}"/>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5" name="Footer Placeholder 4">
            <a:extLst>
              <a:ext uri="{FF2B5EF4-FFF2-40B4-BE49-F238E27FC236}">
                <a16:creationId xmlns:a16="http://schemas.microsoft.com/office/drawing/2014/main" id="{C70EC390-EC2F-401F-BD3B-81C489D12FB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0716B6B-D183-462F-8AA4-D21939CE4D9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474495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25"/>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43" name="Google Shape;43;p25"/>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44" name="Google Shape;44;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67637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5150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1"/>
        <p:cNvGrpSpPr/>
        <p:nvPr/>
      </p:nvGrpSpPr>
      <p:grpSpPr>
        <a:xfrm>
          <a:off x="0" y="0"/>
          <a:ext cx="0" cy="0"/>
          <a:chOff x="0" y="0"/>
          <a:chExt cx="0" cy="0"/>
        </a:xfrm>
      </p:grpSpPr>
      <p:sp>
        <p:nvSpPr>
          <p:cNvPr id="52" name="Google Shape;52;p2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53" name="Google Shape;53;p2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54" name="Google Shape;54;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012961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57" name="Google Shape;57;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19538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0" name="Google Shape;60;p28"/>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61" name="Google Shape;61;p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805658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2"/>
        <p:cNvGrpSpPr/>
        <p:nvPr/>
      </p:nvGrpSpPr>
      <p:grpSpPr>
        <a:xfrm>
          <a:off x="0" y="0"/>
          <a:ext cx="0" cy="0"/>
          <a:chOff x="0" y="0"/>
          <a:chExt cx="0" cy="0"/>
        </a:xfrm>
      </p:grpSpPr>
      <p:sp>
        <p:nvSpPr>
          <p:cNvPr id="63" name="Google Shape;63;p2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 name="Google Shape;64;p29"/>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65" name="Google Shape;65;p29"/>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66" name="Google Shape;66;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075381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
        <p:cNvGrpSpPr/>
        <p:nvPr/>
      </p:nvGrpSpPr>
      <p:grpSpPr>
        <a:xfrm>
          <a:off x="0" y="0"/>
          <a:ext cx="0" cy="0"/>
          <a:chOff x="0" y="0"/>
          <a:chExt cx="0" cy="0"/>
        </a:xfrm>
      </p:grpSpPr>
      <p:sp>
        <p:nvSpPr>
          <p:cNvPr id="68" name="Google Shape;68;p3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 name="Google Shape;69;p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900622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0"/>
        <p:cNvGrpSpPr/>
        <p:nvPr/>
      </p:nvGrpSpPr>
      <p:grpSpPr>
        <a:xfrm>
          <a:off x="0" y="0"/>
          <a:ext cx="0" cy="0"/>
          <a:chOff x="0" y="0"/>
          <a:chExt cx="0" cy="0"/>
        </a:xfrm>
      </p:grpSpPr>
      <p:sp>
        <p:nvSpPr>
          <p:cNvPr id="71" name="Google Shape;71;p31"/>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72" name="Google Shape;72;p31"/>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73" name="Google Shape;73;p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656511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76" name="Google Shape;76;p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891704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7"/>
        <p:cNvGrpSpPr/>
        <p:nvPr/>
      </p:nvGrpSpPr>
      <p:grpSpPr>
        <a:xfrm>
          <a:off x="0" y="0"/>
          <a:ext cx="0" cy="0"/>
          <a:chOff x="0" y="0"/>
          <a:chExt cx="0" cy="0"/>
        </a:xfrm>
      </p:grpSpPr>
      <p:sp>
        <p:nvSpPr>
          <p:cNvPr id="78" name="Google Shape;78;p3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79" name="Google Shape;79;p33"/>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80" name="Google Shape;80;p33"/>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81" name="Google Shape;81;p33"/>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82" name="Google Shape;82;p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17112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AF33C-D695-49EE-BA2C-4E62A2F21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2BA8D-26C4-45F9-AD35-07BEAD07D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8455284-DFC7-4A9B-B364-CD1998C433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0D3BE77-66C8-498E-A236-FBB430D7DDDF}"/>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6" name="Footer Placeholder 5">
            <a:extLst>
              <a:ext uri="{FF2B5EF4-FFF2-40B4-BE49-F238E27FC236}">
                <a16:creationId xmlns:a16="http://schemas.microsoft.com/office/drawing/2014/main" id="{C6C322AA-7944-41D7-A16F-0A539E7C806C}"/>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7B18E93-93F3-4439-BAF7-7AA43F009FA1}"/>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1326278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3"/>
        <p:cNvGrpSpPr/>
        <p:nvPr/>
      </p:nvGrpSpPr>
      <p:grpSpPr>
        <a:xfrm>
          <a:off x="0" y="0"/>
          <a:ext cx="0" cy="0"/>
          <a:chOff x="0" y="0"/>
          <a:chExt cx="0" cy="0"/>
        </a:xfrm>
      </p:grpSpPr>
      <p:sp>
        <p:nvSpPr>
          <p:cNvPr id="84" name="Google Shape;84;p34"/>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SzPts val="1800"/>
              <a:buNone/>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85" name="Google Shape;85;p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450329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6"/>
        <p:cNvGrpSpPr/>
        <p:nvPr/>
      </p:nvGrpSpPr>
      <p:grpSpPr>
        <a:xfrm>
          <a:off x="0" y="0"/>
          <a:ext cx="0" cy="0"/>
          <a:chOff x="0" y="0"/>
          <a:chExt cx="0" cy="0"/>
        </a:xfrm>
      </p:grpSpPr>
      <p:sp>
        <p:nvSpPr>
          <p:cNvPr id="87" name="Google Shape;87;p35"/>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88" name="Google Shape;88;p35"/>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89" name="Google Shape;89;p3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848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68E1C-D6EC-4FD8-AD3C-030D18D3A54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9D97275-68A4-48B6-866F-6D7D57B522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2234FF-AD0C-46DB-96E6-C65AD68ADC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CAA0E7-7111-47C7-A2D4-6D6585A860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A0F84-62B7-4726-A21F-72A74918FA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454E17-A854-4B2A-9FF1-3F8A77267258}"/>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8" name="Footer Placeholder 7">
            <a:extLst>
              <a:ext uri="{FF2B5EF4-FFF2-40B4-BE49-F238E27FC236}">
                <a16:creationId xmlns:a16="http://schemas.microsoft.com/office/drawing/2014/main" id="{4C9D4FB2-1D9E-4DCC-8B58-F02322A9B30B}"/>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3BB40AF5-B61C-497E-90C0-FF2FCC6DAAD0}"/>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7991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6A59-2F2E-496A-9652-90849C6CDD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CAD2DFF-0907-4506-94F5-EC9F430C838D}"/>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4" name="Footer Placeholder 3">
            <a:extLst>
              <a:ext uri="{FF2B5EF4-FFF2-40B4-BE49-F238E27FC236}">
                <a16:creationId xmlns:a16="http://schemas.microsoft.com/office/drawing/2014/main" id="{F70E51C2-DFFC-4232-A494-2794FB71812F}"/>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3BB0527-1E4B-47E5-A152-8E603459EA6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567290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769D7A-F14D-40B9-8DFD-B042BE91FD42}"/>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3" name="Footer Placeholder 2">
            <a:extLst>
              <a:ext uri="{FF2B5EF4-FFF2-40B4-BE49-F238E27FC236}">
                <a16:creationId xmlns:a16="http://schemas.microsoft.com/office/drawing/2014/main" id="{312B2F77-7930-46FC-8C82-BBAC213765E4}"/>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3383B3A-F599-4F0B-9B5B-190DC7D11B14}"/>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558885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F815-1F24-46CC-A45A-D8F1B62D9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BF561C-94E4-400C-A4C6-65D1C0D362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396B349-30DE-4E59-B701-10A7508DD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E84C8-D664-4B5E-B1CE-74C9D3710AD2}"/>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6" name="Footer Placeholder 5">
            <a:extLst>
              <a:ext uri="{FF2B5EF4-FFF2-40B4-BE49-F238E27FC236}">
                <a16:creationId xmlns:a16="http://schemas.microsoft.com/office/drawing/2014/main" id="{2049E643-167C-4C87-9374-74112CE41805}"/>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96B4DA8E-1EC4-4BF6-977B-B4BF0A7898C2}"/>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1055594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5DAC-C23A-44C4-984A-5F01770B01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FD36A49-6050-4969-BFD2-DCD132825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251EA5BC-2EBA-4646-9136-5142D2C2C3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53EC8-9643-4F74-9D99-82C5666BC0D7}"/>
              </a:ext>
            </a:extLst>
          </p:cNvPr>
          <p:cNvSpPr>
            <a:spLocks noGrp="1"/>
          </p:cNvSpPr>
          <p:nvPr>
            <p:ph type="dt" sz="half" idx="10"/>
          </p:nvPr>
        </p:nvSpPr>
        <p:spPr/>
        <p:txBody>
          <a:bodyPr/>
          <a:lstStyle/>
          <a:p>
            <a:fld id="{47EC2CF2-AC50-4AF7-8703-45C8F2A2C319}" type="datetimeFigureOut">
              <a:rPr lang="en-GB" smtClean="0"/>
              <a:t>20/09/2023</a:t>
            </a:fld>
            <a:endParaRPr lang="en-GB" dirty="0"/>
          </a:p>
        </p:txBody>
      </p:sp>
      <p:sp>
        <p:nvSpPr>
          <p:cNvPr id="6" name="Footer Placeholder 5">
            <a:extLst>
              <a:ext uri="{FF2B5EF4-FFF2-40B4-BE49-F238E27FC236}">
                <a16:creationId xmlns:a16="http://schemas.microsoft.com/office/drawing/2014/main" id="{7C0AB4F0-AD8B-42DD-926E-DAB53DCB400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2E516E76-D209-4BAF-97FB-602A67B9B9EF}"/>
              </a:ext>
            </a:extLst>
          </p:cNvPr>
          <p:cNvSpPr>
            <a:spLocks noGrp="1"/>
          </p:cNvSpPr>
          <p:nvPr>
            <p:ph type="sldNum" sz="quarter" idx="12"/>
          </p:nvPr>
        </p:nvSpPr>
        <p:spPr/>
        <p:txBody>
          <a:bodyPr/>
          <a:lstStyle/>
          <a:p>
            <a:fld id="{F165B087-1B06-4E5C-8489-E8D0A1DDFF97}" type="slidenum">
              <a:rPr lang="en-GB" smtClean="0"/>
              <a:t>‹#›</a:t>
            </a:fld>
            <a:endParaRPr lang="en-GB" dirty="0"/>
          </a:p>
        </p:txBody>
      </p:sp>
    </p:spTree>
    <p:extLst>
      <p:ext uri="{BB962C8B-B14F-4D97-AF65-F5344CB8AC3E}">
        <p14:creationId xmlns:p14="http://schemas.microsoft.com/office/powerpoint/2010/main" val="3761324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3C21F8-CCF6-45BB-838F-EAA20E363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180238F-0488-491A-A36F-49C56B861C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CE707C-FB8E-4B18-ABDB-62EB8BEB2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C2CF2-AC50-4AF7-8703-45C8F2A2C319}" type="datetimeFigureOut">
              <a:rPr lang="en-GB" smtClean="0"/>
              <a:t>20/09/2023</a:t>
            </a:fld>
            <a:endParaRPr lang="en-GB" dirty="0"/>
          </a:p>
        </p:txBody>
      </p:sp>
      <p:sp>
        <p:nvSpPr>
          <p:cNvPr id="5" name="Footer Placeholder 4">
            <a:extLst>
              <a:ext uri="{FF2B5EF4-FFF2-40B4-BE49-F238E27FC236}">
                <a16:creationId xmlns:a16="http://schemas.microsoft.com/office/drawing/2014/main" id="{B3928F62-65FD-44C1-845D-144293A57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867B10A-059C-48B2-850D-6421CE655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65B087-1B06-4E5C-8489-E8D0A1DDFF97}" type="slidenum">
              <a:rPr lang="en-GB" smtClean="0"/>
              <a:t>‹#›</a:t>
            </a:fld>
            <a:endParaRPr lang="en-GB" dirty="0"/>
          </a:p>
        </p:txBody>
      </p:sp>
    </p:spTree>
    <p:extLst>
      <p:ext uri="{BB962C8B-B14F-4D97-AF65-F5344CB8AC3E}">
        <p14:creationId xmlns:p14="http://schemas.microsoft.com/office/powerpoint/2010/main" val="2118523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15th November 2016</a:t>
            </a:r>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GRIP Corporate Coaching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1A16C-78BD-4AC1-A12C-059CBE9A28BA}" type="slidenum">
              <a:rPr lang="en-GB" smtClean="0"/>
              <a:t>‹#›</a:t>
            </a:fld>
            <a:endParaRPr lang="en-GB"/>
          </a:p>
        </p:txBody>
      </p:sp>
    </p:spTree>
    <p:extLst>
      <p:ext uri="{BB962C8B-B14F-4D97-AF65-F5344CB8AC3E}">
        <p14:creationId xmlns:p14="http://schemas.microsoft.com/office/powerpoint/2010/main" val="235532609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27118115"/>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7" name="Google Shape;47;p17"/>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8" name="Google Shape;48;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81892157"/>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gif"/><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38.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21" Type="http://schemas.openxmlformats.org/officeDocument/2006/relationships/image" Target="../media/image54.jpeg"/><Relationship Id="rId34" Type="http://schemas.openxmlformats.org/officeDocument/2006/relationships/image" Target="../media/image6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jpeg"/><Relationship Id="rId25" Type="http://schemas.openxmlformats.org/officeDocument/2006/relationships/image" Target="../media/image58.png"/><Relationship Id="rId33" Type="http://schemas.openxmlformats.org/officeDocument/2006/relationships/image" Target="../media/image66.png"/><Relationship Id="rId38" Type="http://schemas.openxmlformats.org/officeDocument/2006/relationships/image" Target="../media/image71.png"/><Relationship Id="rId2" Type="http://schemas.openxmlformats.org/officeDocument/2006/relationships/image" Target="../media/image35.png"/><Relationship Id="rId16" Type="http://schemas.openxmlformats.org/officeDocument/2006/relationships/image" Target="../media/image49.jpeg"/><Relationship Id="rId20" Type="http://schemas.openxmlformats.org/officeDocument/2006/relationships/image" Target="../media/image53.jpeg"/><Relationship Id="rId29" Type="http://schemas.openxmlformats.org/officeDocument/2006/relationships/image" Target="../media/image62.jpeg"/><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jpeg"/><Relationship Id="rId24" Type="http://schemas.openxmlformats.org/officeDocument/2006/relationships/image" Target="../media/image57.jpeg"/><Relationship Id="rId32" Type="http://schemas.openxmlformats.org/officeDocument/2006/relationships/image" Target="../media/image65.png"/><Relationship Id="rId37" Type="http://schemas.openxmlformats.org/officeDocument/2006/relationships/image" Target="../media/image70.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jpeg"/><Relationship Id="rId36" Type="http://schemas.openxmlformats.org/officeDocument/2006/relationships/image" Target="../media/image69.png"/><Relationship Id="rId10" Type="http://schemas.openxmlformats.org/officeDocument/2006/relationships/image" Target="../media/image43.jpeg"/><Relationship Id="rId19" Type="http://schemas.openxmlformats.org/officeDocument/2006/relationships/image" Target="../media/image52.png"/><Relationship Id="rId31" Type="http://schemas.openxmlformats.org/officeDocument/2006/relationships/image" Target="../media/image64.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jpeg"/><Relationship Id="rId35" Type="http://schemas.openxmlformats.org/officeDocument/2006/relationships/image" Target="../media/image68.png"/><Relationship Id="rId8" Type="http://schemas.openxmlformats.org/officeDocument/2006/relationships/image" Target="../media/image41.jpeg"/><Relationship Id="rId3"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hyperlink" Target="https://thewun.co.uk/news-blogs/"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0" y="2520854"/>
            <a:ext cx="12192000" cy="707886"/>
          </a:xfrm>
          <a:prstGeom prst="rect">
            <a:avLst/>
          </a:prstGeom>
          <a:noFill/>
        </p:spPr>
        <p:txBody>
          <a:bodyPr wrap="square" rtlCol="0">
            <a:spAutoFit/>
          </a:bodyPr>
          <a:lstStyle/>
          <a:p>
            <a:pPr algn="ctr"/>
            <a:endParaRPr lang="en-GB" sz="4000" dirty="0">
              <a:solidFill>
                <a:schemeClr val="bg1"/>
              </a:solidFill>
              <a:latin typeface="Montserrat" panose="00000500000000000000" pitchFamily="2" charset="0"/>
            </a:endParaRPr>
          </a:p>
        </p:txBody>
      </p:sp>
      <p:sp>
        <p:nvSpPr>
          <p:cNvPr id="5" name="TextBox 4">
            <a:extLst>
              <a:ext uri="{FF2B5EF4-FFF2-40B4-BE49-F238E27FC236}">
                <a16:creationId xmlns:a16="http://schemas.microsoft.com/office/drawing/2014/main" id="{09F5C561-1D7D-4BA0-8079-C24468FCEA70}"/>
              </a:ext>
            </a:extLst>
          </p:cNvPr>
          <p:cNvSpPr txBox="1"/>
          <p:nvPr/>
        </p:nvSpPr>
        <p:spPr>
          <a:xfrm>
            <a:off x="4872246" y="6292613"/>
            <a:ext cx="2447507" cy="368247"/>
          </a:xfrm>
          <a:prstGeom prst="rect">
            <a:avLst/>
          </a:prstGeom>
          <a:noFill/>
        </p:spPr>
        <p:txBody>
          <a:bodyPr wrap="square">
            <a:spAutoFit/>
          </a:bodyPr>
          <a:lstStyle/>
          <a:p>
            <a:pPr algn="ctr"/>
            <a:r>
              <a:rPr lang="en-GB" i="1" dirty="0">
                <a:solidFill>
                  <a:schemeClr val="bg1"/>
                </a:solidFill>
              </a:rPr>
              <a:t>https://thewun.co.uk/</a:t>
            </a:r>
          </a:p>
        </p:txBody>
      </p:sp>
      <p:pic>
        <p:nvPicPr>
          <p:cNvPr id="4" name="Picture 3">
            <a:extLst>
              <a:ext uri="{FF2B5EF4-FFF2-40B4-BE49-F238E27FC236}">
                <a16:creationId xmlns:a16="http://schemas.microsoft.com/office/drawing/2014/main" id="{B72F2D36-D294-CA17-4E83-4E14A3E08B96}"/>
              </a:ext>
            </a:extLst>
          </p:cNvPr>
          <p:cNvPicPr>
            <a:picLocks noChangeAspect="1"/>
          </p:cNvPicPr>
          <p:nvPr/>
        </p:nvPicPr>
        <p:blipFill>
          <a:blip r:embed="rId3"/>
          <a:stretch>
            <a:fillRect/>
          </a:stretch>
        </p:blipFill>
        <p:spPr>
          <a:xfrm>
            <a:off x="0" y="4370342"/>
            <a:ext cx="2536916" cy="2536916"/>
          </a:xfrm>
          <a:prstGeom prst="rect">
            <a:avLst/>
          </a:prstGeom>
        </p:spPr>
      </p:pic>
      <p:pic>
        <p:nvPicPr>
          <p:cNvPr id="6" name="Picture 5">
            <a:extLst>
              <a:ext uri="{FF2B5EF4-FFF2-40B4-BE49-F238E27FC236}">
                <a16:creationId xmlns:a16="http://schemas.microsoft.com/office/drawing/2014/main" id="{DBEEE16F-FB81-C760-4490-85C3C83F3B16}"/>
              </a:ext>
            </a:extLst>
          </p:cNvPr>
          <p:cNvPicPr>
            <a:picLocks noChangeAspect="1"/>
          </p:cNvPicPr>
          <p:nvPr/>
        </p:nvPicPr>
        <p:blipFill>
          <a:blip r:embed="rId3"/>
          <a:stretch>
            <a:fillRect/>
          </a:stretch>
        </p:blipFill>
        <p:spPr>
          <a:xfrm>
            <a:off x="9436191" y="0"/>
            <a:ext cx="2708480" cy="2708480"/>
          </a:xfrm>
          <a:prstGeom prst="rect">
            <a:avLst/>
          </a:prstGeom>
        </p:spPr>
      </p:pic>
      <p:pic>
        <p:nvPicPr>
          <p:cNvPr id="1026" name="Picture 2" descr="Image result for microsoft logo">
            <a:extLst>
              <a:ext uri="{FF2B5EF4-FFF2-40B4-BE49-F238E27FC236}">
                <a16:creationId xmlns:a16="http://schemas.microsoft.com/office/drawing/2014/main" id="{052AF5B5-86DA-5C98-3F8E-2F6A28B2A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48775" y="5638800"/>
            <a:ext cx="2943225"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750711-13C0-EADF-FD97-E87B3A74B494}"/>
              </a:ext>
            </a:extLst>
          </p:cNvPr>
          <p:cNvSpPr txBox="1"/>
          <p:nvPr/>
        </p:nvSpPr>
        <p:spPr>
          <a:xfrm>
            <a:off x="1786283" y="1601084"/>
            <a:ext cx="8023059" cy="3170099"/>
          </a:xfrm>
          <a:prstGeom prst="rect">
            <a:avLst/>
          </a:prstGeom>
          <a:noFill/>
        </p:spPr>
        <p:txBody>
          <a:bodyPr wrap="square" rtlCol="0">
            <a:spAutoFit/>
          </a:bodyPr>
          <a:lstStyle/>
          <a:p>
            <a:pPr algn="ctr"/>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Welcome to</a:t>
            </a:r>
          </a:p>
          <a:p>
            <a:pPr algn="ctr"/>
            <a:r>
              <a:rPr lang="en-US" sz="4000" b="1" dirty="0">
                <a:solidFill>
                  <a:schemeClr val="bg1"/>
                </a:solidFill>
                <a:latin typeface="Montserrat "/>
              </a:rPr>
              <a:t>20th September -WUN Careers Event - Building your Career in Utilities</a:t>
            </a:r>
          </a:p>
          <a:p>
            <a:pPr algn="ctr"/>
            <a:endParaRPr lang="en-GB" sz="4000" dirty="0">
              <a:solidFill>
                <a:schemeClr val="bg1"/>
              </a:solidFill>
              <a:latin typeface="Montserrat" panose="00000500000000000000" pitchFamily="2" charset="0"/>
              <a:ea typeface="Open Sans" panose="020B0606030504020204" pitchFamily="34" charset="0"/>
              <a:cs typeface="Open Sans" panose="020B0606030504020204" pitchFamily="34" charset="0"/>
            </a:endParaRPr>
          </a:p>
        </p:txBody>
      </p:sp>
      <p:pic>
        <p:nvPicPr>
          <p:cNvPr id="9" name="Picture 8" descr="A close up of a logo&#10;&#10;Description automatically generated">
            <a:extLst>
              <a:ext uri="{FF2B5EF4-FFF2-40B4-BE49-F238E27FC236}">
                <a16:creationId xmlns:a16="http://schemas.microsoft.com/office/drawing/2014/main" id="{643493FF-59C2-BFC8-11BC-AD530FD3C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2708480" cy="2270513"/>
          </a:xfrm>
          <a:prstGeom prst="rect">
            <a:avLst/>
          </a:prstGeom>
        </p:spPr>
      </p:pic>
    </p:spTree>
    <p:extLst>
      <p:ext uri="{BB962C8B-B14F-4D97-AF65-F5344CB8AC3E}">
        <p14:creationId xmlns:p14="http://schemas.microsoft.com/office/powerpoint/2010/main" val="2714002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A black and white logo&#10;&#10;Description automatically generated">
            <a:extLst>
              <a:ext uri="{FF2B5EF4-FFF2-40B4-BE49-F238E27FC236}">
                <a16:creationId xmlns:a16="http://schemas.microsoft.com/office/drawing/2014/main" id="{D82E89C1-21DC-ADA8-E921-D7EDA90E3145}"/>
              </a:ext>
            </a:extLst>
          </p:cNvPr>
          <p:cNvPicPr>
            <a:picLocks noChangeAspect="1"/>
          </p:cNvPicPr>
          <p:nvPr/>
        </p:nvPicPr>
        <p:blipFill>
          <a:blip r:embed="rId3"/>
          <a:stretch>
            <a:fillRect/>
          </a:stretch>
        </p:blipFill>
        <p:spPr>
          <a:xfrm>
            <a:off x="4141409" y="2510972"/>
            <a:ext cx="3410507" cy="1378857"/>
          </a:xfrm>
          <a:prstGeom prst="rect">
            <a:avLst/>
          </a:prstGeom>
        </p:spPr>
      </p:pic>
    </p:spTree>
    <p:extLst>
      <p:ext uri="{BB962C8B-B14F-4D97-AF65-F5344CB8AC3E}">
        <p14:creationId xmlns:p14="http://schemas.microsoft.com/office/powerpoint/2010/main" val="2680951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3E6B90-1FAA-3A55-1C9B-09A645C03832}"/>
              </a:ext>
            </a:extLst>
          </p:cNvPr>
          <p:cNvSpPr txBox="1"/>
          <p:nvPr/>
        </p:nvSpPr>
        <p:spPr>
          <a:xfrm>
            <a:off x="4974771" y="2744373"/>
            <a:ext cx="3810000" cy="1077218"/>
          </a:xfrm>
          <a:prstGeom prst="rect">
            <a:avLst/>
          </a:prstGeom>
          <a:noFill/>
        </p:spPr>
        <p:txBody>
          <a:bodyPr wrap="square" rtlCol="0">
            <a:spAutoFit/>
          </a:bodyPr>
          <a:lstStyle/>
          <a:p>
            <a:pPr defTabSz="1219170">
              <a:buClr>
                <a:srgbClr val="000000"/>
              </a:buClr>
            </a:pPr>
            <a:r>
              <a:rPr lang="en-US" sz="6400" kern="0" dirty="0">
                <a:solidFill>
                  <a:srgbClr val="FFFFFF"/>
                </a:solidFill>
                <a:latin typeface="Arial"/>
                <a:cs typeface="Arial"/>
                <a:sym typeface="Arial"/>
              </a:rPr>
              <a:t>40%</a:t>
            </a:r>
          </a:p>
        </p:txBody>
      </p:sp>
    </p:spTree>
    <p:extLst>
      <p:ext uri="{BB962C8B-B14F-4D97-AF65-F5344CB8AC3E}">
        <p14:creationId xmlns:p14="http://schemas.microsoft.com/office/powerpoint/2010/main" val="1131779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4F597C-3CBE-DC74-0751-5C3560ADAB62}"/>
              </a:ext>
            </a:extLst>
          </p:cNvPr>
          <p:cNvSpPr txBox="1"/>
          <p:nvPr/>
        </p:nvSpPr>
        <p:spPr>
          <a:xfrm>
            <a:off x="3962400" y="2612572"/>
            <a:ext cx="7416800" cy="1077218"/>
          </a:xfrm>
          <a:prstGeom prst="rect">
            <a:avLst/>
          </a:prstGeom>
          <a:noFill/>
        </p:spPr>
        <p:txBody>
          <a:bodyPr wrap="square" rtlCol="0">
            <a:spAutoFit/>
          </a:bodyPr>
          <a:lstStyle/>
          <a:p>
            <a:pPr defTabSz="1219170">
              <a:buClr>
                <a:srgbClr val="000000"/>
              </a:buClr>
            </a:pPr>
            <a:r>
              <a:rPr lang="en-US" sz="6400" kern="0" dirty="0">
                <a:solidFill>
                  <a:srgbClr val="FFFFFF"/>
                </a:solidFill>
                <a:latin typeface="Arial"/>
                <a:cs typeface="Arial"/>
                <a:sym typeface="Arial"/>
              </a:rPr>
              <a:t>Brick Walls</a:t>
            </a:r>
          </a:p>
        </p:txBody>
      </p:sp>
    </p:spTree>
    <p:extLst>
      <p:ext uri="{BB962C8B-B14F-4D97-AF65-F5344CB8AC3E}">
        <p14:creationId xmlns:p14="http://schemas.microsoft.com/office/powerpoint/2010/main" val="30486526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BCD514-0B56-A747-4E21-55561A3A9CD2}"/>
              </a:ext>
            </a:extLst>
          </p:cNvPr>
          <p:cNvSpPr txBox="1"/>
          <p:nvPr/>
        </p:nvSpPr>
        <p:spPr>
          <a:xfrm>
            <a:off x="246744" y="2641600"/>
            <a:ext cx="12903200" cy="995209"/>
          </a:xfrm>
          <a:prstGeom prst="rect">
            <a:avLst/>
          </a:prstGeom>
          <a:noFill/>
        </p:spPr>
        <p:txBody>
          <a:bodyPr wrap="square" rtlCol="0">
            <a:spAutoFit/>
          </a:bodyPr>
          <a:lstStyle/>
          <a:p>
            <a:pPr defTabSz="1219170">
              <a:buClr>
                <a:srgbClr val="000000"/>
              </a:buClr>
            </a:pPr>
            <a:r>
              <a:rPr lang="en-US" sz="5867" kern="0" dirty="0">
                <a:solidFill>
                  <a:srgbClr val="FFFFFF"/>
                </a:solidFill>
                <a:latin typeface="Arial"/>
                <a:cs typeface="Arial"/>
                <a:sym typeface="Arial"/>
              </a:rPr>
              <a:t>54,000 mothers pushed out of work</a:t>
            </a:r>
          </a:p>
        </p:txBody>
      </p:sp>
    </p:spTree>
    <p:extLst>
      <p:ext uri="{BB962C8B-B14F-4D97-AF65-F5344CB8AC3E}">
        <p14:creationId xmlns:p14="http://schemas.microsoft.com/office/powerpoint/2010/main" val="1412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9ABE7F-9CDB-56F7-851B-D3912116B234}"/>
              </a:ext>
            </a:extLst>
          </p:cNvPr>
          <p:cNvSpPr txBox="1"/>
          <p:nvPr/>
        </p:nvSpPr>
        <p:spPr>
          <a:xfrm>
            <a:off x="1509485" y="2293256"/>
            <a:ext cx="9419771" cy="2800960"/>
          </a:xfrm>
          <a:prstGeom prst="rect">
            <a:avLst/>
          </a:prstGeom>
          <a:noFill/>
        </p:spPr>
        <p:txBody>
          <a:bodyPr wrap="square" rtlCol="0">
            <a:spAutoFit/>
          </a:bodyPr>
          <a:lstStyle/>
          <a:p>
            <a:pPr algn="ctr" defTabSz="1219170">
              <a:buClr>
                <a:srgbClr val="000000"/>
              </a:buClr>
            </a:pPr>
            <a:r>
              <a:rPr lang="en-US" sz="5867" kern="0" dirty="0">
                <a:solidFill>
                  <a:srgbClr val="FFFFFF"/>
                </a:solidFill>
                <a:latin typeface="Arial"/>
                <a:cs typeface="Arial"/>
                <a:sym typeface="Arial"/>
              </a:rPr>
              <a:t>Women do not fit the cookie cutter mold of the workplace</a:t>
            </a:r>
          </a:p>
        </p:txBody>
      </p:sp>
    </p:spTree>
    <p:extLst>
      <p:ext uri="{BB962C8B-B14F-4D97-AF65-F5344CB8AC3E}">
        <p14:creationId xmlns:p14="http://schemas.microsoft.com/office/powerpoint/2010/main" val="758074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1"/>
        <p:cNvGrpSpPr/>
        <p:nvPr/>
      </p:nvGrpSpPr>
      <p:grpSpPr>
        <a:xfrm>
          <a:off x="0" y="0"/>
          <a:ext cx="0" cy="0"/>
          <a:chOff x="0" y="0"/>
          <a:chExt cx="0" cy="0"/>
        </a:xfrm>
      </p:grpSpPr>
      <p:pic>
        <p:nvPicPr>
          <p:cNvPr id="3" name="Picture 2" descr="A graph of a number of people&#10;&#10;Description automatically generated">
            <a:extLst>
              <a:ext uri="{FF2B5EF4-FFF2-40B4-BE49-F238E27FC236}">
                <a16:creationId xmlns:a16="http://schemas.microsoft.com/office/drawing/2014/main" id="{7106A28E-3E8F-705E-1F7A-804F34C1C5F5}"/>
              </a:ext>
            </a:extLst>
          </p:cNvPr>
          <p:cNvPicPr>
            <a:picLocks noChangeAspect="1"/>
          </p:cNvPicPr>
          <p:nvPr/>
        </p:nvPicPr>
        <p:blipFill>
          <a:blip r:embed="rId3"/>
          <a:stretch>
            <a:fillRect/>
          </a:stretch>
        </p:blipFill>
        <p:spPr>
          <a:xfrm>
            <a:off x="1366716" y="812799"/>
            <a:ext cx="9130603" cy="505097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C1D1F"/>
        </a:solidFill>
        <a:effectLst/>
      </p:bgPr>
    </p:bg>
    <p:spTree>
      <p:nvGrpSpPr>
        <p:cNvPr id="1" name="Shape 126"/>
        <p:cNvGrpSpPr/>
        <p:nvPr/>
      </p:nvGrpSpPr>
      <p:grpSpPr>
        <a:xfrm>
          <a:off x="0" y="0"/>
          <a:ext cx="0" cy="0"/>
          <a:chOff x="0" y="0"/>
          <a:chExt cx="0" cy="0"/>
        </a:xfrm>
      </p:grpSpPr>
      <p:pic>
        <p:nvPicPr>
          <p:cNvPr id="127" name="Google Shape;127;p4"/>
          <p:cNvPicPr preferRelativeResize="0"/>
          <p:nvPr/>
        </p:nvPicPr>
        <p:blipFill rotWithShape="1">
          <a:blip r:embed="rId3">
            <a:alphaModFix/>
          </a:blip>
          <a:srcRect/>
          <a:stretch/>
        </p:blipFill>
        <p:spPr>
          <a:xfrm>
            <a:off x="2652977" y="194475"/>
            <a:ext cx="6768108" cy="6217947"/>
          </a:xfrm>
          <a:prstGeom prst="rect">
            <a:avLst/>
          </a:prstGeom>
          <a:noFill/>
          <a:ln>
            <a:noFill/>
          </a:ln>
        </p:spPr>
      </p:pic>
      <p:pic>
        <p:nvPicPr>
          <p:cNvPr id="129" name="Google Shape;129;p4"/>
          <p:cNvPicPr preferRelativeResize="0"/>
          <p:nvPr/>
        </p:nvPicPr>
        <p:blipFill rotWithShape="1">
          <a:blip r:embed="rId4">
            <a:alphaModFix/>
          </a:blip>
          <a:srcRect l="57569"/>
          <a:stretch/>
        </p:blipFill>
        <p:spPr>
          <a:xfrm>
            <a:off x="11163300" y="0"/>
            <a:ext cx="613200" cy="593333"/>
          </a:xfrm>
          <a:prstGeom prst="rect">
            <a:avLst/>
          </a:prstGeom>
          <a:noFill/>
          <a:ln>
            <a:noFill/>
          </a:ln>
        </p:spPr>
      </p:pic>
      <p:pic>
        <p:nvPicPr>
          <p:cNvPr id="130" name="Google Shape;130;p4"/>
          <p:cNvPicPr preferRelativeResize="0"/>
          <p:nvPr/>
        </p:nvPicPr>
        <p:blipFill rotWithShape="1">
          <a:blip r:embed="rId4">
            <a:alphaModFix/>
          </a:blip>
          <a:srcRect l="57569"/>
          <a:stretch/>
        </p:blipFill>
        <p:spPr>
          <a:xfrm>
            <a:off x="11163300" y="0"/>
            <a:ext cx="613200" cy="593333"/>
          </a:xfrm>
          <a:prstGeom prst="rect">
            <a:avLst/>
          </a:prstGeom>
          <a:noFill/>
          <a:ln>
            <a:noFill/>
          </a:ln>
        </p:spPr>
      </p:pic>
      <p:sp>
        <p:nvSpPr>
          <p:cNvPr id="131" name="Google Shape;131;p4"/>
          <p:cNvSpPr txBox="1"/>
          <p:nvPr/>
        </p:nvSpPr>
        <p:spPr>
          <a:xfrm>
            <a:off x="8662309" y="3064648"/>
            <a:ext cx="3880000" cy="477600"/>
          </a:xfrm>
          <a:prstGeom prst="rect">
            <a:avLst/>
          </a:prstGeom>
          <a:noFill/>
          <a:ln>
            <a:noFill/>
          </a:ln>
        </p:spPr>
        <p:txBody>
          <a:bodyPr spcFirstLastPara="1" wrap="square" lIns="121900" tIns="121900" rIns="121900" bIns="121900" anchor="t" anchorCtr="0">
            <a:noAutofit/>
          </a:bodyPr>
          <a:lstStyle/>
          <a:p>
            <a:pPr algn="ctr" defTabSz="1219170">
              <a:lnSpc>
                <a:spcPct val="115000"/>
              </a:lnSpc>
              <a:spcBef>
                <a:spcPts val="1600"/>
              </a:spcBef>
              <a:spcAft>
                <a:spcPts val="1600"/>
              </a:spcAft>
              <a:buClr>
                <a:srgbClr val="000000"/>
              </a:buClr>
              <a:buSzPts val="1100"/>
            </a:pPr>
            <a:r>
              <a:rPr lang="en-GB" sz="2400" kern="0" dirty="0">
                <a:solidFill>
                  <a:srgbClr val="FFFFFF"/>
                </a:solidFill>
                <a:latin typeface="Arial"/>
                <a:ea typeface="EB Garamond"/>
                <a:cs typeface="EB Garamond"/>
                <a:sym typeface="EB Garamond"/>
              </a:rPr>
              <a:t>Working Day</a:t>
            </a:r>
            <a:endParaRPr sz="2400" kern="0" dirty="0">
              <a:solidFill>
                <a:srgbClr val="FFFFFF"/>
              </a:solidFill>
              <a:latin typeface="Arial"/>
              <a:ea typeface="EB Garamond"/>
              <a:cs typeface="EB Garamond"/>
              <a:sym typeface="EB Garamond"/>
            </a:endParaRPr>
          </a:p>
        </p:txBody>
      </p:sp>
      <p:sp>
        <p:nvSpPr>
          <p:cNvPr id="132" name="Google Shape;132;p4"/>
          <p:cNvSpPr txBox="1"/>
          <p:nvPr/>
        </p:nvSpPr>
        <p:spPr>
          <a:xfrm>
            <a:off x="-606791" y="3120221"/>
            <a:ext cx="3880000" cy="477600"/>
          </a:xfrm>
          <a:prstGeom prst="rect">
            <a:avLst/>
          </a:prstGeom>
          <a:noFill/>
          <a:ln>
            <a:noFill/>
          </a:ln>
        </p:spPr>
        <p:txBody>
          <a:bodyPr spcFirstLastPara="1" wrap="square" lIns="121900" tIns="121900" rIns="121900" bIns="121900" anchor="t" anchorCtr="0">
            <a:noAutofit/>
          </a:bodyPr>
          <a:lstStyle/>
          <a:p>
            <a:pPr algn="ctr" defTabSz="1219170">
              <a:lnSpc>
                <a:spcPct val="115000"/>
              </a:lnSpc>
              <a:spcBef>
                <a:spcPts val="1600"/>
              </a:spcBef>
              <a:spcAft>
                <a:spcPts val="1600"/>
              </a:spcAft>
              <a:buClr>
                <a:srgbClr val="000000"/>
              </a:buClr>
              <a:buSzPts val="1100"/>
            </a:pPr>
            <a:r>
              <a:rPr lang="en-GB" sz="2400" kern="0" dirty="0">
                <a:solidFill>
                  <a:srgbClr val="FFFFFF"/>
                </a:solidFill>
                <a:latin typeface="Arial"/>
                <a:ea typeface="EB Garamond"/>
                <a:cs typeface="EB Garamond"/>
                <a:sym typeface="EB Garamond"/>
              </a:rPr>
              <a:t>Family Tasks</a:t>
            </a:r>
            <a:endParaRPr sz="2400" kern="0" dirty="0">
              <a:solidFill>
                <a:srgbClr val="FFFFFF"/>
              </a:solidFill>
              <a:latin typeface="Arial"/>
              <a:ea typeface="EB Garamond"/>
              <a:cs typeface="EB Garamond"/>
              <a:sym typeface="EB Garamond"/>
            </a:endParaRPr>
          </a:p>
        </p:txBody>
      </p:sp>
      <p:pic>
        <p:nvPicPr>
          <p:cNvPr id="133" name="Google Shape;133;p4"/>
          <p:cNvPicPr preferRelativeResize="0"/>
          <p:nvPr/>
        </p:nvPicPr>
        <p:blipFill rotWithShape="1">
          <a:blip r:embed="rId5">
            <a:alphaModFix amt="96000"/>
          </a:blip>
          <a:srcRect l="10236" r="28390" b="8741"/>
          <a:stretch/>
        </p:blipFill>
        <p:spPr>
          <a:xfrm>
            <a:off x="5015425" y="2407396"/>
            <a:ext cx="2043208" cy="20432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64"/>
        <p:cNvGrpSpPr/>
        <p:nvPr/>
      </p:nvGrpSpPr>
      <p:grpSpPr>
        <a:xfrm>
          <a:off x="0" y="0"/>
          <a:ext cx="0" cy="0"/>
          <a:chOff x="0" y="0"/>
          <a:chExt cx="0" cy="0"/>
        </a:xfrm>
      </p:grpSpPr>
      <p:pic>
        <p:nvPicPr>
          <p:cNvPr id="165" name="Google Shape;165;p6"/>
          <p:cNvPicPr preferRelativeResize="0"/>
          <p:nvPr/>
        </p:nvPicPr>
        <p:blipFill rotWithShape="1">
          <a:blip r:embed="rId3">
            <a:alphaModFix/>
          </a:blip>
          <a:srcRect l="57569"/>
          <a:stretch/>
        </p:blipFill>
        <p:spPr>
          <a:xfrm>
            <a:off x="11163300" y="0"/>
            <a:ext cx="613200" cy="593333"/>
          </a:xfrm>
          <a:prstGeom prst="rect">
            <a:avLst/>
          </a:prstGeom>
          <a:noFill/>
          <a:ln>
            <a:noFill/>
          </a:ln>
        </p:spPr>
      </p:pic>
      <p:sp>
        <p:nvSpPr>
          <p:cNvPr id="166" name="Google Shape;166;p6"/>
          <p:cNvSpPr txBox="1"/>
          <p:nvPr/>
        </p:nvSpPr>
        <p:spPr>
          <a:xfrm>
            <a:off x="415600" y="593367"/>
            <a:ext cx="11360800" cy="2721333"/>
          </a:xfrm>
          <a:prstGeom prst="rect">
            <a:avLst/>
          </a:prstGeom>
          <a:noFill/>
          <a:ln>
            <a:noFill/>
          </a:ln>
        </p:spPr>
        <p:txBody>
          <a:bodyPr spcFirstLastPara="1" wrap="square" lIns="121900" tIns="121900" rIns="121900" bIns="121900" anchor="t" anchorCtr="0">
            <a:normAutofit/>
          </a:bodyPr>
          <a:lstStyle/>
          <a:p>
            <a:pPr algn="ctr" defTabSz="1219170">
              <a:buClr>
                <a:srgbClr val="000000"/>
              </a:buClr>
              <a:buSzPts val="2900"/>
            </a:pPr>
            <a:endParaRPr sz="3867" kern="0" dirty="0">
              <a:solidFill>
                <a:srgbClr val="FFFFFF"/>
              </a:solidFill>
              <a:latin typeface="EB Garamond Medium"/>
              <a:ea typeface="EB Garamond Medium"/>
              <a:cs typeface="EB Garamond Medium"/>
              <a:sym typeface="EB Garamond Medium"/>
            </a:endParaRPr>
          </a:p>
        </p:txBody>
      </p:sp>
      <p:sp>
        <p:nvSpPr>
          <p:cNvPr id="168" name="Google Shape;168;p6"/>
          <p:cNvSpPr txBox="1"/>
          <p:nvPr/>
        </p:nvSpPr>
        <p:spPr>
          <a:xfrm>
            <a:off x="902610" y="1402985"/>
            <a:ext cx="10721973" cy="4554654"/>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GB" sz="3733" kern="0" dirty="0">
                <a:solidFill>
                  <a:srgbClr val="FFFFFF"/>
                </a:solidFill>
                <a:latin typeface="Arial"/>
                <a:ea typeface="Arial"/>
                <a:cs typeface="Arial"/>
                <a:sym typeface="Arial"/>
              </a:rPr>
              <a:t>“I’m the administrator in the house. Everything falls to me. I constantly feel like I’m rushed and running out of time. From the moment I wake up to the moment I fall asleep </a:t>
            </a:r>
            <a:r>
              <a:rPr lang="en-GB" sz="3733" b="1" kern="0" dirty="0">
                <a:solidFill>
                  <a:srgbClr val="FFFFFF"/>
                </a:solidFill>
                <a:latin typeface="Arial"/>
                <a:ea typeface="Arial"/>
                <a:cs typeface="Arial"/>
                <a:sym typeface="Arial"/>
              </a:rPr>
              <a:t>I’m running on cortisol</a:t>
            </a:r>
            <a:r>
              <a:rPr lang="en-GB" sz="3733" kern="0" dirty="0">
                <a:solidFill>
                  <a:srgbClr val="FFFFFF"/>
                </a:solidFill>
                <a:latin typeface="Arial"/>
                <a:ea typeface="Arial"/>
                <a:cs typeface="Arial"/>
                <a:sym typeface="Arial"/>
              </a:rPr>
              <a:t>, constantly thinking about the next thing I have to do.”</a:t>
            </a:r>
          </a:p>
          <a:p>
            <a:pPr defTabSz="1219170">
              <a:buClr>
                <a:srgbClr val="000000"/>
              </a:buClr>
            </a:pPr>
            <a:endParaRPr sz="4267" kern="0" dirty="0">
              <a:solidFill>
                <a:srgbClr val="000000"/>
              </a:solidFill>
              <a:latin typeface="Arial"/>
              <a:cs typeface="Arial"/>
              <a:sym typeface="Arial"/>
            </a:endParaRPr>
          </a:p>
          <a:p>
            <a:pPr defTabSz="1219170">
              <a:buClr>
                <a:srgbClr val="000000"/>
              </a:buClr>
            </a:pPr>
            <a:r>
              <a:rPr lang="en-GB" sz="2133" kern="0" dirty="0">
                <a:solidFill>
                  <a:srgbClr val="FFFFFF"/>
                </a:solidFill>
                <a:latin typeface="Arial"/>
                <a:ea typeface="Arial"/>
                <a:cs typeface="Arial"/>
                <a:sym typeface="Arial"/>
              </a:rPr>
              <a:t>Executive assistant, mum of 1</a:t>
            </a:r>
            <a:endParaRPr sz="1333" kern="0" dirty="0">
              <a:solidFill>
                <a:srgbClr val="000000"/>
              </a:solidFill>
              <a:latin typeface="Arial"/>
              <a:cs typeface="Arial"/>
              <a:sym typeface="Arial"/>
            </a:endParaRPr>
          </a:p>
        </p:txBody>
      </p:sp>
    </p:spTree>
    <p:extLst>
      <p:ext uri="{BB962C8B-B14F-4D97-AF65-F5344CB8AC3E}">
        <p14:creationId xmlns:p14="http://schemas.microsoft.com/office/powerpoint/2010/main" val="1375657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102D55-BA72-1CAC-0D46-991C88A34411}"/>
              </a:ext>
            </a:extLst>
          </p:cNvPr>
          <p:cNvSpPr txBox="1"/>
          <p:nvPr/>
        </p:nvSpPr>
        <p:spPr>
          <a:xfrm>
            <a:off x="3280229" y="2759409"/>
            <a:ext cx="9202057" cy="1569853"/>
          </a:xfrm>
          <a:prstGeom prst="rect">
            <a:avLst/>
          </a:prstGeom>
          <a:noFill/>
        </p:spPr>
        <p:txBody>
          <a:bodyPr wrap="square" rtlCol="0">
            <a:spAutoFit/>
          </a:bodyPr>
          <a:lstStyle/>
          <a:p>
            <a:pPr defTabSz="1219170">
              <a:buClr>
                <a:srgbClr val="000000"/>
              </a:buClr>
            </a:pPr>
            <a:r>
              <a:rPr lang="en-US" sz="5867" kern="0" dirty="0">
                <a:solidFill>
                  <a:srgbClr val="FFFFFF"/>
                </a:solidFill>
                <a:latin typeface="Arial"/>
                <a:cs typeface="Arial"/>
                <a:sym typeface="Arial"/>
              </a:rPr>
              <a:t>Food 40% more</a:t>
            </a:r>
          </a:p>
          <a:p>
            <a:pPr defTabSz="1219170">
              <a:buClr>
                <a:srgbClr val="000000"/>
              </a:buClr>
            </a:pPr>
            <a:endParaRPr lang="en-US" sz="1867" kern="0" dirty="0">
              <a:solidFill>
                <a:srgbClr val="FFFFFF"/>
              </a:solidFill>
              <a:latin typeface="Arial"/>
              <a:cs typeface="Arial"/>
              <a:sym typeface="Arial"/>
            </a:endParaRPr>
          </a:p>
          <a:p>
            <a:pPr defTabSz="1219170">
              <a:buClr>
                <a:srgbClr val="000000"/>
              </a:buClr>
            </a:pPr>
            <a:endParaRPr lang="en-US" sz="1867" kern="0" dirty="0">
              <a:solidFill>
                <a:srgbClr val="FFFFFF"/>
              </a:solidFill>
              <a:latin typeface="Arial"/>
              <a:cs typeface="Arial"/>
              <a:sym typeface="Arial"/>
            </a:endParaRPr>
          </a:p>
        </p:txBody>
      </p:sp>
    </p:spTree>
    <p:extLst>
      <p:ext uri="{BB962C8B-B14F-4D97-AF65-F5344CB8AC3E}">
        <p14:creationId xmlns:p14="http://schemas.microsoft.com/office/powerpoint/2010/main" val="2273879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102D55-BA72-1CAC-0D46-991C88A34411}"/>
              </a:ext>
            </a:extLst>
          </p:cNvPr>
          <p:cNvSpPr txBox="1"/>
          <p:nvPr/>
        </p:nvSpPr>
        <p:spPr>
          <a:xfrm>
            <a:off x="2699658" y="2846496"/>
            <a:ext cx="9202057" cy="1569853"/>
          </a:xfrm>
          <a:prstGeom prst="rect">
            <a:avLst/>
          </a:prstGeom>
          <a:noFill/>
        </p:spPr>
        <p:txBody>
          <a:bodyPr wrap="square" rtlCol="0">
            <a:spAutoFit/>
          </a:bodyPr>
          <a:lstStyle/>
          <a:p>
            <a:pPr defTabSz="1219170">
              <a:buClr>
                <a:srgbClr val="000000"/>
              </a:buClr>
            </a:pPr>
            <a:r>
              <a:rPr lang="en-US" sz="5867" kern="0" dirty="0">
                <a:solidFill>
                  <a:srgbClr val="FFFFFF"/>
                </a:solidFill>
                <a:latin typeface="Arial"/>
                <a:cs typeface="Arial"/>
                <a:sym typeface="Arial"/>
              </a:rPr>
              <a:t>Clothes 42% more</a:t>
            </a:r>
          </a:p>
          <a:p>
            <a:pPr defTabSz="1219170">
              <a:buClr>
                <a:srgbClr val="000000"/>
              </a:buClr>
            </a:pPr>
            <a:endParaRPr lang="en-US" sz="1867" kern="0" dirty="0">
              <a:solidFill>
                <a:srgbClr val="FFFFFF"/>
              </a:solidFill>
              <a:latin typeface="Arial"/>
              <a:cs typeface="Arial"/>
              <a:sym typeface="Arial"/>
            </a:endParaRPr>
          </a:p>
          <a:p>
            <a:pPr defTabSz="1219170">
              <a:buClr>
                <a:srgbClr val="000000"/>
              </a:buClr>
            </a:pPr>
            <a:endParaRPr lang="en-US" sz="1867" kern="0" dirty="0">
              <a:solidFill>
                <a:srgbClr val="FFFFFF"/>
              </a:solidFill>
              <a:latin typeface="Arial"/>
              <a:cs typeface="Arial"/>
              <a:sym typeface="Arial"/>
            </a:endParaRPr>
          </a:p>
        </p:txBody>
      </p:sp>
    </p:spTree>
    <p:extLst>
      <p:ext uri="{BB962C8B-B14F-4D97-AF65-F5344CB8AC3E}">
        <p14:creationId xmlns:p14="http://schemas.microsoft.com/office/powerpoint/2010/main" val="14710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73746" y="406635"/>
            <a:ext cx="11238040" cy="243143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cs typeface="Calibri"/>
              </a:rPr>
              <a:t>Thank you to all the WUN partners </a:t>
            </a:r>
            <a:r>
              <a:rPr lang="en-GB" sz="4000" b="1" dirty="0">
                <a:solidFill>
                  <a:prstClr val="white"/>
                </a:solidFill>
                <a:latin typeface="Montserrat" panose="00000500000000000000" pitchFamily="2" charset="0"/>
                <a:cs typeface="Calibri"/>
              </a:rPr>
              <a:t>exhibiting &amp; attending today and of course </a:t>
            </a: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cs typeface="Calibri"/>
              </a:rPr>
              <a:t>for their ongoing support.</a:t>
            </a: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2" name="Picture 1">
            <a:extLst>
              <a:ext uri="{FF2B5EF4-FFF2-40B4-BE49-F238E27FC236}">
                <a16:creationId xmlns:a16="http://schemas.microsoft.com/office/drawing/2014/main" id="{68B82E45-6BDA-61E3-90B3-36136C48B61F}"/>
              </a:ext>
            </a:extLst>
          </p:cNvPr>
          <p:cNvPicPr>
            <a:picLocks noChangeAspect="1"/>
          </p:cNvPicPr>
          <p:nvPr/>
        </p:nvPicPr>
        <p:blipFill>
          <a:blip r:embed="rId3"/>
          <a:stretch>
            <a:fillRect/>
          </a:stretch>
        </p:blipFill>
        <p:spPr>
          <a:xfrm>
            <a:off x="9254245" y="5638694"/>
            <a:ext cx="2944623" cy="1219306"/>
          </a:xfrm>
          <a:prstGeom prst="rect">
            <a:avLst/>
          </a:prstGeom>
        </p:spPr>
      </p:pic>
      <p:pic>
        <p:nvPicPr>
          <p:cNvPr id="5" name="Picture 4" descr="A close up of a logo&#10;&#10;Description automatically generated">
            <a:extLst>
              <a:ext uri="{FF2B5EF4-FFF2-40B4-BE49-F238E27FC236}">
                <a16:creationId xmlns:a16="http://schemas.microsoft.com/office/drawing/2014/main" id="{D2B5FF9C-A2BE-34B1-8465-6B68DCA66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641" y="2838070"/>
            <a:ext cx="3894718" cy="3264934"/>
          </a:xfrm>
          <a:prstGeom prst="rect">
            <a:avLst/>
          </a:prstGeom>
        </p:spPr>
      </p:pic>
      <p:pic>
        <p:nvPicPr>
          <p:cNvPr id="7" name="Picture 6">
            <a:extLst>
              <a:ext uri="{FF2B5EF4-FFF2-40B4-BE49-F238E27FC236}">
                <a16:creationId xmlns:a16="http://schemas.microsoft.com/office/drawing/2014/main" id="{7127E684-2D6D-3CFB-0D3C-92F20CCC7A12}"/>
              </a:ext>
            </a:extLst>
          </p:cNvPr>
          <p:cNvPicPr>
            <a:picLocks noChangeAspect="1"/>
          </p:cNvPicPr>
          <p:nvPr/>
        </p:nvPicPr>
        <p:blipFill>
          <a:blip r:embed="rId5"/>
          <a:stretch>
            <a:fillRect/>
          </a:stretch>
        </p:blipFill>
        <p:spPr>
          <a:xfrm>
            <a:off x="0" y="5637861"/>
            <a:ext cx="2944623" cy="1219306"/>
          </a:xfrm>
          <a:prstGeom prst="rect">
            <a:avLst/>
          </a:prstGeom>
        </p:spPr>
      </p:pic>
    </p:spTree>
    <p:extLst>
      <p:ext uri="{BB962C8B-B14F-4D97-AF65-F5344CB8AC3E}">
        <p14:creationId xmlns:p14="http://schemas.microsoft.com/office/powerpoint/2010/main" val="1012534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102D55-BA72-1CAC-0D46-991C88A34411}"/>
              </a:ext>
            </a:extLst>
          </p:cNvPr>
          <p:cNvSpPr txBox="1"/>
          <p:nvPr/>
        </p:nvSpPr>
        <p:spPr>
          <a:xfrm>
            <a:off x="2380344" y="2759410"/>
            <a:ext cx="9202057" cy="1569853"/>
          </a:xfrm>
          <a:prstGeom prst="rect">
            <a:avLst/>
          </a:prstGeom>
          <a:noFill/>
        </p:spPr>
        <p:txBody>
          <a:bodyPr wrap="square" rtlCol="0">
            <a:spAutoFit/>
          </a:bodyPr>
          <a:lstStyle/>
          <a:p>
            <a:pPr defTabSz="1219170">
              <a:buClr>
                <a:srgbClr val="000000"/>
              </a:buClr>
            </a:pPr>
            <a:r>
              <a:rPr lang="en-US" sz="5867" kern="0" dirty="0">
                <a:solidFill>
                  <a:srgbClr val="FFFFFF"/>
                </a:solidFill>
                <a:latin typeface="Arial"/>
                <a:cs typeface="Arial"/>
                <a:sym typeface="Arial"/>
              </a:rPr>
              <a:t>Birthdays 50% more</a:t>
            </a:r>
          </a:p>
          <a:p>
            <a:pPr defTabSz="1219170">
              <a:buClr>
                <a:srgbClr val="000000"/>
              </a:buClr>
            </a:pPr>
            <a:endParaRPr lang="en-US" sz="1867" kern="0" dirty="0">
              <a:solidFill>
                <a:srgbClr val="FFFFFF"/>
              </a:solidFill>
              <a:latin typeface="Arial"/>
              <a:cs typeface="Arial"/>
              <a:sym typeface="Arial"/>
            </a:endParaRPr>
          </a:p>
          <a:p>
            <a:pPr defTabSz="1219170">
              <a:buClr>
                <a:srgbClr val="000000"/>
              </a:buClr>
            </a:pPr>
            <a:endParaRPr lang="en-US" sz="1867" kern="0" dirty="0">
              <a:solidFill>
                <a:srgbClr val="FFFFFF"/>
              </a:solidFill>
              <a:latin typeface="Arial"/>
              <a:cs typeface="Arial"/>
              <a:sym typeface="Arial"/>
            </a:endParaRPr>
          </a:p>
        </p:txBody>
      </p:sp>
    </p:spTree>
    <p:extLst>
      <p:ext uri="{BB962C8B-B14F-4D97-AF65-F5344CB8AC3E}">
        <p14:creationId xmlns:p14="http://schemas.microsoft.com/office/powerpoint/2010/main" val="1406434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102D55-BA72-1CAC-0D46-991C88A34411}"/>
              </a:ext>
            </a:extLst>
          </p:cNvPr>
          <p:cNvSpPr txBox="1"/>
          <p:nvPr/>
        </p:nvSpPr>
        <p:spPr>
          <a:xfrm>
            <a:off x="1683658" y="2744893"/>
            <a:ext cx="9202057" cy="1569853"/>
          </a:xfrm>
          <a:prstGeom prst="rect">
            <a:avLst/>
          </a:prstGeom>
          <a:noFill/>
        </p:spPr>
        <p:txBody>
          <a:bodyPr wrap="square" rtlCol="0">
            <a:spAutoFit/>
          </a:bodyPr>
          <a:lstStyle/>
          <a:p>
            <a:pPr defTabSz="1219170">
              <a:buClr>
                <a:srgbClr val="000000"/>
              </a:buClr>
            </a:pPr>
            <a:r>
              <a:rPr lang="en-US" sz="5867" kern="0" dirty="0">
                <a:solidFill>
                  <a:srgbClr val="FFFFFF"/>
                </a:solidFill>
                <a:latin typeface="Arial"/>
                <a:cs typeface="Arial"/>
                <a:sym typeface="Arial"/>
              </a:rPr>
              <a:t>Medical appts 46% more</a:t>
            </a:r>
          </a:p>
          <a:p>
            <a:pPr defTabSz="1219170">
              <a:buClr>
                <a:srgbClr val="000000"/>
              </a:buClr>
            </a:pPr>
            <a:endParaRPr lang="en-US" sz="1867" kern="0" dirty="0">
              <a:solidFill>
                <a:srgbClr val="FFFFFF"/>
              </a:solidFill>
              <a:latin typeface="Arial"/>
              <a:cs typeface="Arial"/>
              <a:sym typeface="Arial"/>
            </a:endParaRPr>
          </a:p>
          <a:p>
            <a:pPr defTabSz="1219170">
              <a:buClr>
                <a:srgbClr val="000000"/>
              </a:buClr>
            </a:pPr>
            <a:endParaRPr lang="en-US" sz="1867" kern="0" dirty="0">
              <a:solidFill>
                <a:srgbClr val="FFFFFF"/>
              </a:solidFill>
              <a:latin typeface="Arial"/>
              <a:cs typeface="Arial"/>
              <a:sym typeface="Arial"/>
            </a:endParaRPr>
          </a:p>
        </p:txBody>
      </p:sp>
    </p:spTree>
    <p:extLst>
      <p:ext uri="{BB962C8B-B14F-4D97-AF65-F5344CB8AC3E}">
        <p14:creationId xmlns:p14="http://schemas.microsoft.com/office/powerpoint/2010/main" val="3506642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102D55-BA72-1CAC-0D46-991C88A34411}"/>
              </a:ext>
            </a:extLst>
          </p:cNvPr>
          <p:cNvSpPr txBox="1"/>
          <p:nvPr/>
        </p:nvSpPr>
        <p:spPr>
          <a:xfrm>
            <a:off x="1190172" y="2933580"/>
            <a:ext cx="10072915" cy="1569853"/>
          </a:xfrm>
          <a:prstGeom prst="rect">
            <a:avLst/>
          </a:prstGeom>
          <a:noFill/>
        </p:spPr>
        <p:txBody>
          <a:bodyPr wrap="square" rtlCol="0">
            <a:spAutoFit/>
          </a:bodyPr>
          <a:lstStyle/>
          <a:p>
            <a:pPr defTabSz="1219170">
              <a:buClr>
                <a:srgbClr val="000000"/>
              </a:buClr>
            </a:pPr>
            <a:r>
              <a:rPr lang="en-US" sz="5867" kern="0" dirty="0">
                <a:solidFill>
                  <a:srgbClr val="FFFFFF"/>
                </a:solidFill>
                <a:latin typeface="Arial"/>
                <a:cs typeface="Arial"/>
                <a:sym typeface="Arial"/>
              </a:rPr>
              <a:t>School messages 43% more</a:t>
            </a:r>
          </a:p>
          <a:p>
            <a:pPr defTabSz="1219170">
              <a:buClr>
                <a:srgbClr val="000000"/>
              </a:buClr>
            </a:pPr>
            <a:endParaRPr lang="en-US" sz="1867" kern="0" dirty="0">
              <a:solidFill>
                <a:srgbClr val="FFFFFF"/>
              </a:solidFill>
              <a:latin typeface="Arial"/>
              <a:cs typeface="Arial"/>
              <a:sym typeface="Arial"/>
            </a:endParaRPr>
          </a:p>
          <a:p>
            <a:pPr defTabSz="1219170">
              <a:buClr>
                <a:srgbClr val="000000"/>
              </a:buClr>
            </a:pPr>
            <a:endParaRPr lang="en-US" sz="1867" kern="0" dirty="0">
              <a:solidFill>
                <a:srgbClr val="FFFFFF"/>
              </a:solidFill>
              <a:latin typeface="Arial"/>
              <a:cs typeface="Arial"/>
              <a:sym typeface="Arial"/>
            </a:endParaRPr>
          </a:p>
        </p:txBody>
      </p:sp>
    </p:spTree>
    <p:extLst>
      <p:ext uri="{BB962C8B-B14F-4D97-AF65-F5344CB8AC3E}">
        <p14:creationId xmlns:p14="http://schemas.microsoft.com/office/powerpoint/2010/main" val="37344260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40B4A9-D3DF-0E2C-A951-6709FDA7D7CA}"/>
              </a:ext>
            </a:extLst>
          </p:cNvPr>
          <p:cNvSpPr txBox="1"/>
          <p:nvPr/>
        </p:nvSpPr>
        <p:spPr>
          <a:xfrm>
            <a:off x="2496457" y="2957076"/>
            <a:ext cx="8389257" cy="913007"/>
          </a:xfrm>
          <a:prstGeom prst="rect">
            <a:avLst/>
          </a:prstGeom>
          <a:noFill/>
        </p:spPr>
        <p:txBody>
          <a:bodyPr wrap="square" rtlCol="0">
            <a:spAutoFit/>
          </a:bodyPr>
          <a:lstStyle/>
          <a:p>
            <a:pPr defTabSz="1219170">
              <a:buClr>
                <a:srgbClr val="000000"/>
              </a:buClr>
            </a:pPr>
            <a:r>
              <a:rPr lang="en-US" sz="5333" kern="0" dirty="0">
                <a:solidFill>
                  <a:srgbClr val="FFFFFF"/>
                </a:solidFill>
                <a:latin typeface="Arial"/>
                <a:cs typeface="Arial"/>
                <a:sym typeface="Arial"/>
              </a:rPr>
              <a:t>Why should work care?</a:t>
            </a:r>
          </a:p>
        </p:txBody>
      </p:sp>
    </p:spTree>
    <p:extLst>
      <p:ext uri="{BB962C8B-B14F-4D97-AF65-F5344CB8AC3E}">
        <p14:creationId xmlns:p14="http://schemas.microsoft.com/office/powerpoint/2010/main" val="2497492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C85843-18E1-778F-9D50-993ACABB39BA}"/>
              </a:ext>
            </a:extLst>
          </p:cNvPr>
          <p:cNvSpPr txBox="1"/>
          <p:nvPr/>
        </p:nvSpPr>
        <p:spPr>
          <a:xfrm>
            <a:off x="2039258" y="2598058"/>
            <a:ext cx="8113485" cy="1200329"/>
          </a:xfrm>
          <a:prstGeom prst="rect">
            <a:avLst/>
          </a:prstGeom>
          <a:noFill/>
        </p:spPr>
        <p:txBody>
          <a:bodyPr wrap="square" rtlCol="0">
            <a:spAutoFit/>
          </a:bodyPr>
          <a:lstStyle/>
          <a:p>
            <a:pPr algn="ctr" defTabSz="1219170">
              <a:buClr>
                <a:srgbClr val="000000"/>
              </a:buClr>
            </a:pPr>
            <a:r>
              <a:rPr lang="en-US" sz="7200" kern="0" dirty="0">
                <a:solidFill>
                  <a:srgbClr val="FFFFFF"/>
                </a:solidFill>
                <a:latin typeface="Arial"/>
                <a:cs typeface="Arial"/>
                <a:sym typeface="Arial"/>
              </a:rPr>
              <a:t>Stress</a:t>
            </a:r>
            <a:endParaRPr lang="en-US" sz="3200" kern="0" dirty="0">
              <a:solidFill>
                <a:srgbClr val="FFFFFF"/>
              </a:solidFill>
              <a:latin typeface="Arial"/>
              <a:cs typeface="Arial"/>
              <a:sym typeface="Arial"/>
            </a:endParaRPr>
          </a:p>
        </p:txBody>
      </p:sp>
    </p:spTree>
    <p:extLst>
      <p:ext uri="{BB962C8B-B14F-4D97-AF65-F5344CB8AC3E}">
        <p14:creationId xmlns:p14="http://schemas.microsoft.com/office/powerpoint/2010/main" val="1706074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6E79BE-AD47-8B3A-69C3-256D6EB95818}"/>
              </a:ext>
            </a:extLst>
          </p:cNvPr>
          <p:cNvSpPr txBox="1"/>
          <p:nvPr/>
        </p:nvSpPr>
        <p:spPr>
          <a:xfrm>
            <a:off x="3236687" y="1567544"/>
            <a:ext cx="6125028" cy="4031873"/>
          </a:xfrm>
          <a:prstGeom prst="rect">
            <a:avLst/>
          </a:prstGeom>
          <a:noFill/>
        </p:spPr>
        <p:txBody>
          <a:bodyPr wrap="square" rtlCol="0">
            <a:spAutoFit/>
          </a:bodyPr>
          <a:lstStyle/>
          <a:p>
            <a:pPr algn="ctr" defTabSz="1219170">
              <a:buClr>
                <a:srgbClr val="000000"/>
              </a:buClr>
            </a:pPr>
            <a:r>
              <a:rPr lang="en-GB" sz="6400" kern="0" dirty="0">
                <a:solidFill>
                  <a:srgbClr val="000000"/>
                </a:solidFill>
                <a:latin typeface="Arial"/>
                <a:ea typeface="Arial"/>
                <a:cs typeface="Arial"/>
                <a:sym typeface="Arial"/>
              </a:rPr>
              <a:t>52% regularly have to catch up with work at the weekends</a:t>
            </a:r>
            <a:endParaRPr lang="en-GB" sz="6400" kern="0" dirty="0">
              <a:solidFill>
                <a:srgbClr val="000000"/>
              </a:solidFill>
              <a:latin typeface="Arial"/>
              <a:cs typeface="Arial"/>
              <a:sym typeface="Arial"/>
            </a:endParaRPr>
          </a:p>
        </p:txBody>
      </p:sp>
    </p:spTree>
    <p:extLst>
      <p:ext uri="{BB962C8B-B14F-4D97-AF65-F5344CB8AC3E}">
        <p14:creationId xmlns:p14="http://schemas.microsoft.com/office/powerpoint/2010/main" val="489434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C85843-18E1-778F-9D50-993ACABB39BA}"/>
              </a:ext>
            </a:extLst>
          </p:cNvPr>
          <p:cNvSpPr txBox="1"/>
          <p:nvPr/>
        </p:nvSpPr>
        <p:spPr>
          <a:xfrm>
            <a:off x="2039258" y="2598058"/>
            <a:ext cx="8113485" cy="1200329"/>
          </a:xfrm>
          <a:prstGeom prst="rect">
            <a:avLst/>
          </a:prstGeom>
          <a:noFill/>
        </p:spPr>
        <p:txBody>
          <a:bodyPr wrap="square" rtlCol="0">
            <a:spAutoFit/>
          </a:bodyPr>
          <a:lstStyle/>
          <a:p>
            <a:pPr algn="ctr" defTabSz="1219170">
              <a:buClr>
                <a:srgbClr val="000000"/>
              </a:buClr>
            </a:pPr>
            <a:r>
              <a:rPr lang="en-US" sz="7200" kern="0" dirty="0">
                <a:solidFill>
                  <a:srgbClr val="FFFFFF"/>
                </a:solidFill>
                <a:latin typeface="Arial"/>
                <a:cs typeface="Arial"/>
                <a:sym typeface="Arial"/>
              </a:rPr>
              <a:t>Productivity</a:t>
            </a:r>
            <a:endParaRPr lang="en-US" sz="3200" kern="0" dirty="0">
              <a:solidFill>
                <a:srgbClr val="FFFFFF"/>
              </a:solidFill>
              <a:latin typeface="Arial"/>
              <a:cs typeface="Arial"/>
              <a:sym typeface="Arial"/>
            </a:endParaRPr>
          </a:p>
        </p:txBody>
      </p:sp>
    </p:spTree>
    <p:extLst>
      <p:ext uri="{BB962C8B-B14F-4D97-AF65-F5344CB8AC3E}">
        <p14:creationId xmlns:p14="http://schemas.microsoft.com/office/powerpoint/2010/main" val="2445381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A07C2BF-263F-BEB3-4CCD-F9BEE3D523C7}"/>
              </a:ext>
            </a:extLst>
          </p:cNvPr>
          <p:cNvSpPr txBox="1"/>
          <p:nvPr/>
        </p:nvSpPr>
        <p:spPr>
          <a:xfrm>
            <a:off x="3048000" y="1333330"/>
            <a:ext cx="6096000" cy="4524315"/>
          </a:xfrm>
          <a:prstGeom prst="rect">
            <a:avLst/>
          </a:prstGeom>
          <a:noFill/>
        </p:spPr>
        <p:txBody>
          <a:bodyPr wrap="square">
            <a:spAutoFit/>
          </a:bodyPr>
          <a:lstStyle/>
          <a:p>
            <a:pPr algn="ctr" defTabSz="1219170">
              <a:buClr>
                <a:srgbClr val="000000"/>
              </a:buClr>
            </a:pPr>
            <a:r>
              <a:rPr lang="en-GB" sz="7200" kern="0" dirty="0">
                <a:solidFill>
                  <a:srgbClr val="000000"/>
                </a:solidFill>
                <a:latin typeface="Arial"/>
                <a:ea typeface="Arial"/>
                <a:cs typeface="Arial"/>
                <a:sym typeface="Arial"/>
              </a:rPr>
              <a:t>51% struggle to be mentally present at work</a:t>
            </a:r>
            <a:endParaRPr lang="en-GB" sz="7200" kern="0" dirty="0">
              <a:solidFill>
                <a:srgbClr val="000000"/>
              </a:solidFill>
              <a:latin typeface="Arial"/>
              <a:cs typeface="Arial"/>
              <a:sym typeface="Arial"/>
            </a:endParaRPr>
          </a:p>
        </p:txBody>
      </p:sp>
    </p:spTree>
    <p:extLst>
      <p:ext uri="{BB962C8B-B14F-4D97-AF65-F5344CB8AC3E}">
        <p14:creationId xmlns:p14="http://schemas.microsoft.com/office/powerpoint/2010/main" val="24010996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C85843-18E1-778F-9D50-993ACABB39BA}"/>
              </a:ext>
            </a:extLst>
          </p:cNvPr>
          <p:cNvSpPr txBox="1"/>
          <p:nvPr/>
        </p:nvSpPr>
        <p:spPr>
          <a:xfrm>
            <a:off x="2039258" y="2598058"/>
            <a:ext cx="8113485" cy="1200329"/>
          </a:xfrm>
          <a:prstGeom prst="rect">
            <a:avLst/>
          </a:prstGeom>
          <a:noFill/>
        </p:spPr>
        <p:txBody>
          <a:bodyPr wrap="square" rtlCol="0">
            <a:spAutoFit/>
          </a:bodyPr>
          <a:lstStyle/>
          <a:p>
            <a:pPr algn="ctr" defTabSz="1219170">
              <a:buClr>
                <a:srgbClr val="000000"/>
              </a:buClr>
            </a:pPr>
            <a:r>
              <a:rPr lang="en-US" sz="7200" kern="0" dirty="0">
                <a:solidFill>
                  <a:srgbClr val="FFFFFF"/>
                </a:solidFill>
                <a:latin typeface="Arial"/>
                <a:cs typeface="Arial"/>
                <a:sym typeface="Arial"/>
              </a:rPr>
              <a:t>DEI</a:t>
            </a:r>
            <a:endParaRPr lang="en-US" sz="3200" kern="0" dirty="0">
              <a:solidFill>
                <a:srgbClr val="FFFFFF"/>
              </a:solidFill>
              <a:latin typeface="Arial"/>
              <a:cs typeface="Arial"/>
              <a:sym typeface="Arial"/>
            </a:endParaRPr>
          </a:p>
        </p:txBody>
      </p:sp>
    </p:spTree>
    <p:extLst>
      <p:ext uri="{BB962C8B-B14F-4D97-AF65-F5344CB8AC3E}">
        <p14:creationId xmlns:p14="http://schemas.microsoft.com/office/powerpoint/2010/main" val="3217720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5D4C30-334C-9809-AF56-7BCE48C39DD0}"/>
              </a:ext>
            </a:extLst>
          </p:cNvPr>
          <p:cNvSpPr txBox="1"/>
          <p:nvPr/>
        </p:nvSpPr>
        <p:spPr>
          <a:xfrm>
            <a:off x="2852058" y="1037844"/>
            <a:ext cx="6487885" cy="5016758"/>
          </a:xfrm>
          <a:prstGeom prst="rect">
            <a:avLst/>
          </a:prstGeom>
          <a:noFill/>
        </p:spPr>
        <p:txBody>
          <a:bodyPr wrap="square" rtlCol="0">
            <a:spAutoFit/>
          </a:bodyPr>
          <a:lstStyle/>
          <a:p>
            <a:pPr algn="ctr" defTabSz="1219170">
              <a:buClr>
                <a:srgbClr val="000000"/>
              </a:buClr>
            </a:pPr>
            <a:r>
              <a:rPr lang="en-GB" sz="6400" kern="0" dirty="0">
                <a:solidFill>
                  <a:srgbClr val="000000"/>
                </a:solidFill>
                <a:latin typeface="Arial"/>
                <a:ea typeface="Arial"/>
                <a:cs typeface="Arial"/>
                <a:sym typeface="Arial"/>
              </a:rPr>
              <a:t>53% feel pressured to have one main breadwinner and one caregiver</a:t>
            </a:r>
            <a:endParaRPr lang="en-GB" sz="6400" kern="0" dirty="0">
              <a:solidFill>
                <a:srgbClr val="000000"/>
              </a:solidFill>
              <a:latin typeface="Arial"/>
              <a:cs typeface="Arial"/>
              <a:sym typeface="Arial"/>
            </a:endParaRPr>
          </a:p>
        </p:txBody>
      </p:sp>
    </p:spTree>
    <p:extLst>
      <p:ext uri="{BB962C8B-B14F-4D97-AF65-F5344CB8AC3E}">
        <p14:creationId xmlns:p14="http://schemas.microsoft.com/office/powerpoint/2010/main" val="3632106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885833" y="6461302"/>
            <a:ext cx="2420333" cy="369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5" name="Picture 4" descr="A picture containing text, font, graphics, logo&#10;&#10;Description automatically generated">
            <a:extLst>
              <a:ext uri="{FF2B5EF4-FFF2-40B4-BE49-F238E27FC236}">
                <a16:creationId xmlns:a16="http://schemas.microsoft.com/office/drawing/2014/main" id="{787B3EDD-683F-726B-C1EB-3DF332E1D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995" y="38367"/>
            <a:ext cx="2055005" cy="1722706"/>
          </a:xfrm>
          <a:prstGeom prst="rect">
            <a:avLst/>
          </a:prstGeom>
        </p:spPr>
      </p:pic>
      <p:sp>
        <p:nvSpPr>
          <p:cNvPr id="2" name="TextBox 1">
            <a:extLst>
              <a:ext uri="{FF2B5EF4-FFF2-40B4-BE49-F238E27FC236}">
                <a16:creationId xmlns:a16="http://schemas.microsoft.com/office/drawing/2014/main" id="{C3C3FA94-839F-AF63-2A19-7A4F15D614C4}"/>
              </a:ext>
            </a:extLst>
          </p:cNvPr>
          <p:cNvSpPr txBox="1"/>
          <p:nvPr/>
        </p:nvSpPr>
        <p:spPr>
          <a:xfrm>
            <a:off x="4145631" y="2314165"/>
            <a:ext cx="4344277" cy="1323439"/>
          </a:xfrm>
          <a:prstGeom prst="rect">
            <a:avLst/>
          </a:prstGeom>
          <a:noFill/>
        </p:spPr>
        <p:txBody>
          <a:bodyPr wrap="square">
            <a:spAutoFit/>
          </a:bodyPr>
          <a:lstStyle/>
          <a:p>
            <a:pPr lvl="1" algn="ctr"/>
            <a:r>
              <a:rPr lang="en-GB"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WUN Achievements</a:t>
            </a:r>
            <a:r>
              <a:rPr lang="en-GB" sz="40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endParaRPr lang="en-GB" sz="40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6" name="Speech Bubble: Oval 5">
            <a:extLst>
              <a:ext uri="{FF2B5EF4-FFF2-40B4-BE49-F238E27FC236}">
                <a16:creationId xmlns:a16="http://schemas.microsoft.com/office/drawing/2014/main" id="{39ADE398-8F17-4BC7-BDD8-15444ABBC553}"/>
              </a:ext>
            </a:extLst>
          </p:cNvPr>
          <p:cNvSpPr/>
          <p:nvPr/>
        </p:nvSpPr>
        <p:spPr>
          <a:xfrm>
            <a:off x="4720954" y="113984"/>
            <a:ext cx="3070760" cy="2050140"/>
          </a:xfrm>
          <a:prstGeom prst="wedgeEllipseCallout">
            <a:avLst>
              <a:gd name="adj1" fmla="val -19500"/>
              <a:gd name="adj2" fmla="val 5728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peech Bubble: Oval 9">
            <a:extLst>
              <a:ext uri="{FF2B5EF4-FFF2-40B4-BE49-F238E27FC236}">
                <a16:creationId xmlns:a16="http://schemas.microsoft.com/office/drawing/2014/main" id="{45DAA27E-E31C-67E7-3065-119DB244708C}"/>
              </a:ext>
            </a:extLst>
          </p:cNvPr>
          <p:cNvSpPr/>
          <p:nvPr/>
        </p:nvSpPr>
        <p:spPr>
          <a:xfrm>
            <a:off x="539587" y="1123745"/>
            <a:ext cx="2465461" cy="1780674"/>
          </a:xfrm>
          <a:prstGeom prst="wedgeEllipseCallout">
            <a:avLst>
              <a:gd name="adj1" fmla="val 78207"/>
              <a:gd name="adj2" fmla="val 53716"/>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Oval 10">
            <a:extLst>
              <a:ext uri="{FF2B5EF4-FFF2-40B4-BE49-F238E27FC236}">
                <a16:creationId xmlns:a16="http://schemas.microsoft.com/office/drawing/2014/main" id="{D9806273-4198-15E2-168D-1D29625B302F}"/>
              </a:ext>
            </a:extLst>
          </p:cNvPr>
          <p:cNvSpPr/>
          <p:nvPr/>
        </p:nvSpPr>
        <p:spPr>
          <a:xfrm>
            <a:off x="7269663" y="799654"/>
            <a:ext cx="3132081" cy="2050141"/>
          </a:xfrm>
          <a:prstGeom prst="wedgeEllipseCallout">
            <a:avLst>
              <a:gd name="adj1" fmla="val -34206"/>
              <a:gd name="adj2" fmla="val 53676"/>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2B994CED-6091-088E-DCDC-A14A9950377A}"/>
              </a:ext>
            </a:extLst>
          </p:cNvPr>
          <p:cNvSpPr/>
          <p:nvPr/>
        </p:nvSpPr>
        <p:spPr>
          <a:xfrm>
            <a:off x="791561" y="2988248"/>
            <a:ext cx="3354069" cy="2234340"/>
          </a:xfrm>
          <a:prstGeom prst="wedgeEllipseCallout">
            <a:avLst>
              <a:gd name="adj1" fmla="val 62907"/>
              <a:gd name="adj2" fmla="val -43574"/>
            </a:avLst>
          </a:prstGeom>
          <a:solidFill>
            <a:schemeClr val="bg1">
              <a:alpha val="74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peech Bubble: Oval 13">
            <a:extLst>
              <a:ext uri="{FF2B5EF4-FFF2-40B4-BE49-F238E27FC236}">
                <a16:creationId xmlns:a16="http://schemas.microsoft.com/office/drawing/2014/main" id="{98D406DC-B681-8EF1-8F60-285DDADE485C}"/>
              </a:ext>
            </a:extLst>
          </p:cNvPr>
          <p:cNvSpPr/>
          <p:nvPr/>
        </p:nvSpPr>
        <p:spPr>
          <a:xfrm>
            <a:off x="7313811" y="3878585"/>
            <a:ext cx="3610863" cy="2124468"/>
          </a:xfrm>
          <a:prstGeom prst="wedgeEllipseCallout">
            <a:avLst>
              <a:gd name="adj1" fmla="val -40190"/>
              <a:gd name="adj2" fmla="val -66310"/>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peech Bubble: Oval 14">
            <a:extLst>
              <a:ext uri="{FF2B5EF4-FFF2-40B4-BE49-F238E27FC236}">
                <a16:creationId xmlns:a16="http://schemas.microsoft.com/office/drawing/2014/main" id="{C09AEB38-CBCD-D9EE-1528-6E3ED8732AC5}"/>
              </a:ext>
            </a:extLst>
          </p:cNvPr>
          <p:cNvSpPr/>
          <p:nvPr/>
        </p:nvSpPr>
        <p:spPr>
          <a:xfrm>
            <a:off x="2612136" y="385011"/>
            <a:ext cx="2548708" cy="2035568"/>
          </a:xfrm>
          <a:prstGeom prst="wedgeEllipseCallout">
            <a:avLst>
              <a:gd name="adj1" fmla="val 41257"/>
              <a:gd name="adj2" fmla="val 76773"/>
            </a:avLst>
          </a:prstGeom>
          <a:solidFill>
            <a:schemeClr val="bg1">
              <a:lumMod val="65000"/>
              <a:alpha val="7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Oval 15">
            <a:extLst>
              <a:ext uri="{FF2B5EF4-FFF2-40B4-BE49-F238E27FC236}">
                <a16:creationId xmlns:a16="http://schemas.microsoft.com/office/drawing/2014/main" id="{B44058A4-2421-851B-CD90-9097ACFC7290}"/>
              </a:ext>
            </a:extLst>
          </p:cNvPr>
          <p:cNvSpPr/>
          <p:nvPr/>
        </p:nvSpPr>
        <p:spPr>
          <a:xfrm>
            <a:off x="8885477" y="2408548"/>
            <a:ext cx="2856395" cy="1600687"/>
          </a:xfrm>
          <a:prstGeom prst="wedgeEllipseCallout">
            <a:avLst>
              <a:gd name="adj1" fmla="val -64295"/>
              <a:gd name="adj2" fmla="val -2329"/>
            </a:avLst>
          </a:prstGeom>
          <a:solidFill>
            <a:schemeClr val="bg1">
              <a:lumMod val="85000"/>
              <a:alpha val="87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Oval 16">
            <a:extLst>
              <a:ext uri="{FF2B5EF4-FFF2-40B4-BE49-F238E27FC236}">
                <a16:creationId xmlns:a16="http://schemas.microsoft.com/office/drawing/2014/main" id="{E56A5FBC-E11F-5414-69C5-76FA4BC43536}"/>
              </a:ext>
            </a:extLst>
          </p:cNvPr>
          <p:cNvSpPr/>
          <p:nvPr/>
        </p:nvSpPr>
        <p:spPr>
          <a:xfrm>
            <a:off x="3709592" y="4005563"/>
            <a:ext cx="3766121" cy="2112275"/>
          </a:xfrm>
          <a:prstGeom prst="wedgeEllipseCallout">
            <a:avLst>
              <a:gd name="adj1" fmla="val 23992"/>
              <a:gd name="adj2" fmla="val -69122"/>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D5A49B5E-B04A-3120-A059-BE0123537879}"/>
              </a:ext>
            </a:extLst>
          </p:cNvPr>
          <p:cNvSpPr txBox="1"/>
          <p:nvPr/>
        </p:nvSpPr>
        <p:spPr>
          <a:xfrm>
            <a:off x="2688595" y="813753"/>
            <a:ext cx="2425272" cy="1200329"/>
          </a:xfrm>
          <a:prstGeom prst="rect">
            <a:avLst/>
          </a:prstGeom>
          <a:noFill/>
        </p:spPr>
        <p:txBody>
          <a:bodyPr wrap="square" rtlCol="0">
            <a:spAutoFit/>
          </a:bodyPr>
          <a:lstStyle/>
          <a:p>
            <a:pPr algn="ctr"/>
            <a:r>
              <a:rPr lang="en-GB" sz="3600" b="1" dirty="0">
                <a:solidFill>
                  <a:schemeClr val="bg1"/>
                </a:solidFill>
                <a:latin typeface="Monserrat"/>
              </a:rPr>
              <a:t>5000+ Members</a:t>
            </a:r>
          </a:p>
        </p:txBody>
      </p:sp>
      <p:sp>
        <p:nvSpPr>
          <p:cNvPr id="19" name="TextBox 18">
            <a:extLst>
              <a:ext uri="{FF2B5EF4-FFF2-40B4-BE49-F238E27FC236}">
                <a16:creationId xmlns:a16="http://schemas.microsoft.com/office/drawing/2014/main" id="{304D64FF-E8FB-548C-B4AA-2924A17403AD}"/>
              </a:ext>
            </a:extLst>
          </p:cNvPr>
          <p:cNvSpPr txBox="1"/>
          <p:nvPr/>
        </p:nvSpPr>
        <p:spPr>
          <a:xfrm>
            <a:off x="7306166" y="1140012"/>
            <a:ext cx="3070761" cy="1200329"/>
          </a:xfrm>
          <a:prstGeom prst="rect">
            <a:avLst/>
          </a:prstGeom>
          <a:noFill/>
        </p:spPr>
        <p:txBody>
          <a:bodyPr wrap="square" rtlCol="0">
            <a:spAutoFit/>
          </a:bodyPr>
          <a:lstStyle/>
          <a:p>
            <a:pPr algn="ctr"/>
            <a:r>
              <a:rPr lang="en-GB" sz="3600" b="1" dirty="0">
                <a:solidFill>
                  <a:schemeClr val="bg1"/>
                </a:solidFill>
                <a:latin typeface="Monserrat"/>
              </a:rPr>
              <a:t>50+ Partner Organisations</a:t>
            </a:r>
          </a:p>
        </p:txBody>
      </p:sp>
      <p:sp>
        <p:nvSpPr>
          <p:cNvPr id="20" name="TextBox 19">
            <a:extLst>
              <a:ext uri="{FF2B5EF4-FFF2-40B4-BE49-F238E27FC236}">
                <a16:creationId xmlns:a16="http://schemas.microsoft.com/office/drawing/2014/main" id="{939D2E92-E213-A12F-9530-648EF749C4C4}"/>
              </a:ext>
            </a:extLst>
          </p:cNvPr>
          <p:cNvSpPr txBox="1"/>
          <p:nvPr/>
        </p:nvSpPr>
        <p:spPr>
          <a:xfrm>
            <a:off x="7611053" y="4294301"/>
            <a:ext cx="2998355" cy="1200329"/>
          </a:xfrm>
          <a:prstGeom prst="rect">
            <a:avLst/>
          </a:prstGeom>
          <a:noFill/>
        </p:spPr>
        <p:txBody>
          <a:bodyPr wrap="square" rtlCol="0">
            <a:spAutoFit/>
          </a:bodyPr>
          <a:lstStyle/>
          <a:p>
            <a:pPr algn="ctr"/>
            <a:r>
              <a:rPr lang="en-GB" sz="3600" b="1" dirty="0">
                <a:solidFill>
                  <a:schemeClr val="bg1"/>
                </a:solidFill>
                <a:latin typeface="Monserrat"/>
              </a:rPr>
              <a:t>121 Mentees &amp; 71 Mentors</a:t>
            </a:r>
          </a:p>
        </p:txBody>
      </p:sp>
      <p:sp>
        <p:nvSpPr>
          <p:cNvPr id="21" name="TextBox 20">
            <a:extLst>
              <a:ext uri="{FF2B5EF4-FFF2-40B4-BE49-F238E27FC236}">
                <a16:creationId xmlns:a16="http://schemas.microsoft.com/office/drawing/2014/main" id="{981CA475-D372-2A2C-EFE6-3E21026F1190}"/>
              </a:ext>
            </a:extLst>
          </p:cNvPr>
          <p:cNvSpPr txBox="1"/>
          <p:nvPr/>
        </p:nvSpPr>
        <p:spPr>
          <a:xfrm>
            <a:off x="520472" y="1423498"/>
            <a:ext cx="2465462" cy="1200329"/>
          </a:xfrm>
          <a:prstGeom prst="rect">
            <a:avLst/>
          </a:prstGeom>
          <a:noFill/>
        </p:spPr>
        <p:txBody>
          <a:bodyPr wrap="square" rtlCol="0">
            <a:spAutoFit/>
          </a:bodyPr>
          <a:lstStyle/>
          <a:p>
            <a:pPr algn="ctr"/>
            <a:r>
              <a:rPr lang="en-GB" sz="3600" b="1" dirty="0">
                <a:solidFill>
                  <a:schemeClr val="bg1">
                    <a:lumMod val="50000"/>
                  </a:schemeClr>
                </a:solidFill>
                <a:latin typeface="Monserrat"/>
              </a:rPr>
              <a:t>10 Events this Year</a:t>
            </a:r>
          </a:p>
        </p:txBody>
      </p:sp>
      <p:sp>
        <p:nvSpPr>
          <p:cNvPr id="22" name="TextBox 21">
            <a:extLst>
              <a:ext uri="{FF2B5EF4-FFF2-40B4-BE49-F238E27FC236}">
                <a16:creationId xmlns:a16="http://schemas.microsoft.com/office/drawing/2014/main" id="{85741451-26A7-B50A-12FF-10B7FF760D4B}"/>
              </a:ext>
            </a:extLst>
          </p:cNvPr>
          <p:cNvSpPr txBox="1"/>
          <p:nvPr/>
        </p:nvSpPr>
        <p:spPr>
          <a:xfrm>
            <a:off x="987518" y="3443934"/>
            <a:ext cx="2767262" cy="1200329"/>
          </a:xfrm>
          <a:prstGeom prst="rect">
            <a:avLst/>
          </a:prstGeom>
          <a:noFill/>
        </p:spPr>
        <p:txBody>
          <a:bodyPr wrap="square" rtlCol="0">
            <a:spAutoFit/>
          </a:bodyPr>
          <a:lstStyle/>
          <a:p>
            <a:pPr algn="ctr"/>
            <a:r>
              <a:rPr lang="en-GB" sz="3600" b="1" dirty="0">
                <a:solidFill>
                  <a:schemeClr val="bg1">
                    <a:lumMod val="50000"/>
                  </a:schemeClr>
                </a:solidFill>
                <a:latin typeface="Monserrat"/>
              </a:rPr>
              <a:t>1300 Event Registrations</a:t>
            </a:r>
          </a:p>
        </p:txBody>
      </p:sp>
      <p:sp>
        <p:nvSpPr>
          <p:cNvPr id="23" name="TextBox 22">
            <a:extLst>
              <a:ext uri="{FF2B5EF4-FFF2-40B4-BE49-F238E27FC236}">
                <a16:creationId xmlns:a16="http://schemas.microsoft.com/office/drawing/2014/main" id="{7AB97FFF-791D-2CB1-9561-F43CDEA6710A}"/>
              </a:ext>
            </a:extLst>
          </p:cNvPr>
          <p:cNvSpPr txBox="1"/>
          <p:nvPr/>
        </p:nvSpPr>
        <p:spPr>
          <a:xfrm>
            <a:off x="3653562" y="4235723"/>
            <a:ext cx="3994968" cy="1754326"/>
          </a:xfrm>
          <a:prstGeom prst="rect">
            <a:avLst/>
          </a:prstGeom>
          <a:noFill/>
        </p:spPr>
        <p:txBody>
          <a:bodyPr wrap="square" rtlCol="0">
            <a:spAutoFit/>
          </a:bodyPr>
          <a:lstStyle/>
          <a:p>
            <a:pPr algn="ctr"/>
            <a:r>
              <a:rPr lang="en-GB" sz="3600" b="1" dirty="0">
                <a:solidFill>
                  <a:schemeClr val="bg1">
                    <a:lumMod val="50000"/>
                  </a:schemeClr>
                </a:solidFill>
                <a:latin typeface="Monserrat"/>
              </a:rPr>
              <a:t>30+ Podcasts available on website</a:t>
            </a:r>
          </a:p>
        </p:txBody>
      </p:sp>
      <p:sp>
        <p:nvSpPr>
          <p:cNvPr id="24" name="TextBox 23">
            <a:extLst>
              <a:ext uri="{FF2B5EF4-FFF2-40B4-BE49-F238E27FC236}">
                <a16:creationId xmlns:a16="http://schemas.microsoft.com/office/drawing/2014/main" id="{F03ADA8D-9CCB-5E66-9C05-0E1D77DA372C}"/>
              </a:ext>
            </a:extLst>
          </p:cNvPr>
          <p:cNvSpPr txBox="1"/>
          <p:nvPr/>
        </p:nvSpPr>
        <p:spPr>
          <a:xfrm>
            <a:off x="8974610" y="2844946"/>
            <a:ext cx="2767262" cy="646331"/>
          </a:xfrm>
          <a:prstGeom prst="rect">
            <a:avLst/>
          </a:prstGeom>
          <a:noFill/>
        </p:spPr>
        <p:txBody>
          <a:bodyPr wrap="square" rtlCol="0">
            <a:spAutoFit/>
          </a:bodyPr>
          <a:lstStyle/>
          <a:p>
            <a:pPr algn="ctr"/>
            <a:r>
              <a:rPr lang="en-GB" sz="3600" b="1" dirty="0">
                <a:solidFill>
                  <a:schemeClr val="bg1"/>
                </a:solidFill>
                <a:latin typeface="Monserrat"/>
              </a:rPr>
              <a:t>14 Advocates</a:t>
            </a:r>
          </a:p>
        </p:txBody>
      </p:sp>
      <p:sp>
        <p:nvSpPr>
          <p:cNvPr id="25" name="TextBox 24">
            <a:extLst>
              <a:ext uri="{FF2B5EF4-FFF2-40B4-BE49-F238E27FC236}">
                <a16:creationId xmlns:a16="http://schemas.microsoft.com/office/drawing/2014/main" id="{AAE07704-371C-1FC4-00C2-5408A8053B38}"/>
              </a:ext>
            </a:extLst>
          </p:cNvPr>
          <p:cNvSpPr txBox="1"/>
          <p:nvPr/>
        </p:nvSpPr>
        <p:spPr>
          <a:xfrm>
            <a:off x="4885833" y="171585"/>
            <a:ext cx="2767262" cy="1754326"/>
          </a:xfrm>
          <a:prstGeom prst="rect">
            <a:avLst/>
          </a:prstGeom>
          <a:noFill/>
        </p:spPr>
        <p:txBody>
          <a:bodyPr wrap="square" rtlCol="0">
            <a:spAutoFit/>
          </a:bodyPr>
          <a:lstStyle/>
          <a:p>
            <a:pPr algn="ctr"/>
            <a:r>
              <a:rPr lang="en-GB" sz="3600" b="1" dirty="0">
                <a:solidFill>
                  <a:schemeClr val="bg1">
                    <a:lumMod val="50000"/>
                  </a:schemeClr>
                </a:solidFill>
                <a:latin typeface="Monserrat"/>
              </a:rPr>
              <a:t>1</a:t>
            </a:r>
            <a:r>
              <a:rPr lang="en-GB" sz="3600" b="1" baseline="30000" dirty="0">
                <a:solidFill>
                  <a:schemeClr val="bg1">
                    <a:lumMod val="50000"/>
                  </a:schemeClr>
                </a:solidFill>
                <a:latin typeface="Monserrat"/>
              </a:rPr>
              <a:t>st</a:t>
            </a:r>
            <a:r>
              <a:rPr lang="en-GB" sz="3600" b="1" dirty="0">
                <a:solidFill>
                  <a:schemeClr val="bg1">
                    <a:lumMod val="50000"/>
                  </a:schemeClr>
                </a:solidFill>
                <a:latin typeface="Monserrat"/>
              </a:rPr>
              <a:t> SME Associate Onboard</a:t>
            </a:r>
          </a:p>
        </p:txBody>
      </p:sp>
    </p:spTree>
    <p:extLst>
      <p:ext uri="{BB962C8B-B14F-4D97-AF65-F5344CB8AC3E}">
        <p14:creationId xmlns:p14="http://schemas.microsoft.com/office/powerpoint/2010/main" val="2121699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9980AF-F7C1-18B1-8264-9FA4BF8E185E}"/>
              </a:ext>
            </a:extLst>
          </p:cNvPr>
          <p:cNvSpPr txBox="1"/>
          <p:nvPr/>
        </p:nvSpPr>
        <p:spPr>
          <a:xfrm>
            <a:off x="1371600" y="2363504"/>
            <a:ext cx="9448801" cy="2308324"/>
          </a:xfrm>
          <a:prstGeom prst="rect">
            <a:avLst/>
          </a:prstGeom>
          <a:noFill/>
        </p:spPr>
        <p:txBody>
          <a:bodyPr wrap="square" rtlCol="0">
            <a:spAutoFit/>
          </a:bodyPr>
          <a:lstStyle/>
          <a:p>
            <a:pPr algn="ctr" defTabSz="1219170">
              <a:buClr>
                <a:srgbClr val="000000"/>
              </a:buClr>
            </a:pPr>
            <a:r>
              <a:rPr lang="en-US" sz="7200" kern="0" dirty="0">
                <a:solidFill>
                  <a:srgbClr val="FFFFFF"/>
                </a:solidFill>
                <a:latin typeface="Arial"/>
                <a:cs typeface="Arial"/>
                <a:sym typeface="Arial"/>
              </a:rPr>
              <a:t>This is not a woman’s issue to fix</a:t>
            </a:r>
          </a:p>
        </p:txBody>
      </p:sp>
    </p:spTree>
    <p:extLst>
      <p:ext uri="{BB962C8B-B14F-4D97-AF65-F5344CB8AC3E}">
        <p14:creationId xmlns:p14="http://schemas.microsoft.com/office/powerpoint/2010/main" val="1299851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7C57B9-C4C9-160C-C2A3-64F599EBEF29}"/>
              </a:ext>
            </a:extLst>
          </p:cNvPr>
          <p:cNvSpPr txBox="1"/>
          <p:nvPr/>
        </p:nvSpPr>
        <p:spPr>
          <a:xfrm>
            <a:off x="3947885" y="2757715"/>
            <a:ext cx="5965371" cy="1077218"/>
          </a:xfrm>
          <a:prstGeom prst="rect">
            <a:avLst/>
          </a:prstGeom>
          <a:noFill/>
        </p:spPr>
        <p:txBody>
          <a:bodyPr wrap="square" rtlCol="0">
            <a:spAutoFit/>
          </a:bodyPr>
          <a:lstStyle/>
          <a:p>
            <a:pPr defTabSz="1219170">
              <a:buClr>
                <a:srgbClr val="000000"/>
              </a:buClr>
            </a:pPr>
            <a:r>
              <a:rPr lang="en-US" sz="6400" kern="0" dirty="0">
                <a:solidFill>
                  <a:srgbClr val="000000"/>
                </a:solidFill>
                <a:latin typeface="Arial"/>
                <a:cs typeface="Arial"/>
                <a:sym typeface="Arial"/>
              </a:rPr>
              <a:t>Childcare</a:t>
            </a:r>
          </a:p>
        </p:txBody>
      </p:sp>
    </p:spTree>
    <p:extLst>
      <p:ext uri="{BB962C8B-B14F-4D97-AF65-F5344CB8AC3E}">
        <p14:creationId xmlns:p14="http://schemas.microsoft.com/office/powerpoint/2010/main" val="1402859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7C57B9-C4C9-160C-C2A3-64F599EBEF29}"/>
              </a:ext>
            </a:extLst>
          </p:cNvPr>
          <p:cNvSpPr txBox="1"/>
          <p:nvPr/>
        </p:nvSpPr>
        <p:spPr>
          <a:xfrm>
            <a:off x="3047999" y="2875002"/>
            <a:ext cx="7590972" cy="1077218"/>
          </a:xfrm>
          <a:prstGeom prst="rect">
            <a:avLst/>
          </a:prstGeom>
          <a:noFill/>
        </p:spPr>
        <p:txBody>
          <a:bodyPr wrap="square" rtlCol="0">
            <a:spAutoFit/>
          </a:bodyPr>
          <a:lstStyle/>
          <a:p>
            <a:pPr defTabSz="1219170">
              <a:buClr>
                <a:srgbClr val="000000"/>
              </a:buClr>
            </a:pPr>
            <a:r>
              <a:rPr lang="en-US" sz="6400" kern="0" dirty="0">
                <a:solidFill>
                  <a:srgbClr val="000000"/>
                </a:solidFill>
                <a:latin typeface="Arial"/>
                <a:cs typeface="Arial"/>
                <a:sym typeface="Arial"/>
              </a:rPr>
              <a:t>Flexible Working</a:t>
            </a:r>
          </a:p>
        </p:txBody>
      </p:sp>
    </p:spTree>
    <p:extLst>
      <p:ext uri="{BB962C8B-B14F-4D97-AF65-F5344CB8AC3E}">
        <p14:creationId xmlns:p14="http://schemas.microsoft.com/office/powerpoint/2010/main" val="32387089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C1D1F"/>
        </a:solidFill>
        <a:effectLst/>
      </p:bgPr>
    </p:bg>
    <p:spTree>
      <p:nvGrpSpPr>
        <p:cNvPr id="1" name="Shape 219"/>
        <p:cNvGrpSpPr/>
        <p:nvPr/>
      </p:nvGrpSpPr>
      <p:grpSpPr>
        <a:xfrm>
          <a:off x="0" y="0"/>
          <a:ext cx="0" cy="0"/>
          <a:chOff x="0" y="0"/>
          <a:chExt cx="0" cy="0"/>
        </a:xfrm>
      </p:grpSpPr>
      <p:pic>
        <p:nvPicPr>
          <p:cNvPr id="220" name="Google Shape;220;p13"/>
          <p:cNvPicPr preferRelativeResize="0"/>
          <p:nvPr/>
        </p:nvPicPr>
        <p:blipFill rotWithShape="1">
          <a:blip r:embed="rId3">
            <a:alphaModFix/>
          </a:blip>
          <a:srcRect/>
          <a:stretch/>
        </p:blipFill>
        <p:spPr>
          <a:xfrm>
            <a:off x="4470400" y="2822767"/>
            <a:ext cx="3251200" cy="13144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3857421B-9471-39EE-D323-9D28793B4386}"/>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buClr>
                <a:srgbClr val="000000"/>
              </a:buClr>
            </a:pPr>
            <a:endParaRPr lang="en-US" sz="1867" kern="0">
              <a:solidFill>
                <a:srgbClr val="000000"/>
              </a:solidFill>
              <a:latin typeface="Arial"/>
              <a:cs typeface="Arial"/>
              <a:sym typeface="Arial"/>
            </a:endParaRPr>
          </a:p>
        </p:txBody>
      </p:sp>
      <p:pic>
        <p:nvPicPr>
          <p:cNvPr id="6" name="Picture 5" descr="A qr code on a white background&#10;&#10;Description automatically generated">
            <a:extLst>
              <a:ext uri="{FF2B5EF4-FFF2-40B4-BE49-F238E27FC236}">
                <a16:creationId xmlns:a16="http://schemas.microsoft.com/office/drawing/2014/main" id="{C7CE2A3E-F748-1108-55FD-C0A8BC8872DA}"/>
              </a:ext>
            </a:extLst>
          </p:cNvPr>
          <p:cNvPicPr>
            <a:picLocks noChangeAspect="1"/>
          </p:cNvPicPr>
          <p:nvPr/>
        </p:nvPicPr>
        <p:blipFill>
          <a:blip r:embed="rId2"/>
          <a:stretch>
            <a:fillRect/>
          </a:stretch>
        </p:blipFill>
        <p:spPr>
          <a:xfrm>
            <a:off x="4483100" y="1816100"/>
            <a:ext cx="3225800" cy="3225800"/>
          </a:xfrm>
          <a:prstGeom prst="rect">
            <a:avLst/>
          </a:prstGeom>
        </p:spPr>
      </p:pic>
    </p:spTree>
    <p:extLst>
      <p:ext uri="{BB962C8B-B14F-4D97-AF65-F5344CB8AC3E}">
        <p14:creationId xmlns:p14="http://schemas.microsoft.com/office/powerpoint/2010/main" val="28090151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885833" y="6461302"/>
            <a:ext cx="2420333" cy="369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473335" y="4996599"/>
            <a:ext cx="618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mn-cs"/>
              </a:rPr>
              <a:t>	.</a:t>
            </a:r>
          </a:p>
        </p:txBody>
      </p:sp>
      <p:sp>
        <p:nvSpPr>
          <p:cNvPr id="11" name="TextBox 10">
            <a:extLst>
              <a:ext uri="{FF2B5EF4-FFF2-40B4-BE49-F238E27FC236}">
                <a16:creationId xmlns:a16="http://schemas.microsoft.com/office/drawing/2014/main" id="{59745CF5-EFD4-79CE-2C30-D25614154B38}"/>
              </a:ext>
            </a:extLst>
          </p:cNvPr>
          <p:cNvSpPr txBox="1"/>
          <p:nvPr/>
        </p:nvSpPr>
        <p:spPr>
          <a:xfrm>
            <a:off x="-335940" y="69772"/>
            <a:ext cx="10443546" cy="584775"/>
          </a:xfrm>
          <a:prstGeom prst="rect">
            <a:avLst/>
          </a:prstGeom>
          <a:noFill/>
        </p:spPr>
        <p:txBody>
          <a:bodyPr wrap="square">
            <a:spAutoFit/>
          </a:bodyPr>
          <a:lstStyle/>
          <a:p>
            <a:pPr lvl="1"/>
            <a:r>
              <a:rPr lang="en-GB" sz="32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Today’s Speaker – </a:t>
            </a:r>
            <a:r>
              <a:rPr lang="en-GB" sz="28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Lisa Robyn Wood, Grip Coaching  </a:t>
            </a:r>
            <a:endParaRPr lang="en-GB" sz="2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A picture containing text, font, graphics, logo&#10;&#10;Description automatically generated">
            <a:extLst>
              <a:ext uri="{FF2B5EF4-FFF2-40B4-BE49-F238E27FC236}">
                <a16:creationId xmlns:a16="http://schemas.microsoft.com/office/drawing/2014/main" id="{787B3EDD-683F-726B-C1EB-3DF332E1D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995" y="38367"/>
            <a:ext cx="2055005" cy="1722706"/>
          </a:xfrm>
          <a:prstGeom prst="rect">
            <a:avLst/>
          </a:prstGeom>
        </p:spPr>
      </p:pic>
      <p:pic>
        <p:nvPicPr>
          <p:cNvPr id="2050" name="Picture 2">
            <a:extLst>
              <a:ext uri="{FF2B5EF4-FFF2-40B4-BE49-F238E27FC236}">
                <a16:creationId xmlns:a16="http://schemas.microsoft.com/office/drawing/2014/main" id="{9C2118CA-7CC3-955F-6485-50262C27E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504" y="654547"/>
            <a:ext cx="3379190" cy="2413707"/>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07D510-6455-56B9-6CB5-15B1D7496C81}"/>
              </a:ext>
            </a:extLst>
          </p:cNvPr>
          <p:cNvSpPr txBox="1"/>
          <p:nvPr/>
        </p:nvSpPr>
        <p:spPr>
          <a:xfrm>
            <a:off x="3564694" y="593741"/>
            <a:ext cx="7901402" cy="2585323"/>
          </a:xfrm>
          <a:prstGeom prst="rect">
            <a:avLst/>
          </a:prstGeom>
          <a:noFill/>
        </p:spPr>
        <p:txBody>
          <a:bodyPr wrap="square" rtlCol="0">
            <a:spAutoFit/>
          </a:bodyPr>
          <a:lstStyle/>
          <a:p>
            <a:pPr algn="l" fontAlgn="base"/>
            <a:r>
              <a:rPr lang="en-US" b="1" i="0" dirty="0">
                <a:solidFill>
                  <a:schemeClr val="bg1"/>
                </a:solidFill>
                <a:effectLst/>
                <a:latin typeface="Open Sans" panose="020B0606030504020204" pitchFamily="34" charset="0"/>
              </a:rPr>
              <a:t>The Middle Manager Coach </a:t>
            </a:r>
            <a:endParaRPr lang="en-US" b="0" i="0" dirty="0">
              <a:solidFill>
                <a:schemeClr val="bg1"/>
              </a:solidFill>
              <a:effectLst/>
              <a:latin typeface="Open Sans" panose="020B0606030504020204" pitchFamily="34" charset="0"/>
            </a:endParaRPr>
          </a:p>
          <a:p>
            <a:pPr fontAlgn="base"/>
            <a:r>
              <a:rPr lang="en-US" sz="1600" b="0" i="0" dirty="0">
                <a:solidFill>
                  <a:schemeClr val="bg1"/>
                </a:solidFill>
                <a:effectLst/>
                <a:latin typeface="Open Sans" panose="020B0606030504020204" pitchFamily="34" charset="0"/>
              </a:rPr>
              <a:t>I grew my career within the energy sector, enjoying several </a:t>
            </a:r>
          </a:p>
          <a:p>
            <a:pPr fontAlgn="base"/>
            <a:r>
              <a:rPr lang="en-US" sz="1600" b="0" i="0" dirty="0">
                <a:solidFill>
                  <a:schemeClr val="bg1"/>
                </a:solidFill>
                <a:effectLst/>
                <a:latin typeface="Open Sans" panose="020B0606030504020204" pitchFamily="34" charset="0"/>
              </a:rPr>
              <a:t>management positions across a range of departments including</a:t>
            </a:r>
          </a:p>
          <a:p>
            <a:pPr fontAlgn="base"/>
            <a:r>
              <a:rPr lang="en-US" sz="1600" b="0" i="0" dirty="0">
                <a:solidFill>
                  <a:schemeClr val="bg1"/>
                </a:solidFill>
                <a:effectLst/>
                <a:latin typeface="Open Sans" panose="020B0606030504020204" pitchFamily="34" charset="0"/>
              </a:rPr>
              <a:t> customer services, process improvement, contract management, and </a:t>
            </a:r>
          </a:p>
          <a:p>
            <a:pPr fontAlgn="base"/>
            <a:r>
              <a:rPr lang="en-US" sz="1600" b="0" i="0" dirty="0">
                <a:solidFill>
                  <a:schemeClr val="bg1"/>
                </a:solidFill>
                <a:effectLst/>
                <a:latin typeface="Open Sans" panose="020B0606030504020204" pitchFamily="34" charset="0"/>
              </a:rPr>
              <a:t>finance, before being promoted to a senior middle management role within metering operations. This promotion triggered imposter syndrome which motivated me to employ a personal coach. Coaching reconnected me with my confidence, self-belief, and value, and this strengthened relationship with myself enabled me to progress my career into areas I would not have felt capable of attempting prior to my experience. </a:t>
            </a:r>
          </a:p>
        </p:txBody>
      </p:sp>
      <p:sp>
        <p:nvSpPr>
          <p:cNvPr id="3" name="TextBox 2">
            <a:extLst>
              <a:ext uri="{FF2B5EF4-FFF2-40B4-BE49-F238E27FC236}">
                <a16:creationId xmlns:a16="http://schemas.microsoft.com/office/drawing/2014/main" id="{96B7F618-73A5-BB5C-6F5E-3C89CF70B686}"/>
              </a:ext>
            </a:extLst>
          </p:cNvPr>
          <p:cNvSpPr txBox="1"/>
          <p:nvPr/>
        </p:nvSpPr>
        <p:spPr>
          <a:xfrm>
            <a:off x="185504" y="3106537"/>
            <a:ext cx="11766977" cy="3539430"/>
          </a:xfrm>
          <a:prstGeom prst="rect">
            <a:avLst/>
          </a:prstGeom>
          <a:noFill/>
        </p:spPr>
        <p:txBody>
          <a:bodyPr wrap="square" rtlCol="0">
            <a:spAutoFit/>
          </a:bodyPr>
          <a:lstStyle/>
          <a:p>
            <a:pPr fontAlgn="base"/>
            <a:r>
              <a:rPr lang="en-US" sz="1600" b="0" i="0" dirty="0">
                <a:solidFill>
                  <a:schemeClr val="bg1"/>
                </a:solidFill>
                <a:effectLst/>
                <a:latin typeface="Open Sans" panose="020B0606030504020204" pitchFamily="34" charset="0"/>
              </a:rPr>
              <a:t>It is this power that I’m on a mission to share with as many managers and leaders as I can in my own coaching practice as The Middle Manager Coach.</a:t>
            </a:r>
          </a:p>
          <a:p>
            <a:pPr algn="l" fontAlgn="base"/>
            <a:r>
              <a:rPr lang="en-US" sz="1600" b="0" i="0" dirty="0">
                <a:solidFill>
                  <a:schemeClr val="bg1"/>
                </a:solidFill>
                <a:effectLst/>
                <a:latin typeface="Open Sans" panose="020B0606030504020204" pitchFamily="34" charset="0"/>
              </a:rPr>
              <a:t>I don’t think being a manager should be shit and so I work with middle managers, who work in the most pressured and conflicted layer in any business, to embrace their roles with energy and enjoyment, to get a grip of their personal development and growth, and connect with their confidence and capabilities, to ensure that they thrive and don’t get caught in the crap trap.</a:t>
            </a:r>
          </a:p>
          <a:p>
            <a:pPr algn="l" fontAlgn="base"/>
            <a:r>
              <a:rPr lang="en-US" sz="1600" b="0" i="0" dirty="0">
                <a:solidFill>
                  <a:schemeClr val="bg1"/>
                </a:solidFill>
                <a:effectLst/>
                <a:latin typeface="Open Sans" panose="020B0606030504020204" pitchFamily="34" charset="0"/>
              </a:rPr>
              <a:t>I help individuals and organisations to make effective and healthy management a reality for themselves, their people, and their business, by providing 1-2-1 coaching and training for their middle managers and teams.</a:t>
            </a:r>
          </a:p>
          <a:p>
            <a:pPr algn="l" fontAlgn="base"/>
            <a:r>
              <a:rPr lang="en-US" sz="1600" b="0" i="0" dirty="0">
                <a:solidFill>
                  <a:schemeClr val="bg1"/>
                </a:solidFill>
                <a:effectLst/>
                <a:latin typeface="Open Sans" panose="020B0606030504020204" pitchFamily="34" charset="0"/>
              </a:rPr>
              <a:t>I have been privileged to work with multiple managers and leaders across a range of organisations, including Suntory, HSBC, Camelot, Burberry, and Swarovski, as well as small businesses and entrepreneurs.</a:t>
            </a:r>
          </a:p>
          <a:p>
            <a:pPr algn="l" fontAlgn="base"/>
            <a:r>
              <a:rPr lang="en-US" sz="1600" b="0" i="0" dirty="0">
                <a:solidFill>
                  <a:schemeClr val="bg1"/>
                </a:solidFill>
                <a:effectLst/>
                <a:latin typeface="Open Sans" panose="020B0606030504020204" pitchFamily="34" charset="0"/>
              </a:rPr>
              <a:t>I’m qualified in Corporate &amp; Executive Coaching, Personal Performance Coaching, NLP, and DISC; all through The Coaching Academy and with each diploma accredited by the ICF.</a:t>
            </a:r>
          </a:p>
          <a:p>
            <a:pPr algn="l" fontAlgn="base"/>
            <a:r>
              <a:rPr lang="en-US" sz="1600" b="0" i="0" dirty="0">
                <a:solidFill>
                  <a:schemeClr val="bg1"/>
                </a:solidFill>
                <a:effectLst/>
                <a:latin typeface="Open Sans" panose="020B0606030504020204" pitchFamily="34" charset="0"/>
              </a:rPr>
              <a:t>I split my time between The </a:t>
            </a:r>
            <a:r>
              <a:rPr lang="en-US" sz="1600" b="0" i="0" dirty="0" err="1">
                <a:solidFill>
                  <a:schemeClr val="bg1"/>
                </a:solidFill>
                <a:effectLst/>
                <a:latin typeface="Open Sans" panose="020B0606030504020204" pitchFamily="34" charset="0"/>
              </a:rPr>
              <a:t>Cotswolds</a:t>
            </a:r>
            <a:r>
              <a:rPr lang="en-US" sz="1600" b="0" i="0" dirty="0">
                <a:solidFill>
                  <a:schemeClr val="bg1"/>
                </a:solidFill>
                <a:effectLst/>
                <a:latin typeface="Open Sans" panose="020B0606030504020204" pitchFamily="34" charset="0"/>
              </a:rPr>
              <a:t> in the UK and Cape Town in South Africa with my husband Dom and our Springer Spaniel Alfie.</a:t>
            </a:r>
          </a:p>
        </p:txBody>
      </p:sp>
    </p:spTree>
    <p:extLst>
      <p:ext uri="{BB962C8B-B14F-4D97-AF65-F5344CB8AC3E}">
        <p14:creationId xmlns:p14="http://schemas.microsoft.com/office/powerpoint/2010/main" val="1109484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4B73-5E23-AE89-3969-2E30D6621CFE}"/>
              </a:ext>
            </a:extLst>
          </p:cNvPr>
          <p:cNvGrpSpPr/>
          <p:nvPr/>
        </p:nvGrpSpPr>
        <p:grpSpPr>
          <a:xfrm>
            <a:off x="142799" y="6270172"/>
            <a:ext cx="4909644" cy="664365"/>
            <a:chOff x="236584" y="6055868"/>
            <a:chExt cx="4612755" cy="584791"/>
          </a:xfrm>
        </p:grpSpPr>
        <p:pic>
          <p:nvPicPr>
            <p:cNvPr id="6" name="Picture 5">
              <a:extLst>
                <a:ext uri="{FF2B5EF4-FFF2-40B4-BE49-F238E27FC236}">
                  <a16:creationId xmlns:a16="http://schemas.microsoft.com/office/drawing/2014/main" id="{1C3B952A-C01D-13B7-E5B3-BC8818C684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84" y="6126042"/>
              <a:ext cx="1159344" cy="393131"/>
            </a:xfrm>
            <a:prstGeom prst="rect">
              <a:avLst/>
            </a:prstGeom>
            <a:ln>
              <a:solidFill>
                <a:schemeClr val="bg1"/>
              </a:solidFill>
            </a:ln>
          </p:spPr>
        </p:pic>
        <p:pic>
          <p:nvPicPr>
            <p:cNvPr id="7" name="Picture 6">
              <a:extLst>
                <a:ext uri="{FF2B5EF4-FFF2-40B4-BE49-F238E27FC236}">
                  <a16:creationId xmlns:a16="http://schemas.microsoft.com/office/drawing/2014/main" id="{FC9E26A6-3DAC-03CC-52E1-6368955B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7573" y="6072132"/>
              <a:ext cx="517243" cy="552060"/>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1C878349-41F9-4B12-CE99-0F4081116B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3777" y="6055868"/>
              <a:ext cx="517243" cy="584791"/>
            </a:xfrm>
            <a:prstGeom prst="rect">
              <a:avLst/>
            </a:prstGeom>
          </p:spPr>
        </p:pic>
        <p:pic>
          <p:nvPicPr>
            <p:cNvPr id="9" name="Graphic 8">
              <a:extLst>
                <a:ext uri="{FF2B5EF4-FFF2-40B4-BE49-F238E27FC236}">
                  <a16:creationId xmlns:a16="http://schemas.microsoft.com/office/drawing/2014/main" id="{8F304D89-B4A8-CF9F-6DB4-57CF90DE682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7566" y="6206642"/>
              <a:ext cx="1070759" cy="33378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EF0D6E6D-98AB-5B07-3E55-B8903AFA0A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1960" y="6174804"/>
              <a:ext cx="1207379" cy="397460"/>
            </a:xfrm>
            <a:prstGeom prst="rect">
              <a:avLst/>
            </a:prstGeom>
          </p:spPr>
        </p:pic>
      </p:grpSp>
      <p:sp>
        <p:nvSpPr>
          <p:cNvPr id="11" name="Title 10">
            <a:extLst>
              <a:ext uri="{FF2B5EF4-FFF2-40B4-BE49-F238E27FC236}">
                <a16:creationId xmlns:a16="http://schemas.microsoft.com/office/drawing/2014/main" id="{214DFB7B-4D94-450A-EB61-A64ED4317A34}"/>
              </a:ext>
            </a:extLst>
          </p:cNvPr>
          <p:cNvSpPr>
            <a:spLocks noGrp="1"/>
          </p:cNvSpPr>
          <p:nvPr>
            <p:ph type="ctrTitle"/>
          </p:nvPr>
        </p:nvSpPr>
        <p:spPr/>
        <p:txBody>
          <a:bodyPr/>
          <a:lstStyle/>
          <a:p>
            <a:br>
              <a:rPr lang="en-GB" b="0" i="0" u="none" strike="noStrike" dirty="0">
                <a:solidFill>
                  <a:srgbClr val="000000"/>
                </a:solidFill>
                <a:effectLst/>
              </a:rPr>
            </a:br>
            <a:br>
              <a:rPr lang="en-GB" b="0" i="0" u="none" strike="noStrike" dirty="0">
                <a:solidFill>
                  <a:srgbClr val="000000"/>
                </a:solidFill>
                <a:effectLst/>
              </a:rPr>
            </a:br>
            <a:endParaRPr lang="en-US" dirty="0"/>
          </a:p>
        </p:txBody>
      </p:sp>
      <p:pic>
        <p:nvPicPr>
          <p:cNvPr id="19" name="Picture 18" descr="A person with glasses smiling&#10;&#10;Description automatically generated">
            <a:extLst>
              <a:ext uri="{FF2B5EF4-FFF2-40B4-BE49-F238E27FC236}">
                <a16:creationId xmlns:a16="http://schemas.microsoft.com/office/drawing/2014/main" id="{9D75D4D3-61B3-4D37-8DD6-9A3384EA74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3086" y="235129"/>
            <a:ext cx="6858000" cy="6858000"/>
          </a:xfrm>
          <a:prstGeom prst="rect">
            <a:avLst/>
          </a:prstGeom>
        </p:spPr>
      </p:pic>
      <p:sp>
        <p:nvSpPr>
          <p:cNvPr id="20" name="TextBox 19">
            <a:extLst>
              <a:ext uri="{FF2B5EF4-FFF2-40B4-BE49-F238E27FC236}">
                <a16:creationId xmlns:a16="http://schemas.microsoft.com/office/drawing/2014/main" id="{D3F4B1A5-D2B0-A924-3174-DF7B9AD80B6F}"/>
              </a:ext>
            </a:extLst>
          </p:cNvPr>
          <p:cNvSpPr txBox="1"/>
          <p:nvPr/>
        </p:nvSpPr>
        <p:spPr>
          <a:xfrm>
            <a:off x="2758613" y="-1859"/>
            <a:ext cx="4878077"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Connect with Me</a:t>
            </a: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Lisa Robyn Wood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Middle Manager Coach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GRIP Coaching Limited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www.gripcoaching.co.uk</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2" name="Picture 21" descr="A qr code on a white background&#10;&#10;Description automatically generated">
            <a:extLst>
              <a:ext uri="{FF2B5EF4-FFF2-40B4-BE49-F238E27FC236}">
                <a16:creationId xmlns:a16="http://schemas.microsoft.com/office/drawing/2014/main" id="{642DA96B-5DDE-1CCD-8610-E673C54385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2442" y="4678740"/>
            <a:ext cx="2338187" cy="2338187"/>
          </a:xfrm>
          <a:prstGeom prst="rect">
            <a:avLst/>
          </a:prstGeom>
        </p:spPr>
      </p:pic>
      <p:cxnSp>
        <p:nvCxnSpPr>
          <p:cNvPr id="24" name="Curved Connector 23">
            <a:extLst>
              <a:ext uri="{FF2B5EF4-FFF2-40B4-BE49-F238E27FC236}">
                <a16:creationId xmlns:a16="http://schemas.microsoft.com/office/drawing/2014/main" id="{FFAAC9DA-8A64-12BF-0CE0-F64D729C7195}"/>
              </a:ext>
            </a:extLst>
          </p:cNvPr>
          <p:cNvCxnSpPr>
            <a:cxnSpLocks/>
          </p:cNvCxnSpPr>
          <p:nvPr/>
        </p:nvCxnSpPr>
        <p:spPr>
          <a:xfrm rot="5400000">
            <a:off x="5972159" y="3586916"/>
            <a:ext cx="1271744" cy="740231"/>
          </a:xfrm>
          <a:prstGeom prst="curvedConnector3">
            <a:avLst/>
          </a:prstGeom>
          <a:ln w="60325">
            <a:tailEnd type="triangle"/>
          </a:ln>
        </p:spPr>
        <p:style>
          <a:lnRef idx="1">
            <a:schemeClr val="dk1"/>
          </a:lnRef>
          <a:fillRef idx="0">
            <a:schemeClr val="dk1"/>
          </a:fillRef>
          <a:effectRef idx="0">
            <a:schemeClr val="dk1"/>
          </a:effectRef>
          <a:fontRef idx="minor">
            <a:schemeClr val="tx1"/>
          </a:fontRef>
        </p:style>
      </p:cxnSp>
      <p:sp>
        <p:nvSpPr>
          <p:cNvPr id="26" name="TextBox 25">
            <a:extLst>
              <a:ext uri="{FF2B5EF4-FFF2-40B4-BE49-F238E27FC236}">
                <a16:creationId xmlns:a16="http://schemas.microsoft.com/office/drawing/2014/main" id="{03B97625-463A-890F-5DAD-4E000916B6CD}"/>
              </a:ext>
            </a:extLst>
          </p:cNvPr>
          <p:cNvSpPr txBox="1"/>
          <p:nvPr/>
        </p:nvSpPr>
        <p:spPr>
          <a:xfrm>
            <a:off x="5878286" y="2733567"/>
            <a:ext cx="24601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Baguet Script" panose="020F0502020204030204" pitchFamily="34" charset="0"/>
                <a:ea typeface="+mn-ea"/>
                <a:cs typeface="Baguet Script" panose="020F0502020204030204" pitchFamily="34" charset="0"/>
              </a:rPr>
              <a:t>Scan me!</a:t>
            </a:r>
          </a:p>
        </p:txBody>
      </p:sp>
    </p:spTree>
    <p:extLst>
      <p:ext uri="{BB962C8B-B14F-4D97-AF65-F5344CB8AC3E}">
        <p14:creationId xmlns:p14="http://schemas.microsoft.com/office/powerpoint/2010/main" val="3036494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380214" y="732872"/>
            <a:ext cx="11238040" cy="181588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prstClr val="white"/>
                </a:solidFill>
                <a:effectLst/>
                <a:uLnTx/>
                <a:uFillTx/>
                <a:latin typeface="Montserrat" panose="00000500000000000000" pitchFamily="2" charset="0"/>
                <a:cs typeface="Calibri"/>
              </a:rPr>
              <a:t>Q&amp;A </a:t>
            </a: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2" name="Picture 1">
            <a:extLst>
              <a:ext uri="{FF2B5EF4-FFF2-40B4-BE49-F238E27FC236}">
                <a16:creationId xmlns:a16="http://schemas.microsoft.com/office/drawing/2014/main" id="{46D7FB15-9298-FE3E-91C9-2993129D2AF4}"/>
              </a:ext>
            </a:extLst>
          </p:cNvPr>
          <p:cNvPicPr>
            <a:picLocks noChangeAspect="1"/>
          </p:cNvPicPr>
          <p:nvPr/>
        </p:nvPicPr>
        <p:blipFill>
          <a:blip r:embed="rId3"/>
          <a:stretch>
            <a:fillRect/>
          </a:stretch>
        </p:blipFill>
        <p:spPr>
          <a:xfrm>
            <a:off x="9254245" y="5657046"/>
            <a:ext cx="2944623" cy="1219306"/>
          </a:xfrm>
          <a:prstGeom prst="rect">
            <a:avLst/>
          </a:prstGeom>
        </p:spPr>
      </p:pic>
      <p:pic>
        <p:nvPicPr>
          <p:cNvPr id="3" name="Picture 2">
            <a:extLst>
              <a:ext uri="{FF2B5EF4-FFF2-40B4-BE49-F238E27FC236}">
                <a16:creationId xmlns:a16="http://schemas.microsoft.com/office/drawing/2014/main" id="{DB6DC4F5-BE9C-7780-8288-F7E2740D9ECF}"/>
              </a:ext>
            </a:extLst>
          </p:cNvPr>
          <p:cNvPicPr>
            <a:picLocks noChangeAspect="1"/>
          </p:cNvPicPr>
          <p:nvPr/>
        </p:nvPicPr>
        <p:blipFill>
          <a:blip r:embed="rId3"/>
          <a:stretch>
            <a:fillRect/>
          </a:stretch>
        </p:blipFill>
        <p:spPr>
          <a:xfrm>
            <a:off x="0" y="5638694"/>
            <a:ext cx="2944623" cy="1219306"/>
          </a:xfrm>
          <a:prstGeom prst="rect">
            <a:avLst/>
          </a:prstGeom>
        </p:spPr>
      </p:pic>
      <p:pic>
        <p:nvPicPr>
          <p:cNvPr id="7" name="Picture 6" descr="A close up of a logo&#10;&#10;Description automatically generated">
            <a:extLst>
              <a:ext uri="{FF2B5EF4-FFF2-40B4-BE49-F238E27FC236}">
                <a16:creationId xmlns:a16="http://schemas.microsoft.com/office/drawing/2014/main" id="{2CC06AE0-3643-7723-FAB5-26B78C42B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128" y="3480758"/>
            <a:ext cx="4019274" cy="3369349"/>
          </a:xfrm>
          <a:prstGeom prst="rect">
            <a:avLst/>
          </a:prstGeom>
        </p:spPr>
      </p:pic>
    </p:spTree>
    <p:extLst>
      <p:ext uri="{BB962C8B-B14F-4D97-AF65-F5344CB8AC3E}">
        <p14:creationId xmlns:p14="http://schemas.microsoft.com/office/powerpoint/2010/main" val="1296348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6B0CBFE-F4F1-BF2A-7270-2DC3BBCA0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2" y="129333"/>
            <a:ext cx="1879813" cy="12557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0EE1D5-7637-D188-0CA6-69F8B9CA7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4516" y="1322546"/>
            <a:ext cx="1879813" cy="7582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1C89CE7-981E-75E5-78D6-0B16215EB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1479" y="92868"/>
            <a:ext cx="2075188" cy="8992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BA377E-904F-5EEB-66FD-93EC11D927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5272" y="1478247"/>
            <a:ext cx="1698979" cy="113491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6BA3BCD-35CB-59A8-5159-F0A090FBD3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321" y="2146421"/>
            <a:ext cx="2085603" cy="13931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A33ED91-A0F4-AA56-9EC0-2BB44F26AE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9252" y="1056036"/>
            <a:ext cx="2531176" cy="3978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A2E8B83-80F7-2976-4E50-591C21061B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8523" y="153714"/>
            <a:ext cx="2039110" cy="12313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15234DD5-FF6A-3CE5-F055-1C34B37D1C2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19956" y="3541610"/>
            <a:ext cx="1803181" cy="12045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05FD77A-FF7B-9D37-C0A3-C4193E22A3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7256" y="3131934"/>
            <a:ext cx="2234517" cy="7014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11B6B13-50BC-138A-C074-CAB0467975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9540" y="1648356"/>
            <a:ext cx="3304956" cy="80515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81B5E8B9-2537-1F41-4FA7-977DF267D07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1882" y="1761034"/>
            <a:ext cx="2107981" cy="140813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FABA1312-6407-E081-A2C8-F378357BBE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04131" y="975598"/>
            <a:ext cx="2456584" cy="80932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8F3A25F9-3645-0DF5-9E72-9356057885D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825" t="10067" r="7785" b="18876"/>
          <a:stretch/>
        </p:blipFill>
        <p:spPr bwMode="auto">
          <a:xfrm>
            <a:off x="2594007" y="2644758"/>
            <a:ext cx="2277367" cy="73680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8897CE4A-419E-DBBE-A215-8DD363466E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25894" y="150528"/>
            <a:ext cx="2725294" cy="70474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8CF88F98-BD81-9F3F-0E11-2988DB8C537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0982" y="2686201"/>
            <a:ext cx="2344145" cy="57080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DA7B6D33-16DD-AE24-4C93-256179B88D2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83891" y="5587242"/>
            <a:ext cx="1587830"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2C4AE12-5510-DD32-D5F2-C23F2951BBD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56018" y="2624044"/>
            <a:ext cx="1469882" cy="90300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E07CC2F0-3BBC-9166-9A70-09A6BDE55A6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32503" b="33060"/>
          <a:stretch/>
        </p:blipFill>
        <p:spPr bwMode="auto">
          <a:xfrm>
            <a:off x="2037029" y="5714380"/>
            <a:ext cx="3881207" cy="94011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DE5AB00D-E60F-3E54-2C37-80A1AC1E9252}"/>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4094" t="1" r="2688" b="8719"/>
          <a:stretch/>
        </p:blipFill>
        <p:spPr bwMode="auto">
          <a:xfrm>
            <a:off x="2461978" y="3436878"/>
            <a:ext cx="2234517" cy="72907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DD3BFB13-B0DC-217B-D15D-E5B066F3023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614080" y="4077495"/>
            <a:ext cx="1739673" cy="966308"/>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F25D59FE-82B4-8125-FC50-D49995A3621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6216" t="22873" r="15737" b="24689"/>
          <a:stretch/>
        </p:blipFill>
        <p:spPr bwMode="auto">
          <a:xfrm>
            <a:off x="233054" y="3671814"/>
            <a:ext cx="1518043" cy="824553"/>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4A964BA6-45B1-FABF-CF32-3FCF47CFFF2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43946" y="129333"/>
            <a:ext cx="1707464" cy="903533"/>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a:extLst>
              <a:ext uri="{FF2B5EF4-FFF2-40B4-BE49-F238E27FC236}">
                <a16:creationId xmlns:a16="http://schemas.microsoft.com/office/drawing/2014/main" id="{3F6BDCB1-2221-960A-E59D-F0FE7F7F134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1544" y="4482992"/>
            <a:ext cx="1879813" cy="112162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a:extLst>
              <a:ext uri="{FF2B5EF4-FFF2-40B4-BE49-F238E27FC236}">
                <a16:creationId xmlns:a16="http://schemas.microsoft.com/office/drawing/2014/main" id="{DE34D378-E846-FCA4-6442-0F8F3922C4E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01385" y="1592409"/>
            <a:ext cx="2120447" cy="1416459"/>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a:extLst>
              <a:ext uri="{FF2B5EF4-FFF2-40B4-BE49-F238E27FC236}">
                <a16:creationId xmlns:a16="http://schemas.microsoft.com/office/drawing/2014/main" id="{92B7A4AA-BBE1-B626-9CC6-1E2E98FA2AF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105598" y="4519988"/>
            <a:ext cx="2049745" cy="2134509"/>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a:extLst>
              <a:ext uri="{FF2B5EF4-FFF2-40B4-BE49-F238E27FC236}">
                <a16:creationId xmlns:a16="http://schemas.microsoft.com/office/drawing/2014/main" id="{EE803391-6D8C-EE82-A538-4A9C2C421AC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003309" y="2247307"/>
            <a:ext cx="2111218" cy="1410293"/>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a:extLst>
              <a:ext uri="{FF2B5EF4-FFF2-40B4-BE49-F238E27FC236}">
                <a16:creationId xmlns:a16="http://schemas.microsoft.com/office/drawing/2014/main" id="{FBB8F838-33CB-D5D0-D012-14542762B0E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9239" t="13695" b="17306"/>
          <a:stretch/>
        </p:blipFill>
        <p:spPr bwMode="auto">
          <a:xfrm>
            <a:off x="1978250" y="4190536"/>
            <a:ext cx="1840267" cy="988994"/>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a:extLst>
              <a:ext uri="{FF2B5EF4-FFF2-40B4-BE49-F238E27FC236}">
                <a16:creationId xmlns:a16="http://schemas.microsoft.com/office/drawing/2014/main" id="{A84CF992-F5CC-244A-F724-B1E2DA55977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37528" y="3650149"/>
            <a:ext cx="1340900" cy="1059311"/>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a:extLst>
              <a:ext uri="{FF2B5EF4-FFF2-40B4-BE49-F238E27FC236}">
                <a16:creationId xmlns:a16="http://schemas.microsoft.com/office/drawing/2014/main" id="{59C7A8D7-A092-BF00-3031-B088DC5C573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602971" y="5179530"/>
            <a:ext cx="1580202" cy="1580202"/>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a:extLst>
              <a:ext uri="{FF2B5EF4-FFF2-40B4-BE49-F238E27FC236}">
                <a16:creationId xmlns:a16="http://schemas.microsoft.com/office/drawing/2014/main" id="{2F94849B-600A-8649-9D1D-0CA9AFB160C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31285" y="1552458"/>
            <a:ext cx="2433297" cy="445395"/>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a:extLst>
              <a:ext uri="{FF2B5EF4-FFF2-40B4-BE49-F238E27FC236}">
                <a16:creationId xmlns:a16="http://schemas.microsoft.com/office/drawing/2014/main" id="{9D0550CF-7B7D-9935-C56B-10F788EBDE7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3668" y="5772793"/>
            <a:ext cx="2326233" cy="854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black logo&#10;&#10;Description automatically generated">
            <a:extLst>
              <a:ext uri="{FF2B5EF4-FFF2-40B4-BE49-F238E27FC236}">
                <a16:creationId xmlns:a16="http://schemas.microsoft.com/office/drawing/2014/main" id="{41AF368E-2169-7892-92B6-36C37C51CDEC}"/>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4855710" y="3304929"/>
            <a:ext cx="1083621" cy="865616"/>
          </a:xfrm>
          <a:prstGeom prst="rect">
            <a:avLst/>
          </a:prstGeom>
        </p:spPr>
      </p:pic>
      <p:pic>
        <p:nvPicPr>
          <p:cNvPr id="1080" name="Picture 56">
            <a:extLst>
              <a:ext uri="{FF2B5EF4-FFF2-40B4-BE49-F238E27FC236}">
                <a16:creationId xmlns:a16="http://schemas.microsoft.com/office/drawing/2014/main" id="{EBC59AAF-D75A-3AD2-FAF9-0E67F9AC8BF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557476" y="4508013"/>
            <a:ext cx="2022488" cy="9401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lue and black logo&#10;&#10;Description automatically generated">
            <a:extLst>
              <a:ext uri="{FF2B5EF4-FFF2-40B4-BE49-F238E27FC236}">
                <a16:creationId xmlns:a16="http://schemas.microsoft.com/office/drawing/2014/main" id="{D9DA9009-014B-57E6-1644-5E5BB636C2A4}"/>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6459137" y="3210899"/>
            <a:ext cx="2031459" cy="849618"/>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922AE051-5D15-4DF7-FF17-D785AE419BAA}"/>
              </a:ext>
            </a:extLst>
          </p:cNvPr>
          <p:cNvPicPr>
            <a:picLocks noChangeAspect="1"/>
          </p:cNvPicPr>
          <p:nvPr/>
        </p:nvPicPr>
        <p:blipFill rotWithShape="1">
          <a:blip r:embed="rId36">
            <a:extLst>
              <a:ext uri="{28A0092B-C50C-407E-A947-70E740481C1C}">
                <a14:useLocalDpi xmlns:a14="http://schemas.microsoft.com/office/drawing/2010/main" val="0"/>
              </a:ext>
            </a:extLst>
          </a:blip>
          <a:srcRect l="15674" t="28913" r="17196" b="29600"/>
          <a:stretch/>
        </p:blipFill>
        <p:spPr>
          <a:xfrm>
            <a:off x="3567993" y="4136438"/>
            <a:ext cx="1939305" cy="674149"/>
          </a:xfrm>
          <a:prstGeom prst="rect">
            <a:avLst/>
          </a:prstGeom>
        </p:spPr>
      </p:pic>
      <p:pic>
        <p:nvPicPr>
          <p:cNvPr id="9" name="Picture 10" descr="Engie Logo PNG vector in SVG, PDF, AI, CDR format">
            <a:extLst>
              <a:ext uri="{FF2B5EF4-FFF2-40B4-BE49-F238E27FC236}">
                <a16:creationId xmlns:a16="http://schemas.microsoft.com/office/drawing/2014/main" id="{16F31C62-A376-2FF1-B2A9-A1B564FB1372}"/>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t="21444" b="15151"/>
          <a:stretch/>
        </p:blipFill>
        <p:spPr bwMode="auto">
          <a:xfrm>
            <a:off x="8719232" y="5432488"/>
            <a:ext cx="1721465" cy="8175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388629B-0C8C-4230-283A-3FF1F2A28B59}"/>
              </a:ext>
            </a:extLst>
          </p:cNvPr>
          <p:cNvPicPr>
            <a:picLocks noChangeAspect="1" noChangeArrowheads="1"/>
          </p:cNvPicPr>
          <p:nvPr/>
        </p:nvPicPr>
        <p:blipFill rotWithShape="1">
          <a:blip r:embed="rId38">
            <a:extLst>
              <a:ext uri="{28A0092B-C50C-407E-A947-70E740481C1C}">
                <a14:useLocalDpi xmlns:a14="http://schemas.microsoft.com/office/drawing/2010/main" val="0"/>
              </a:ext>
            </a:extLst>
          </a:blip>
          <a:srcRect l="10206" t="23557" r="12211" b="19905"/>
          <a:stretch/>
        </p:blipFill>
        <p:spPr bwMode="auto">
          <a:xfrm>
            <a:off x="2612036" y="4854084"/>
            <a:ext cx="2130460" cy="857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531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573746" y="406635"/>
            <a:ext cx="11238040" cy="243143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prstClr val="white"/>
              </a:solidFill>
              <a:effectLst/>
              <a:uLnTx/>
              <a:uFillTx/>
              <a:latin typeface="Montserrat" panose="00000500000000000000" pitchFamily="2" charset="0"/>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cs typeface="Calibri"/>
              </a:rPr>
              <a:t>Thank you again to our hosts, speakers &amp; partners for their ongoing support in making this event possible.</a:t>
            </a:r>
          </a:p>
        </p:txBody>
      </p:sp>
      <p:sp>
        <p:nvSpPr>
          <p:cNvPr id="6" name="TextBox 5">
            <a:extLst>
              <a:ext uri="{FF2B5EF4-FFF2-40B4-BE49-F238E27FC236}">
                <a16:creationId xmlns:a16="http://schemas.microsoft.com/office/drawing/2014/main" id="{299A1E85-9F76-4E0A-91C1-88AE3937512B}"/>
              </a:ext>
            </a:extLst>
          </p:cNvPr>
          <p:cNvSpPr txBox="1"/>
          <p:nvPr/>
        </p:nvSpPr>
        <p:spPr>
          <a:xfrm>
            <a:off x="4912029" y="6266699"/>
            <a:ext cx="25614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pic>
        <p:nvPicPr>
          <p:cNvPr id="2" name="Picture 1">
            <a:extLst>
              <a:ext uri="{FF2B5EF4-FFF2-40B4-BE49-F238E27FC236}">
                <a16:creationId xmlns:a16="http://schemas.microsoft.com/office/drawing/2014/main" id="{46D7FB15-9298-FE3E-91C9-2993129D2AF4}"/>
              </a:ext>
            </a:extLst>
          </p:cNvPr>
          <p:cNvPicPr>
            <a:picLocks noChangeAspect="1"/>
          </p:cNvPicPr>
          <p:nvPr/>
        </p:nvPicPr>
        <p:blipFill>
          <a:blip r:embed="rId3"/>
          <a:stretch>
            <a:fillRect/>
          </a:stretch>
        </p:blipFill>
        <p:spPr>
          <a:xfrm>
            <a:off x="9254245" y="5657046"/>
            <a:ext cx="2944623" cy="1219306"/>
          </a:xfrm>
          <a:prstGeom prst="rect">
            <a:avLst/>
          </a:prstGeom>
        </p:spPr>
      </p:pic>
      <p:pic>
        <p:nvPicPr>
          <p:cNvPr id="3" name="Picture 2">
            <a:extLst>
              <a:ext uri="{FF2B5EF4-FFF2-40B4-BE49-F238E27FC236}">
                <a16:creationId xmlns:a16="http://schemas.microsoft.com/office/drawing/2014/main" id="{DB6DC4F5-BE9C-7780-8288-F7E2740D9ECF}"/>
              </a:ext>
            </a:extLst>
          </p:cNvPr>
          <p:cNvPicPr>
            <a:picLocks noChangeAspect="1"/>
          </p:cNvPicPr>
          <p:nvPr/>
        </p:nvPicPr>
        <p:blipFill>
          <a:blip r:embed="rId3"/>
          <a:stretch>
            <a:fillRect/>
          </a:stretch>
        </p:blipFill>
        <p:spPr>
          <a:xfrm>
            <a:off x="0" y="5638694"/>
            <a:ext cx="2944623" cy="1219306"/>
          </a:xfrm>
          <a:prstGeom prst="rect">
            <a:avLst/>
          </a:prstGeom>
        </p:spPr>
      </p:pic>
      <p:pic>
        <p:nvPicPr>
          <p:cNvPr id="7" name="Picture 6" descr="A close up of a logo&#10;&#10;Description automatically generated">
            <a:extLst>
              <a:ext uri="{FF2B5EF4-FFF2-40B4-BE49-F238E27FC236}">
                <a16:creationId xmlns:a16="http://schemas.microsoft.com/office/drawing/2014/main" id="{2737B558-FF3B-6367-5D3E-17CFF94E3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320" y="2856422"/>
            <a:ext cx="4795348" cy="4019930"/>
          </a:xfrm>
          <a:prstGeom prst="rect">
            <a:avLst/>
          </a:prstGeom>
        </p:spPr>
      </p:pic>
    </p:spTree>
    <p:extLst>
      <p:ext uri="{BB962C8B-B14F-4D97-AF65-F5344CB8AC3E}">
        <p14:creationId xmlns:p14="http://schemas.microsoft.com/office/powerpoint/2010/main" val="386807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F5C561-1D7D-4BA0-8079-C24468FCEA70}"/>
              </a:ext>
            </a:extLst>
          </p:cNvPr>
          <p:cNvSpPr txBox="1"/>
          <p:nvPr/>
        </p:nvSpPr>
        <p:spPr>
          <a:xfrm>
            <a:off x="4258554" y="6505077"/>
            <a:ext cx="367489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3" name="TextBox 2">
            <a:extLst>
              <a:ext uri="{FF2B5EF4-FFF2-40B4-BE49-F238E27FC236}">
                <a16:creationId xmlns:a16="http://schemas.microsoft.com/office/drawing/2014/main" id="{B1750711-13C0-EADF-FD97-E87B3A74B494}"/>
              </a:ext>
            </a:extLst>
          </p:cNvPr>
          <p:cNvSpPr txBox="1"/>
          <p:nvPr/>
        </p:nvSpPr>
        <p:spPr>
          <a:xfrm>
            <a:off x="3514375" y="430509"/>
            <a:ext cx="516324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WUN EVENTS – Coming up</a:t>
            </a:r>
          </a:p>
        </p:txBody>
      </p:sp>
      <p:pic>
        <p:nvPicPr>
          <p:cNvPr id="4" name="Picture 3" descr="A picture containing text, clipart&#10;&#10;Description automatically generated">
            <a:extLst>
              <a:ext uri="{FF2B5EF4-FFF2-40B4-BE49-F238E27FC236}">
                <a16:creationId xmlns:a16="http://schemas.microsoft.com/office/drawing/2014/main" id="{92ABBFF0-0F0F-140A-F2C4-C6C711001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5803" y="-32588"/>
            <a:ext cx="3256198" cy="1442465"/>
          </a:xfrm>
          <a:prstGeom prst="rect">
            <a:avLst/>
          </a:prstGeom>
        </p:spPr>
      </p:pic>
      <p:sp>
        <p:nvSpPr>
          <p:cNvPr id="6" name="TextBox 5">
            <a:extLst>
              <a:ext uri="{FF2B5EF4-FFF2-40B4-BE49-F238E27FC236}">
                <a16:creationId xmlns:a16="http://schemas.microsoft.com/office/drawing/2014/main" id="{79621FA1-13A4-F608-F92A-156BD527FCB5}"/>
              </a:ext>
            </a:extLst>
          </p:cNvPr>
          <p:cNvSpPr txBox="1"/>
          <p:nvPr/>
        </p:nvSpPr>
        <p:spPr>
          <a:xfrm>
            <a:off x="1022684" y="1905513"/>
            <a:ext cx="10363773" cy="379591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18th Oct  1pm WUN For ALL Utilities as a 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What nee</a:t>
            </a:r>
            <a:r>
              <a:rPr lang="en-US" sz="2400" b="1" dirty="0">
                <a:solidFill>
                  <a:prstClr val="white">
                    <a:lumMod val="95000"/>
                  </a:prstClr>
                </a:solidFill>
                <a:latin typeface="Calibri" panose="020F0502020204030204"/>
              </a:rPr>
              <a:t>ds to </a:t>
            </a: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change to make this happen</a:t>
            </a:r>
            <a:r>
              <a:rPr lang="en-US" sz="2400" b="1" dirty="0">
                <a:solidFill>
                  <a:prstClr val="white">
                    <a:lumMod val="95000"/>
                  </a:prstClr>
                </a:solidFill>
                <a:latin typeface="Calibri" panose="020F0502020204030204"/>
              </a:rPr>
              <a:t> </a:t>
            </a:r>
            <a:r>
              <a:rPr lang="en-US" sz="2400" i="1" dirty="0">
                <a:solidFill>
                  <a:prstClr val="white">
                    <a:lumMod val="95000"/>
                  </a:prstClr>
                </a:solidFill>
                <a:latin typeface="Calibri" panose="020F0502020204030204"/>
              </a:rPr>
              <a:t>(virtual 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Speakers: </a:t>
            </a:r>
            <a:r>
              <a:rPr kumimoji="0" lang="en-GB" sz="240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Ritika Wattan –SSE Energy; Richard Bartlett –Smartest Energy Business, </a:t>
            </a:r>
            <a:endParaRPr lang="en-GB" sz="2400" noProof="0" dirty="0">
              <a:solidFill>
                <a:prstClr val="white"/>
              </a:solidFill>
              <a:latin typeface="Calibri" panose="020F0502020204030204"/>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Pete Nisbet, </a:t>
            </a:r>
            <a:r>
              <a:rPr kumimoji="0" lang="en-GB" sz="2400" i="0" u="none" strike="noStrike" kern="0" cap="none" spc="0" normalizeH="0" baseline="0" noProof="0" dirty="0" err="1">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Edenseven</a:t>
            </a:r>
            <a:r>
              <a:rPr kumimoji="0" lang="en-GB" sz="2400" i="0" u="none" strike="noStrike" kern="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 Emma Keedwell, Vodafone Business UK</a:t>
            </a:r>
          </a:p>
          <a:p>
            <a:pPr marL="0" marR="0" lvl="0" indent="0" algn="ctr" defTabSz="914400" rtl="0" eaLnBrk="1" fontAlgn="base" latinLnBrk="0" hangingPunct="1">
              <a:lnSpc>
                <a:spcPts val="2040"/>
              </a:lnSpc>
              <a:spcBef>
                <a:spcPts val="0"/>
              </a:spcBef>
              <a:spcAft>
                <a:spcPts val="0"/>
              </a:spcAft>
              <a:buClrTx/>
              <a:buSzTx/>
              <a:buFontTx/>
              <a:buNone/>
              <a:tabLst/>
              <a:defRPr/>
            </a:pPr>
            <a:endParaRPr kumimoji="0" lang="en-GB" sz="2400" b="0" i="0" u="none" strike="noStrike" kern="1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22nd Nov 6pm Leading the Way – Women leading, Innovating </a:t>
            </a:r>
            <a:r>
              <a:rPr lang="en-US" sz="2400" b="1" dirty="0">
                <a:solidFill>
                  <a:prstClr val="white">
                    <a:lumMod val="95000"/>
                  </a:prstClr>
                </a:solidFill>
                <a:latin typeface="Calibri" panose="020F0502020204030204"/>
              </a:rPr>
              <a:t>&amp; R</a:t>
            </a:r>
            <a:r>
              <a:rPr kumimoji="0" lang="en-US" sz="2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ole </a:t>
            </a:r>
            <a:r>
              <a:rPr lang="en-US" sz="2400" b="1" dirty="0">
                <a:solidFill>
                  <a:prstClr val="white">
                    <a:lumMod val="95000"/>
                  </a:prstClr>
                </a:solidFill>
                <a:latin typeface="Calibri" panose="020F0502020204030204"/>
              </a:rPr>
              <a:t>M</a:t>
            </a:r>
            <a:r>
              <a:rPr kumimoji="0" lang="en-US" sz="2400" b="1" i="0" u="none" strike="noStrike" kern="1200" cap="none" spc="0" normalizeH="0" baseline="0" noProof="0" dirty="0" err="1">
                <a:ln>
                  <a:noFill/>
                </a:ln>
                <a:solidFill>
                  <a:prstClr val="white">
                    <a:lumMod val="95000"/>
                  </a:prstClr>
                </a:solidFill>
                <a:effectLst/>
                <a:uLnTx/>
                <a:uFillTx/>
                <a:latin typeface="Calibri" panose="020F0502020204030204"/>
                <a:ea typeface="+mn-ea"/>
                <a:cs typeface="+mn-cs"/>
              </a:rPr>
              <a:t>odeling</a:t>
            </a:r>
            <a:r>
              <a:rPr lang="en-US" sz="2400" b="1" dirty="0">
                <a:solidFill>
                  <a:prstClr val="white">
                    <a:lumMod val="95000"/>
                  </a:prstClr>
                </a:solidFill>
                <a:latin typeface="Calibri" panose="020F0502020204030204"/>
              </a:rPr>
              <a:t> - </a:t>
            </a:r>
            <a:r>
              <a:rPr kumimoji="0" lang="en-US" sz="240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Kindly hosted by Salesforce, London.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17</a:t>
            </a:r>
            <a:r>
              <a:rPr kumimoji="0" lang="en-GB" sz="2400" b="1" i="0" u="none" strike="noStrike" kern="1200" cap="none" spc="0" normalizeH="0" baseline="3000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th</a:t>
            </a:r>
            <a:r>
              <a:rPr kumimoji="0" lang="en-GB"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 Jan’ 24 </a:t>
            </a:r>
            <a:r>
              <a:rPr lang="en-GB" sz="2400" b="1" dirty="0">
                <a:solidFill>
                  <a:prstClr val="white"/>
                </a:solidFill>
                <a:latin typeface="Calibri" panose="020F0502020204030204"/>
                <a:ea typeface="Calibri" panose="020F0502020204030204" pitchFamily="34" charset="0"/>
                <a:cs typeface="Arial" panose="020B0604020202020204" pitchFamily="34" charset="0"/>
              </a:rPr>
              <a:t> 1pm </a:t>
            </a:r>
            <a:r>
              <a:rPr kumimoji="0" lang="en-GB"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WUN For ALL  - Gender Pay Gap  </a:t>
            </a:r>
            <a:r>
              <a:rPr kumimoji="0" lang="en-GB"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Arial" panose="020B0604020202020204" pitchFamily="34" charset="0"/>
              </a:rPr>
              <a:t>– What is it, how is it calculated, why should I care and what needs to happen to close the gap? </a:t>
            </a:r>
            <a:endParaRPr kumimoji="0" lang="en-US" sz="2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A4D5A1C-A480-42E5-2622-D3CC450D2187}"/>
              </a:ext>
            </a:extLst>
          </p:cNvPr>
          <p:cNvSpPr txBox="1"/>
          <p:nvPr/>
        </p:nvSpPr>
        <p:spPr>
          <a:xfrm>
            <a:off x="11365" y="6291031"/>
            <a:ext cx="43400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Free Tickets available </a:t>
            </a:r>
            <a:r>
              <a:rPr lang="en-US" sz="2800" b="1" dirty="0">
                <a:solidFill>
                  <a:prstClr val="white">
                    <a:lumMod val="95000"/>
                  </a:prstClr>
                </a:solidFill>
                <a:latin typeface="Calibri" panose="020F0502020204030204"/>
              </a:rPr>
              <a:t>online</a:t>
            </a:r>
            <a:r>
              <a:rPr kumimoji="0" lang="en-US"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 </a:t>
            </a:r>
            <a:endParaRPr kumimoji="0" lang="en-GB" sz="2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AE55DB0A-66BD-C841-BFF4-7CF631AD4D61}"/>
              </a:ext>
            </a:extLst>
          </p:cNvPr>
          <p:cNvPicPr>
            <a:picLocks noChangeAspect="1"/>
          </p:cNvPicPr>
          <p:nvPr/>
        </p:nvPicPr>
        <p:blipFill>
          <a:blip r:embed="rId4"/>
          <a:stretch>
            <a:fillRect/>
          </a:stretch>
        </p:blipFill>
        <p:spPr>
          <a:xfrm>
            <a:off x="10551695" y="5245471"/>
            <a:ext cx="1628938" cy="1628938"/>
          </a:xfrm>
          <a:prstGeom prst="rect">
            <a:avLst/>
          </a:prstGeom>
        </p:spPr>
      </p:pic>
      <p:pic>
        <p:nvPicPr>
          <p:cNvPr id="8" name="Picture 7" descr="A collage of people&#10;&#10;Description automatically generated">
            <a:extLst>
              <a:ext uri="{FF2B5EF4-FFF2-40B4-BE49-F238E27FC236}">
                <a16:creationId xmlns:a16="http://schemas.microsoft.com/office/drawing/2014/main" id="{E7AD8955-32C4-9996-91D5-21CF47E047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50" y="-1658"/>
            <a:ext cx="2173129" cy="2173129"/>
          </a:xfrm>
          <a:prstGeom prst="rect">
            <a:avLst/>
          </a:prstGeom>
        </p:spPr>
      </p:pic>
    </p:spTree>
    <p:extLst>
      <p:ext uri="{BB962C8B-B14F-4D97-AF65-F5344CB8AC3E}">
        <p14:creationId xmlns:p14="http://schemas.microsoft.com/office/powerpoint/2010/main" val="1334320568"/>
      </p:ext>
    </p:extLst>
  </p:cSld>
  <p:clrMapOvr>
    <a:masterClrMapping/>
  </p:clrMapOvr>
  <mc:AlternateContent xmlns:mc="http://schemas.openxmlformats.org/markup-compatibility/2006" xmlns:p14="http://schemas.microsoft.com/office/powerpoint/2010/main">
    <mc:Choice Requires="p14">
      <p:transition p14:dur="250" advClick="0" advTm="3000">
        <p:wipe/>
      </p:transition>
    </mc:Choice>
    <mc:Fallback xmlns="">
      <p:transition advClick="0" advTm="3000">
        <p:wip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57D7AA">
            <a:alpha val="93000"/>
          </a:srgb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4B82DF-EB52-4225-B77A-66373AAAA0F7}"/>
              </a:ext>
            </a:extLst>
          </p:cNvPr>
          <p:cNvSpPr txBox="1"/>
          <p:nvPr/>
        </p:nvSpPr>
        <p:spPr>
          <a:xfrm>
            <a:off x="168441" y="190500"/>
            <a:ext cx="118551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chemeClr val="bg1"/>
                </a:solidFill>
                <a:effectLst/>
                <a:uLnTx/>
                <a:uFillTx/>
                <a:latin typeface="Montserrat" panose="00000500000000000000" pitchFamily="2" charset="0"/>
                <a:ea typeface="+mn-ea"/>
                <a:cs typeface="+mn-cs"/>
              </a:rPr>
              <a:t>#WUN Don’t forget to follow us for the latest news and updates</a:t>
            </a:r>
          </a:p>
        </p:txBody>
      </p:sp>
      <p:pic>
        <p:nvPicPr>
          <p:cNvPr id="6" name="Picture 5">
            <a:extLst>
              <a:ext uri="{FF2B5EF4-FFF2-40B4-BE49-F238E27FC236}">
                <a16:creationId xmlns:a16="http://schemas.microsoft.com/office/drawing/2014/main" id="{706A6C85-2456-48B4-A88C-6B4D9B2FA381}"/>
              </a:ext>
            </a:extLst>
          </p:cNvPr>
          <p:cNvPicPr>
            <a:picLocks noChangeAspect="1"/>
          </p:cNvPicPr>
          <p:nvPr/>
        </p:nvPicPr>
        <p:blipFill>
          <a:blip r:embed="rId3"/>
          <a:stretch>
            <a:fillRect/>
          </a:stretch>
        </p:blipFill>
        <p:spPr>
          <a:xfrm>
            <a:off x="6568264" y="2049613"/>
            <a:ext cx="4827145" cy="3963611"/>
          </a:xfrm>
          <a:prstGeom prst="rect">
            <a:avLst/>
          </a:prstGeom>
          <a:effectLst>
            <a:softEdge rad="50800"/>
          </a:effectLst>
        </p:spPr>
      </p:pic>
      <p:pic>
        <p:nvPicPr>
          <p:cNvPr id="2" name="Picture 1">
            <a:extLst>
              <a:ext uri="{FF2B5EF4-FFF2-40B4-BE49-F238E27FC236}">
                <a16:creationId xmlns:a16="http://schemas.microsoft.com/office/drawing/2014/main" id="{F3C634A0-C75D-4530-92F3-6D213B113B3C}"/>
              </a:ext>
            </a:extLst>
          </p:cNvPr>
          <p:cNvPicPr>
            <a:picLocks noChangeAspect="1"/>
          </p:cNvPicPr>
          <p:nvPr/>
        </p:nvPicPr>
        <p:blipFill rotWithShape="1">
          <a:blip r:embed="rId4">
            <a:alphaModFix amt="81000"/>
          </a:blip>
          <a:srcRect t="8723" b="13828"/>
          <a:stretch/>
        </p:blipFill>
        <p:spPr>
          <a:xfrm>
            <a:off x="1134411" y="2049613"/>
            <a:ext cx="4665198" cy="3963611"/>
          </a:xfrm>
          <a:prstGeom prst="rect">
            <a:avLst/>
          </a:prstGeom>
          <a:effectLst>
            <a:softEdge rad="38100"/>
          </a:effectLst>
        </p:spPr>
      </p:pic>
      <p:sp>
        <p:nvSpPr>
          <p:cNvPr id="8" name="TextBox 7">
            <a:extLst>
              <a:ext uri="{FF2B5EF4-FFF2-40B4-BE49-F238E27FC236}">
                <a16:creationId xmlns:a16="http://schemas.microsoft.com/office/drawing/2014/main" id="{6C60D9A3-0E3A-4407-8F5B-9F9F75D8A8F0}"/>
              </a:ext>
            </a:extLst>
          </p:cNvPr>
          <p:cNvSpPr txBox="1"/>
          <p:nvPr/>
        </p:nvSpPr>
        <p:spPr>
          <a:xfrm>
            <a:off x="4856109" y="6411308"/>
            <a:ext cx="247978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schemeClr val="bg1"/>
                </a:solidFill>
                <a:effectLst/>
                <a:uLnTx/>
                <a:uFillTx/>
                <a:latin typeface="Calibri" panose="020F0502020204030204"/>
                <a:ea typeface="+mn-ea"/>
                <a:cs typeface="+mn-cs"/>
              </a:rPr>
              <a:t>https://thewun.co.uk</a:t>
            </a:r>
          </a:p>
        </p:txBody>
      </p:sp>
      <p:pic>
        <p:nvPicPr>
          <p:cNvPr id="4" name="Picture 3" descr="Icon&#10;&#10;Description automatically generated">
            <a:extLst>
              <a:ext uri="{FF2B5EF4-FFF2-40B4-BE49-F238E27FC236}">
                <a16:creationId xmlns:a16="http://schemas.microsoft.com/office/drawing/2014/main" id="{002B6F09-55F2-5FAA-78F6-8BAC5958C5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993" y="1863771"/>
            <a:ext cx="929817" cy="862369"/>
          </a:xfrm>
          <a:prstGeom prst="rect">
            <a:avLst/>
          </a:prstGeom>
        </p:spPr>
      </p:pic>
      <p:pic>
        <p:nvPicPr>
          <p:cNvPr id="4102" name="Picture 6" descr="Twitter Logo and symbol, meaning, history, PNG, brand">
            <a:extLst>
              <a:ext uri="{FF2B5EF4-FFF2-40B4-BE49-F238E27FC236}">
                <a16:creationId xmlns:a16="http://schemas.microsoft.com/office/drawing/2014/main" id="{5D9A9A2F-9BD6-AD36-8FD8-4A8591786DC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537" r="22538" b="5836"/>
          <a:stretch/>
        </p:blipFill>
        <p:spPr bwMode="auto">
          <a:xfrm>
            <a:off x="10465592" y="1900989"/>
            <a:ext cx="929817" cy="894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0693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3A0982B-D5E7-4577-8B82-39A574D653B7}"/>
              </a:ext>
            </a:extLst>
          </p:cNvPr>
          <p:cNvSpPr txBox="1"/>
          <p:nvPr/>
        </p:nvSpPr>
        <p:spPr>
          <a:xfrm>
            <a:off x="1465443" y="1640813"/>
            <a:ext cx="10152811" cy="135421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0469E88-3F7E-4078-B44D-BC0B84D26183}"/>
              </a:ext>
            </a:extLst>
          </p:cNvPr>
          <p:cNvSpPr txBox="1"/>
          <p:nvPr/>
        </p:nvSpPr>
        <p:spPr>
          <a:xfrm>
            <a:off x="4651852" y="1339582"/>
            <a:ext cx="7326848" cy="452431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
                <a:ea typeface="+mn-ea"/>
                <a:cs typeface="+mn-cs"/>
              </a:rPr>
              <a:t>New WUN Mentoring now available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Montserrat "/>
                <a:ea typeface="+mn-ea"/>
                <a:cs typeface="+mn-cs"/>
              </a:rPr>
              <a:t>WUN offers mentoring to women at any stage of their career in the utilities sector.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mn-cs"/>
              </a:rPr>
              <a:t>We are hugely privileged to have over 60 fantastic experienced mentors within the WUN mentoring programme.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Montserrat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mn-cs"/>
              </a:rPr>
              <a:t>With growing numbers of Mentors and Mentees we are delighted with the community and support fostered within the mentoring programme.</a:t>
            </a:r>
          </a:p>
        </p:txBody>
      </p:sp>
      <p:sp>
        <p:nvSpPr>
          <p:cNvPr id="2" name="TextBox 1">
            <a:extLst>
              <a:ext uri="{FF2B5EF4-FFF2-40B4-BE49-F238E27FC236}">
                <a16:creationId xmlns:a16="http://schemas.microsoft.com/office/drawing/2014/main" id="{2377A8C3-91C3-44ED-8009-638A4B72FEBA}"/>
              </a:ext>
            </a:extLst>
          </p:cNvPr>
          <p:cNvSpPr txBox="1"/>
          <p:nvPr/>
        </p:nvSpPr>
        <p:spPr>
          <a:xfrm>
            <a:off x="1941694" y="6126049"/>
            <a:ext cx="79243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ontserrat "/>
                <a:ea typeface="+mn-ea"/>
                <a:cs typeface="Calibri"/>
              </a:rPr>
              <a:t>If you are interested in becoming a Mentor or </a:t>
            </a:r>
            <a:r>
              <a:rPr lang="en-GB" sz="2000" dirty="0">
                <a:solidFill>
                  <a:prstClr val="white"/>
                </a:solidFill>
                <a:latin typeface="Montserrat "/>
                <a:cs typeface="Calibri"/>
              </a:rPr>
              <a:t>Mentee,</a:t>
            </a:r>
            <a:r>
              <a:rPr kumimoji="0" lang="en-GB" sz="2000" b="0" i="0" u="none" strike="noStrike" kern="1200" cap="none" spc="0" normalizeH="0" baseline="0" noProof="0" dirty="0">
                <a:ln>
                  <a:noFill/>
                </a:ln>
                <a:solidFill>
                  <a:prstClr val="white"/>
                </a:solidFill>
                <a:effectLst/>
                <a:uLnTx/>
                <a:uFillTx/>
                <a:latin typeface="Montserrat "/>
                <a:ea typeface="+mn-ea"/>
                <a:cs typeface="Calibri"/>
              </a:rPr>
              <a:t> please visit our website: </a:t>
            </a:r>
            <a:r>
              <a:rPr lang="en-GB" sz="2000" b="1" dirty="0">
                <a:solidFill>
                  <a:prstClr val="white"/>
                </a:solidFill>
                <a:latin typeface="Montserrat "/>
                <a:cs typeface="Calibri"/>
              </a:rPr>
              <a:t>https://wun.onpld.com</a:t>
            </a:r>
            <a:r>
              <a:rPr kumimoji="0" lang="en-GB" sz="2000" b="1" i="0" u="none" strike="noStrike" kern="1200" cap="none" spc="0" normalizeH="0" baseline="0" noProof="0" dirty="0">
                <a:ln>
                  <a:noFill/>
                </a:ln>
                <a:solidFill>
                  <a:prstClr val="white"/>
                </a:solidFill>
                <a:effectLst/>
                <a:uLnTx/>
                <a:uFillTx/>
                <a:latin typeface="Montserrat "/>
                <a:ea typeface="+mn-ea"/>
                <a:cs typeface="Calibri"/>
              </a:rPr>
              <a:t> </a:t>
            </a:r>
          </a:p>
        </p:txBody>
      </p:sp>
      <p:sp>
        <p:nvSpPr>
          <p:cNvPr id="17" name="TextBox 16">
            <a:extLst>
              <a:ext uri="{FF2B5EF4-FFF2-40B4-BE49-F238E27FC236}">
                <a16:creationId xmlns:a16="http://schemas.microsoft.com/office/drawing/2014/main" id="{E09D29B4-36D2-4587-B42C-7D35666F6EDD}"/>
              </a:ext>
            </a:extLst>
          </p:cNvPr>
          <p:cNvSpPr txBox="1"/>
          <p:nvPr/>
        </p:nvSpPr>
        <p:spPr>
          <a:xfrm>
            <a:off x="2133813" y="55222"/>
            <a:ext cx="75401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
                <a:ea typeface="+mn-ea"/>
                <a:cs typeface="+mn-cs"/>
              </a:rPr>
              <a:t>Join the free WUN Mentoring Programme</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2527" y="-387176"/>
            <a:ext cx="2149461" cy="1801889"/>
          </a:xfrm>
          <a:prstGeom prst="rect">
            <a:avLst/>
          </a:prstGeom>
        </p:spPr>
      </p:pic>
      <p:pic>
        <p:nvPicPr>
          <p:cNvPr id="5" name="Picture 4" descr="A group of women talking&#10;&#10;Description automatically generated with low confidence">
            <a:extLst>
              <a:ext uri="{FF2B5EF4-FFF2-40B4-BE49-F238E27FC236}">
                <a16:creationId xmlns:a16="http://schemas.microsoft.com/office/drawing/2014/main" id="{8FB78FFF-C4B1-3872-2388-6BC708205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73" y="1414713"/>
            <a:ext cx="4223084" cy="4223084"/>
          </a:xfrm>
          <a:prstGeom prst="rect">
            <a:avLst/>
          </a:prstGeom>
        </p:spPr>
      </p:pic>
    </p:spTree>
    <p:extLst>
      <p:ext uri="{BB962C8B-B14F-4D97-AF65-F5344CB8AC3E}">
        <p14:creationId xmlns:p14="http://schemas.microsoft.com/office/powerpoint/2010/main" val="2904589353"/>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8CFA6258-2BA7-4A8B-8EA2-4CF357CB8E0B}"/>
              </a:ext>
            </a:extLst>
          </p:cNvPr>
          <p:cNvSpPr/>
          <p:nvPr/>
        </p:nvSpPr>
        <p:spPr>
          <a:xfrm>
            <a:off x="6172697" y="2197603"/>
            <a:ext cx="5568569" cy="3340720"/>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Challenging Outdated Beliefs and Concepts and the Importance of Relationships – With Gemma Stacey – </a:t>
            </a:r>
            <a:r>
              <a:rPr kumimoji="0" lang="en-US" sz="1600" b="1" i="0" u="none" strike="noStrike" kern="1200" cap="none" spc="0" normalizeH="0" baseline="0" noProof="0" dirty="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Expleo</a:t>
            </a: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WUN Advocate Holly Beeston is joined by Gemma Stacey, Head of Sector at </a:t>
            </a:r>
            <a:r>
              <a:rPr kumimoji="0" lang="en-US" sz="1600" b="0" i="0" u="none" strike="noStrike" kern="1200" cap="none" spc="0" normalizeH="0" baseline="0" noProof="0" dirty="0" err="1">
                <a:ln>
                  <a:noFill/>
                </a:ln>
                <a:solidFill>
                  <a:prstClr val="white"/>
                </a:solidFill>
                <a:effectLst/>
                <a:uLnTx/>
                <a:uFillTx/>
                <a:latin typeface="Calibri" panose="020F0502020204030204"/>
                <a:ea typeface="+mn-ea"/>
                <a:cs typeface="+mn-cs"/>
              </a:rPr>
              <a:t>Expleo</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to discuss Gemma's thoughts on 'Challenging Outdated Beliefs and Concepts, and the importance of relationships’.  Gemma talks about the importance of connection for relationships that're built to last, as well as how we see and frame success in our careers as women.</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Rounded Corners 18">
            <a:extLst>
              <a:ext uri="{FF2B5EF4-FFF2-40B4-BE49-F238E27FC236}">
                <a16:creationId xmlns:a16="http://schemas.microsoft.com/office/drawing/2014/main" id="{3D677ADB-23C3-4DC9-B0E8-9007C1439A8C}"/>
              </a:ext>
            </a:extLst>
          </p:cNvPr>
          <p:cNvSpPr/>
          <p:nvPr/>
        </p:nvSpPr>
        <p:spPr>
          <a:xfrm>
            <a:off x="619033" y="2199325"/>
            <a:ext cx="5299427" cy="3319450"/>
          </a:xfrm>
          <a:prstGeom prst="roundRect">
            <a:avLst/>
          </a:prstGeom>
          <a:solidFill>
            <a:srgbClr val="54D9AA"/>
          </a:solidFill>
          <a:ln>
            <a:noFill/>
          </a:ln>
          <a:effectLst>
            <a:outerShdw blurRad="190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A0982B-D5E7-4577-8B82-39A574D653B7}"/>
              </a:ext>
            </a:extLst>
          </p:cNvPr>
          <p:cNvSpPr txBox="1"/>
          <p:nvPr/>
        </p:nvSpPr>
        <p:spPr>
          <a:xfrm>
            <a:off x="1019591" y="1086907"/>
            <a:ext cx="10152811" cy="83099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Calibri"/>
              </a:rPr>
              <a:t>Listen to our latest podcasts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Montserrat "/>
                <a:ea typeface="+mn-ea"/>
                <a:cs typeface="Calibri"/>
              </a:rPr>
              <a:t>More coming soon ! </a:t>
            </a:r>
            <a:endParaRPr kumimoji="0" lang="en-GB" sz="2400" b="0" i="0" u="none" strike="noStrike" kern="1200" cap="none" spc="0" normalizeH="0" baseline="0" noProof="0" dirty="0">
              <a:ln>
                <a:noFill/>
              </a:ln>
              <a:solidFill>
                <a:prstClr val="black"/>
              </a:solidFill>
              <a:effectLst/>
              <a:uLnTx/>
              <a:uFillTx/>
              <a:latin typeface="Montserrat "/>
              <a:ea typeface="Times New Roman" panose="02020603050405020304" pitchFamily="18" charset="0"/>
              <a:cs typeface="Segoe UI Emoji" panose="020B0502040204020203" pitchFamily="34" charset="0"/>
            </a:endParaRPr>
          </a:p>
        </p:txBody>
      </p:sp>
      <p:sp>
        <p:nvSpPr>
          <p:cNvPr id="2" name="TextBox 1">
            <a:extLst>
              <a:ext uri="{FF2B5EF4-FFF2-40B4-BE49-F238E27FC236}">
                <a16:creationId xmlns:a16="http://schemas.microsoft.com/office/drawing/2014/main" id="{2377A8C3-91C3-44ED-8009-638A4B72FEBA}"/>
              </a:ext>
            </a:extLst>
          </p:cNvPr>
          <p:cNvSpPr txBox="1"/>
          <p:nvPr/>
        </p:nvSpPr>
        <p:spPr>
          <a:xfrm>
            <a:off x="1392632" y="5819727"/>
            <a:ext cx="940672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You can follow our podcast on Apple Podcasts, Spotify, Amazon Music and wherever else you get your podcasts – just search “WUN4ALL”.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Calibri"/>
              </a:rPr>
              <a:t>Or just click through from the website: </a:t>
            </a:r>
            <a:r>
              <a:rPr kumimoji="0" lang="en-GB" sz="1800" b="1" i="0" u="none" strike="noStrike" kern="1200" cap="none" spc="0" normalizeH="0" baseline="0" noProof="0" dirty="0">
                <a:ln>
                  <a:noFill/>
                </a:ln>
                <a:solidFill>
                  <a:prstClr val="white"/>
                </a:solidFill>
                <a:effectLst/>
                <a:uLnTx/>
                <a:uFillTx/>
                <a:latin typeface="Montserrat "/>
                <a:ea typeface="Calibri" panose="020F0502020204030204"/>
                <a:cs typeface="Calibri" panose="020F0502020204030204"/>
                <a:hlinkClick r:id="rId3">
                  <a:extLst>
                    <a:ext uri="{A12FA001-AC4F-418D-AE19-62706E023703}">
                      <ahyp:hlinkClr xmlns:ahyp="http://schemas.microsoft.com/office/drawing/2018/hyperlinkcolor" val="tx"/>
                    </a:ext>
                  </a:extLst>
                </a:hlinkClick>
              </a:rPr>
              <a:t>https://thewun.co.uk/news-blogs/</a:t>
            </a:r>
            <a:r>
              <a:rPr kumimoji="0" lang="en-GB" sz="1800" b="1" i="0" u="none" strike="noStrike" kern="1200" cap="none" spc="0" normalizeH="0" baseline="0" noProof="0" dirty="0">
                <a:ln>
                  <a:noFill/>
                </a:ln>
                <a:solidFill>
                  <a:prstClr val="white"/>
                </a:solidFill>
                <a:effectLst/>
                <a:uLnTx/>
                <a:uFillTx/>
                <a:latin typeface="Montserrat "/>
                <a:ea typeface="Calibri" panose="020F0502020204030204"/>
                <a:cs typeface="Calibri" panose="020F0502020204030204"/>
              </a:rPr>
              <a:t> </a:t>
            </a:r>
            <a:endParaRPr kumimoji="0" lang="en-GB" sz="1800" b="1"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Montserrat "/>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E09D29B4-36D2-4587-B42C-7D35666F6EDD}"/>
              </a:ext>
            </a:extLst>
          </p:cNvPr>
          <p:cNvSpPr txBox="1"/>
          <p:nvPr/>
        </p:nvSpPr>
        <p:spPr>
          <a:xfrm>
            <a:off x="1740830" y="425517"/>
            <a:ext cx="87103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Montserrat "/>
                <a:ea typeface="+mn-ea"/>
                <a:cs typeface="+mn-cs"/>
              </a:rPr>
              <a:t>WUN Podcasts</a:t>
            </a:r>
            <a:endParaRPr kumimoji="0" lang="en-GB" sz="4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21" name="Picture 20" descr="Logo&#10;&#10;Description automatically generated">
            <a:extLst>
              <a:ext uri="{FF2B5EF4-FFF2-40B4-BE49-F238E27FC236}">
                <a16:creationId xmlns:a16="http://schemas.microsoft.com/office/drawing/2014/main" id="{35B5CBE5-CC3E-4C28-BAB8-92E183641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28" y="-245558"/>
            <a:ext cx="1790125" cy="1500658"/>
          </a:xfrm>
          <a:prstGeom prst="rect">
            <a:avLst/>
          </a:prstGeom>
        </p:spPr>
      </p:pic>
      <p:sp>
        <p:nvSpPr>
          <p:cNvPr id="4" name="TextBox 3">
            <a:extLst>
              <a:ext uri="{FF2B5EF4-FFF2-40B4-BE49-F238E27FC236}">
                <a16:creationId xmlns:a16="http://schemas.microsoft.com/office/drawing/2014/main" id="{633C0000-1793-9F0B-751F-502F54E1DD88}"/>
              </a:ext>
            </a:extLst>
          </p:cNvPr>
          <p:cNvSpPr txBox="1"/>
          <p:nvPr/>
        </p:nvSpPr>
        <p:spPr>
          <a:xfrm>
            <a:off x="1772992" y="4728411"/>
            <a:ext cx="29915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3703C4-915C-BCFD-1F5C-DCA6AF00AB2E}"/>
              </a:ext>
            </a:extLst>
          </p:cNvPr>
          <p:cNvSpPr txBox="1"/>
          <p:nvPr/>
        </p:nvSpPr>
        <p:spPr>
          <a:xfrm>
            <a:off x="789447" y="2948472"/>
            <a:ext cx="495859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In this podcast episode WUN Industry Advocate, Karen Hosking (EDF) , talks to Logan Black , Principal Business Development Manager at EDF Renewables UK.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We discuss the changing UK Renewable Energy Landscape and in particular the challenges that Renewable developers face in Scotland.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Some of these challenges are unique to areas of Scotland and Logan walks us through the key milestones of getting a project commissioned and generating power to UK Grid.</a:t>
            </a:r>
          </a:p>
        </p:txBody>
      </p:sp>
      <p:sp>
        <p:nvSpPr>
          <p:cNvPr id="14" name="TextBox 13">
            <a:extLst>
              <a:ext uri="{FF2B5EF4-FFF2-40B4-BE49-F238E27FC236}">
                <a16:creationId xmlns:a16="http://schemas.microsoft.com/office/drawing/2014/main" id="{2A57672E-780C-464F-E5EC-F3B42B4138EA}"/>
              </a:ext>
            </a:extLst>
          </p:cNvPr>
          <p:cNvSpPr txBox="1"/>
          <p:nvPr/>
        </p:nvSpPr>
        <p:spPr>
          <a:xfrm>
            <a:off x="9006441" y="2927203"/>
            <a:ext cx="5121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6" name="TextBox 15">
            <a:extLst>
              <a:ext uri="{FF2B5EF4-FFF2-40B4-BE49-F238E27FC236}">
                <a16:creationId xmlns:a16="http://schemas.microsoft.com/office/drawing/2014/main" id="{0A812B0F-D149-DACA-1FAC-A06534CB2198}"/>
              </a:ext>
            </a:extLst>
          </p:cNvPr>
          <p:cNvSpPr txBox="1"/>
          <p:nvPr/>
        </p:nvSpPr>
        <p:spPr>
          <a:xfrm>
            <a:off x="789448" y="2378163"/>
            <a:ext cx="4958593" cy="60644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Developing New Wind Generation Across Scotland with Karen Hosking.</a:t>
            </a:r>
          </a:p>
        </p:txBody>
      </p:sp>
      <p:pic>
        <p:nvPicPr>
          <p:cNvPr id="1026" name="Picture 2">
            <a:extLst>
              <a:ext uri="{FF2B5EF4-FFF2-40B4-BE49-F238E27FC236}">
                <a16:creationId xmlns:a16="http://schemas.microsoft.com/office/drawing/2014/main" id="{3548325F-A911-1D6E-081A-9BA2F8D267B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903"/>
          <a:stretch/>
        </p:blipFill>
        <p:spPr bwMode="auto">
          <a:xfrm>
            <a:off x="9300411" y="206006"/>
            <a:ext cx="2534219" cy="2207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wearing a safety vest and hard hat&#10;&#10;Description automatically generated">
            <a:extLst>
              <a:ext uri="{FF2B5EF4-FFF2-40B4-BE49-F238E27FC236}">
                <a16:creationId xmlns:a16="http://schemas.microsoft.com/office/drawing/2014/main" id="{4E19C589-5B2D-2AFE-F3F3-7EA0BD1880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5669" y="912587"/>
            <a:ext cx="2000878" cy="1500658"/>
          </a:xfrm>
          <a:prstGeom prst="rect">
            <a:avLst/>
          </a:prstGeom>
          <a:effectLst>
            <a:softEdge rad="63500"/>
          </a:effectLst>
        </p:spPr>
      </p:pic>
    </p:spTree>
    <p:extLst>
      <p:ext uri="{BB962C8B-B14F-4D97-AF65-F5344CB8AC3E}">
        <p14:creationId xmlns:p14="http://schemas.microsoft.com/office/powerpoint/2010/main" val="991829440"/>
      </p:ext>
    </p:extLst>
  </p:cSld>
  <p:clrMapOvr>
    <a:masterClrMapping/>
  </p:clrMapOvr>
  <mc:AlternateContent xmlns:mc="http://schemas.openxmlformats.org/markup-compatibility/2006" xmlns:p14="http://schemas.microsoft.com/office/powerpoint/2010/main">
    <mc:Choice Requires="p14">
      <p:transition p14:dur="0" advTm="30000"/>
    </mc:Choice>
    <mc:Fallback xmlns="">
      <p:transition advTm="3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wall, person, indoor&#10;&#10;Description automatically generated">
            <a:extLst>
              <a:ext uri="{FF2B5EF4-FFF2-40B4-BE49-F238E27FC236}">
                <a16:creationId xmlns:a16="http://schemas.microsoft.com/office/drawing/2014/main" id="{FED6D4FD-3CC6-4009-8D4A-406BD1B90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Logo&#10;&#10;Description automatically generated">
            <a:extLst>
              <a:ext uri="{FF2B5EF4-FFF2-40B4-BE49-F238E27FC236}">
                <a16:creationId xmlns:a16="http://schemas.microsoft.com/office/drawing/2014/main" id="{24DD7689-8D33-4D68-B195-D91598ECF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789" y="5087505"/>
            <a:ext cx="2603351" cy="2182384"/>
          </a:xfrm>
          <a:prstGeom prst="rect">
            <a:avLst/>
          </a:prstGeom>
        </p:spPr>
      </p:pic>
      <p:sp>
        <p:nvSpPr>
          <p:cNvPr id="6" name="TextBox 5">
            <a:extLst>
              <a:ext uri="{FF2B5EF4-FFF2-40B4-BE49-F238E27FC236}">
                <a16:creationId xmlns:a16="http://schemas.microsoft.com/office/drawing/2014/main" id="{7DE4E0A4-AD2C-4934-A084-6D3B5A6F8541}"/>
              </a:ext>
            </a:extLst>
          </p:cNvPr>
          <p:cNvSpPr txBox="1"/>
          <p:nvPr/>
        </p:nvSpPr>
        <p:spPr>
          <a:xfrm>
            <a:off x="1459454" y="1624608"/>
            <a:ext cx="9273092"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Don’t forget to join the Network</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b="1" dirty="0">
                <a:solidFill>
                  <a:prstClr val="white"/>
                </a:solidFill>
                <a:latin typeface="Montserrat" panose="00000500000000000000" pitchFamily="2" charset="0"/>
              </a:rPr>
              <a:t>to receive the next  WUN newsletter </a:t>
            </a:r>
            <a:endParaRPr kumimoji="0" lang="en-GB" sz="60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sp>
        <p:nvSpPr>
          <p:cNvPr id="7" name="TextBox 6">
            <a:extLst>
              <a:ext uri="{FF2B5EF4-FFF2-40B4-BE49-F238E27FC236}">
                <a16:creationId xmlns:a16="http://schemas.microsoft.com/office/drawing/2014/main" id="{D1293841-DE3F-4A7A-8FD4-EDF069A54AB2}"/>
              </a:ext>
            </a:extLst>
          </p:cNvPr>
          <p:cNvSpPr txBox="1"/>
          <p:nvPr/>
        </p:nvSpPr>
        <p:spPr>
          <a:xfrm>
            <a:off x="3627891" y="5655477"/>
            <a:ext cx="493621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1" u="none" strike="noStrike" kern="1200" cap="none" spc="0" normalizeH="0" baseline="0" noProof="0" dirty="0">
                <a:ln>
                  <a:noFill/>
                </a:ln>
                <a:solidFill>
                  <a:prstClr val="white"/>
                </a:solidFill>
                <a:effectLst/>
                <a:uLnTx/>
                <a:uFillTx/>
                <a:latin typeface="Calibri" panose="020F0502020204030204"/>
                <a:ea typeface="+mn-ea"/>
                <a:cs typeface="+mn-cs"/>
              </a:rPr>
              <a:t>https://thewun.co.uk/join-wun</a:t>
            </a:r>
            <a:r>
              <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69419033"/>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A19B82E-A900-477F-AAD0-480018F61908}"/>
              </a:ext>
            </a:extLst>
          </p:cNvPr>
          <p:cNvSpPr txBox="1"/>
          <p:nvPr/>
        </p:nvSpPr>
        <p:spPr>
          <a:xfrm>
            <a:off x="523007" y="332845"/>
            <a:ext cx="4912726" cy="707886"/>
          </a:xfrm>
          <a:prstGeom prst="rect">
            <a:avLst/>
          </a:prstGeom>
          <a:noFill/>
        </p:spPr>
        <p:txBody>
          <a:bodyPr wrap="square" lIns="91440" tIns="45720" rIns="91440" bIns="45720" rtlCol="0" anchor="t">
            <a:spAutoFit/>
          </a:bodyPr>
          <a:lstStyle/>
          <a:p>
            <a:r>
              <a:rPr lang="en-GB" sz="4000" b="1" dirty="0">
                <a:solidFill>
                  <a:schemeClr val="bg1"/>
                </a:solidFill>
                <a:latin typeface="Montserrat" panose="00000500000000000000" pitchFamily="2" charset="0"/>
                <a:ea typeface="Open Sans" panose="020B0606030504020204" pitchFamily="34" charset="0"/>
                <a:cs typeface="Open Sans" panose="020B0606030504020204" pitchFamily="34" charset="0"/>
              </a:rPr>
              <a:t>Today’s Event </a:t>
            </a:r>
          </a:p>
        </p:txBody>
      </p:sp>
      <p:sp>
        <p:nvSpPr>
          <p:cNvPr id="5" name="TextBox 4">
            <a:extLst>
              <a:ext uri="{FF2B5EF4-FFF2-40B4-BE49-F238E27FC236}">
                <a16:creationId xmlns:a16="http://schemas.microsoft.com/office/drawing/2014/main" id="{2E12F0D3-BC71-48CC-95B4-2FBE7F62A245}"/>
              </a:ext>
            </a:extLst>
          </p:cNvPr>
          <p:cNvSpPr txBox="1"/>
          <p:nvPr/>
        </p:nvSpPr>
        <p:spPr>
          <a:xfrm>
            <a:off x="615446" y="1932262"/>
            <a:ext cx="11313526" cy="3847207"/>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800" b="1" dirty="0">
                <a:solidFill>
                  <a:schemeClr val="bg1"/>
                </a:solidFill>
                <a:latin typeface="Montserrat" panose="00000500000000000000" pitchFamily="2" charset="0"/>
                <a:ea typeface="Open Sans" panose="020B0606030504020204" pitchFamily="34" charset="0"/>
                <a:cs typeface="Open Sans" panose="020B0606030504020204" pitchFamily="34" charset="0"/>
              </a:rPr>
              <a:t>Chair</a:t>
            </a:r>
            <a:r>
              <a:rPr lang="en-GB" sz="2400" b="1" dirty="0">
                <a:solidFill>
                  <a:schemeClr val="bg1"/>
                </a:solidFill>
                <a:latin typeface="Montserrat" panose="00000500000000000000" pitchFamily="2" charset="0"/>
                <a:ea typeface="Open Sans" panose="020B0606030504020204" pitchFamily="34" charset="0"/>
                <a:cs typeface="Open Sans" panose="020B0606030504020204" pitchFamily="34" charset="0"/>
              </a:rPr>
              <a:t> </a:t>
            </a:r>
            <a:r>
              <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GB"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Jo Butlin, Energy Bridge &amp; WUN Co- Founder &amp; Director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GB" sz="2800" b="1" dirty="0">
                <a:solidFill>
                  <a:schemeClr val="bg1"/>
                </a:solidFill>
                <a:effectLst/>
                <a:latin typeface="Montserrat" panose="00000500000000000000" pitchFamily="2" charset="0"/>
                <a:ea typeface="Open Sans" panose="020B0606030504020204" pitchFamily="34" charset="0"/>
                <a:cs typeface="Open Sans" panose="020B0606030504020204" pitchFamily="34" charset="0"/>
              </a:rPr>
              <a:t>Todays Speakers:</a:t>
            </a:r>
          </a:p>
          <a:p>
            <a:pPr marL="342900" indent="-342900">
              <a:buFont typeface="Arial" panose="020B0604020202020204" pitchFamily="34" charset="0"/>
              <a:buChar char="•"/>
            </a:pPr>
            <a:endParaRPr lang="en-GB" sz="2800" b="1" dirty="0">
              <a:solidFill>
                <a:schemeClr val="bg1"/>
              </a:solidFill>
              <a:effectLst/>
              <a:latin typeface="Montserrat" panose="00000500000000000000" pitchFamily="2" charset="0"/>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Kath Rosier Clarke of BLCKBOX </a:t>
            </a:r>
          </a:p>
          <a:p>
            <a:endPar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800100" lvl="1" indent="-342900">
              <a:buFont typeface="Arial" panose="020B0604020202020204" pitchFamily="34" charset="0"/>
              <a:buChar char="•"/>
            </a:pPr>
            <a:r>
              <a:rPr lang="en-US" sz="2800" dirty="0">
                <a:solidFill>
                  <a:schemeClr val="bg1"/>
                </a:solidFill>
                <a:latin typeface="Open Sans" panose="020B0606030504020204" pitchFamily="34" charset="0"/>
                <a:ea typeface="Open Sans" panose="020B0606030504020204" pitchFamily="34" charset="0"/>
                <a:cs typeface="Open Sans" panose="020B0606030504020204" pitchFamily="34" charset="0"/>
              </a:rPr>
              <a:t>Lisa Robyn Wood of GRIP Coaching Limited.</a:t>
            </a:r>
            <a:endParaRPr lang="en-GB" sz="2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GB" sz="2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endParaRPr lang="en-GB" sz="2400" b="1" dirty="0">
              <a:solidFill>
                <a:schemeClr val="bg1"/>
              </a:solidFill>
              <a:latin typeface="Montserrat" panose="00000500000000000000" pitchFamily="2"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2955E22-A1C8-4DDB-8A11-7EEB2C52B9B9}"/>
              </a:ext>
            </a:extLst>
          </p:cNvPr>
          <p:cNvSpPr txBox="1"/>
          <p:nvPr/>
        </p:nvSpPr>
        <p:spPr>
          <a:xfrm>
            <a:off x="5064531" y="6446472"/>
            <a:ext cx="2415357" cy="369332"/>
          </a:xfrm>
          <a:prstGeom prst="rect">
            <a:avLst/>
          </a:prstGeom>
          <a:noFill/>
        </p:spPr>
        <p:txBody>
          <a:bodyPr wrap="square">
            <a:spAutoFit/>
          </a:bodyPr>
          <a:lstStyle/>
          <a:p>
            <a:pPr algn="ctr"/>
            <a:r>
              <a:rPr lang="en-GB" i="1" dirty="0">
                <a:solidFill>
                  <a:schemeClr val="bg1"/>
                </a:solidFill>
              </a:rPr>
              <a:t>https://thewun.co.uk/</a:t>
            </a:r>
          </a:p>
        </p:txBody>
      </p:sp>
      <p:pic>
        <p:nvPicPr>
          <p:cNvPr id="3" name="Picture 2" descr="A picture containing text, font, graphics, logo&#10;&#10;Description automatically generated">
            <a:extLst>
              <a:ext uri="{FF2B5EF4-FFF2-40B4-BE49-F238E27FC236}">
                <a16:creationId xmlns:a16="http://schemas.microsoft.com/office/drawing/2014/main" id="{38AC582D-6C8F-0CCC-30B2-AE324727E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3705" y="1"/>
            <a:ext cx="2419818" cy="2028528"/>
          </a:xfrm>
          <a:prstGeom prst="rect">
            <a:avLst/>
          </a:prstGeom>
        </p:spPr>
      </p:pic>
      <p:pic>
        <p:nvPicPr>
          <p:cNvPr id="2" name="Picture 1">
            <a:extLst>
              <a:ext uri="{FF2B5EF4-FFF2-40B4-BE49-F238E27FC236}">
                <a16:creationId xmlns:a16="http://schemas.microsoft.com/office/drawing/2014/main" id="{FAC8F658-5B5C-898A-F2F1-27D29DA41465}"/>
              </a:ext>
            </a:extLst>
          </p:cNvPr>
          <p:cNvPicPr>
            <a:picLocks noChangeAspect="1"/>
          </p:cNvPicPr>
          <p:nvPr/>
        </p:nvPicPr>
        <p:blipFill>
          <a:blip r:embed="rId4"/>
          <a:stretch>
            <a:fillRect/>
          </a:stretch>
        </p:blipFill>
        <p:spPr>
          <a:xfrm>
            <a:off x="9793705" y="5247780"/>
            <a:ext cx="2467457" cy="1760564"/>
          </a:xfrm>
          <a:prstGeom prst="rect">
            <a:avLst/>
          </a:prstGeom>
        </p:spPr>
      </p:pic>
      <p:pic>
        <p:nvPicPr>
          <p:cNvPr id="4" name="Picture 3">
            <a:extLst>
              <a:ext uri="{FF2B5EF4-FFF2-40B4-BE49-F238E27FC236}">
                <a16:creationId xmlns:a16="http://schemas.microsoft.com/office/drawing/2014/main" id="{52F00D3C-F1CA-17EC-FB8D-8637FBD92C6E}"/>
              </a:ext>
            </a:extLst>
          </p:cNvPr>
          <p:cNvPicPr>
            <a:picLocks noChangeAspect="1"/>
          </p:cNvPicPr>
          <p:nvPr/>
        </p:nvPicPr>
        <p:blipFill>
          <a:blip r:embed="rId5"/>
          <a:stretch>
            <a:fillRect/>
          </a:stretch>
        </p:blipFill>
        <p:spPr>
          <a:xfrm>
            <a:off x="-84221" y="5125808"/>
            <a:ext cx="2325523" cy="1760565"/>
          </a:xfrm>
          <a:prstGeom prst="rect">
            <a:avLst/>
          </a:prstGeom>
        </p:spPr>
      </p:pic>
    </p:spTree>
    <p:extLst>
      <p:ext uri="{BB962C8B-B14F-4D97-AF65-F5344CB8AC3E}">
        <p14:creationId xmlns:p14="http://schemas.microsoft.com/office/powerpoint/2010/main" val="272979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7D7AA"/>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10DC71B-98C3-4FD0-AA36-CB168B941140}"/>
              </a:ext>
            </a:extLst>
          </p:cNvPr>
          <p:cNvSpPr txBox="1"/>
          <p:nvPr/>
        </p:nvSpPr>
        <p:spPr>
          <a:xfrm>
            <a:off x="8599123" y="3231109"/>
            <a:ext cx="31195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59DC5D47-6DC9-4A78-95A7-11F2F5AD08E6}"/>
              </a:ext>
            </a:extLst>
          </p:cNvPr>
          <p:cNvSpPr txBox="1"/>
          <p:nvPr/>
        </p:nvSpPr>
        <p:spPr>
          <a:xfrm>
            <a:off x="4885833" y="6461302"/>
            <a:ext cx="2420333" cy="369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Calibri" panose="020F0502020204030204"/>
                <a:ea typeface="+mn-ea"/>
                <a:cs typeface="+mn-cs"/>
              </a:rPr>
              <a:t>https://thewun.co.uk/</a:t>
            </a:r>
          </a:p>
        </p:txBody>
      </p:sp>
      <p:sp>
        <p:nvSpPr>
          <p:cNvPr id="4" name="TextBox 3">
            <a:extLst>
              <a:ext uri="{FF2B5EF4-FFF2-40B4-BE49-F238E27FC236}">
                <a16:creationId xmlns:a16="http://schemas.microsoft.com/office/drawing/2014/main" id="{890EFCFF-810E-4E83-97F2-73CD66BFBCBA}"/>
              </a:ext>
            </a:extLst>
          </p:cNvPr>
          <p:cNvSpPr txBox="1"/>
          <p:nvPr/>
        </p:nvSpPr>
        <p:spPr>
          <a:xfrm>
            <a:off x="2416404" y="4044099"/>
            <a:ext cx="6182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Montserrat "/>
                <a:ea typeface="+mn-ea"/>
                <a:cs typeface="+mn-cs"/>
              </a:rPr>
              <a:t>	.</a:t>
            </a:r>
          </a:p>
        </p:txBody>
      </p:sp>
      <p:pic>
        <p:nvPicPr>
          <p:cNvPr id="5" name="Picture 4" descr="A picture containing text, font, graphics, logo&#10;&#10;Description automatically generated">
            <a:extLst>
              <a:ext uri="{FF2B5EF4-FFF2-40B4-BE49-F238E27FC236}">
                <a16:creationId xmlns:a16="http://schemas.microsoft.com/office/drawing/2014/main" id="{787B3EDD-683F-726B-C1EB-3DF332E1D3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6995" y="38367"/>
            <a:ext cx="2055005" cy="1722706"/>
          </a:xfrm>
          <a:prstGeom prst="rect">
            <a:avLst/>
          </a:prstGeom>
        </p:spPr>
      </p:pic>
      <p:sp>
        <p:nvSpPr>
          <p:cNvPr id="2" name="TextBox 1">
            <a:extLst>
              <a:ext uri="{FF2B5EF4-FFF2-40B4-BE49-F238E27FC236}">
                <a16:creationId xmlns:a16="http://schemas.microsoft.com/office/drawing/2014/main" id="{C3C3FA94-839F-AF63-2A19-7A4F15D614C4}"/>
              </a:ext>
            </a:extLst>
          </p:cNvPr>
          <p:cNvSpPr txBox="1"/>
          <p:nvPr/>
        </p:nvSpPr>
        <p:spPr>
          <a:xfrm>
            <a:off x="-270457" y="132824"/>
            <a:ext cx="10028067" cy="584775"/>
          </a:xfrm>
          <a:prstGeom prst="rect">
            <a:avLst/>
          </a:prstGeom>
          <a:noFill/>
        </p:spPr>
        <p:txBody>
          <a:bodyPr wrap="square">
            <a:spAutoFit/>
          </a:bodyPr>
          <a:lstStyle/>
          <a:p>
            <a:pPr lvl="1"/>
            <a:r>
              <a:rPr lang="en-GB" sz="32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Today’s Speaker – </a:t>
            </a:r>
            <a:r>
              <a:rPr lang="en-GB" sz="28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Kath Clarke, CEO at </a:t>
            </a:r>
            <a:r>
              <a:rPr lang="en-GB" sz="2800" b="1" dirty="0" err="1">
                <a:solidFill>
                  <a:schemeClr val="bg1"/>
                </a:solidFill>
                <a:effectLst/>
                <a:latin typeface="Open Sans" panose="020B0606030504020204" pitchFamily="34" charset="0"/>
                <a:ea typeface="Open Sans" panose="020B0606030504020204" pitchFamily="34" charset="0"/>
                <a:cs typeface="Open Sans" panose="020B0606030504020204" pitchFamily="34" charset="0"/>
              </a:rPr>
              <a:t>BlckBx</a:t>
            </a:r>
            <a:r>
              <a:rPr lang="en-GB" sz="2800" b="1"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endParaRPr lang="en-GB" sz="280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2C835908-0631-A96F-97B6-42E1035162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77" t="10842" r="-1866"/>
          <a:stretch/>
        </p:blipFill>
        <p:spPr bwMode="auto">
          <a:xfrm>
            <a:off x="239519" y="689837"/>
            <a:ext cx="3237607" cy="2451977"/>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9FAFF26-EB75-5805-286C-64EE17175BBC}"/>
              </a:ext>
            </a:extLst>
          </p:cNvPr>
          <p:cNvSpPr txBox="1"/>
          <p:nvPr/>
        </p:nvSpPr>
        <p:spPr>
          <a:xfrm>
            <a:off x="3477126" y="824191"/>
            <a:ext cx="6521116" cy="2308324"/>
          </a:xfrm>
          <a:prstGeom prst="rect">
            <a:avLst/>
          </a:prstGeom>
          <a:noFill/>
        </p:spPr>
        <p:txBody>
          <a:bodyPr wrap="square" rtlCol="0">
            <a:spAutoFit/>
          </a:bodyPr>
          <a:lstStyle/>
          <a:p>
            <a:pPr algn="l" fontAlgn="base"/>
            <a:r>
              <a:rPr lang="en-US" b="0" i="0" dirty="0">
                <a:solidFill>
                  <a:schemeClr val="bg1"/>
                </a:solidFill>
                <a:effectLst/>
                <a:latin typeface="Open Sans" panose="020B0606030504020204" pitchFamily="34" charset="0"/>
              </a:rPr>
              <a:t>Kath is the founder of </a:t>
            </a:r>
            <a:r>
              <a:rPr lang="en-US" b="0" i="0" dirty="0" err="1">
                <a:solidFill>
                  <a:schemeClr val="bg1"/>
                </a:solidFill>
                <a:effectLst/>
                <a:latin typeface="Open Sans" panose="020B0606030504020204" pitchFamily="34" charset="0"/>
              </a:rPr>
              <a:t>BlckBx</a:t>
            </a:r>
            <a:r>
              <a:rPr lang="en-US" b="0" i="0" dirty="0">
                <a:solidFill>
                  <a:schemeClr val="bg1"/>
                </a:solidFill>
                <a:effectLst/>
                <a:latin typeface="Open Sans" panose="020B0606030504020204" pitchFamily="34" charset="0"/>
              </a:rPr>
              <a:t>, a personal assistant platform with the mission of leveling the playing field for women in the workplace.</a:t>
            </a:r>
          </a:p>
          <a:p>
            <a:pPr algn="l" fontAlgn="base"/>
            <a:endParaRPr lang="en-US" b="0" i="0" dirty="0">
              <a:solidFill>
                <a:schemeClr val="bg1"/>
              </a:solidFill>
              <a:effectLst/>
              <a:latin typeface="Open Sans" panose="020B0606030504020204" pitchFamily="34" charset="0"/>
            </a:endParaRPr>
          </a:p>
          <a:p>
            <a:pPr algn="l" fontAlgn="base"/>
            <a:r>
              <a:rPr lang="en-US" b="0" i="0" dirty="0">
                <a:solidFill>
                  <a:schemeClr val="bg1"/>
                </a:solidFill>
                <a:effectLst/>
                <a:latin typeface="Open Sans" panose="020B0606030504020204" pitchFamily="34" charset="0"/>
              </a:rPr>
              <a:t>Prior to </a:t>
            </a:r>
            <a:r>
              <a:rPr lang="en-US" b="0" i="0" dirty="0" err="1">
                <a:solidFill>
                  <a:schemeClr val="bg1"/>
                </a:solidFill>
                <a:effectLst/>
                <a:latin typeface="Open Sans" panose="020B0606030504020204" pitchFamily="34" charset="0"/>
              </a:rPr>
              <a:t>BlckBx</a:t>
            </a:r>
            <a:r>
              <a:rPr lang="en-US" b="0" i="0" dirty="0">
                <a:solidFill>
                  <a:schemeClr val="bg1"/>
                </a:solidFill>
                <a:effectLst/>
                <a:latin typeface="Open Sans" panose="020B0606030504020204" pitchFamily="34" charset="0"/>
              </a:rPr>
              <a:t> which she launched 3 years ago, Kath was founder and MD of Rosier Consulting which she ran for 10 years where she led marketing and service </a:t>
            </a:r>
            <a:r>
              <a:rPr lang="en-US" b="0" i="0" dirty="0" err="1">
                <a:solidFill>
                  <a:schemeClr val="bg1"/>
                </a:solidFill>
                <a:effectLst/>
                <a:latin typeface="Open Sans" panose="020B0606030504020204" pitchFamily="34" charset="0"/>
              </a:rPr>
              <a:t>optimisation</a:t>
            </a:r>
            <a:r>
              <a:rPr lang="en-US" b="0" i="0" dirty="0">
                <a:solidFill>
                  <a:schemeClr val="bg1"/>
                </a:solidFill>
                <a:effectLst/>
                <a:latin typeface="Open Sans" panose="020B0606030504020204" pitchFamily="34" charset="0"/>
              </a:rPr>
              <a:t> projects at global telecoms and technology brands.</a:t>
            </a:r>
          </a:p>
        </p:txBody>
      </p:sp>
      <p:sp>
        <p:nvSpPr>
          <p:cNvPr id="8" name="TextBox 7">
            <a:extLst>
              <a:ext uri="{FF2B5EF4-FFF2-40B4-BE49-F238E27FC236}">
                <a16:creationId xmlns:a16="http://schemas.microsoft.com/office/drawing/2014/main" id="{12D4648E-7D04-C648-1721-440C30A71534}"/>
              </a:ext>
            </a:extLst>
          </p:cNvPr>
          <p:cNvSpPr txBox="1"/>
          <p:nvPr/>
        </p:nvSpPr>
        <p:spPr>
          <a:xfrm>
            <a:off x="239519" y="3141813"/>
            <a:ext cx="11606370" cy="2862322"/>
          </a:xfrm>
          <a:prstGeom prst="rect">
            <a:avLst/>
          </a:prstGeom>
          <a:noFill/>
        </p:spPr>
        <p:txBody>
          <a:bodyPr wrap="square" rtlCol="0">
            <a:spAutoFit/>
          </a:bodyPr>
          <a:lstStyle/>
          <a:p>
            <a:pPr algn="l" fontAlgn="base"/>
            <a:r>
              <a:rPr lang="en-US" b="0" i="0" dirty="0">
                <a:solidFill>
                  <a:schemeClr val="bg1"/>
                </a:solidFill>
                <a:effectLst/>
                <a:latin typeface="Open Sans" panose="020B0606030504020204" pitchFamily="34" charset="0"/>
              </a:rPr>
              <a:t>She headed up marketing at global US technology provider </a:t>
            </a:r>
            <a:r>
              <a:rPr lang="en-US" b="0" i="0" dirty="0" err="1">
                <a:solidFill>
                  <a:schemeClr val="bg1"/>
                </a:solidFill>
                <a:effectLst/>
                <a:latin typeface="Open Sans" panose="020B0606030504020204" pitchFamily="34" charset="0"/>
              </a:rPr>
              <a:t>NeuStar</a:t>
            </a:r>
            <a:r>
              <a:rPr lang="en-US" b="0" i="0" dirty="0">
                <a:solidFill>
                  <a:schemeClr val="bg1"/>
                </a:solidFill>
                <a:effectLst/>
                <a:latin typeface="Open Sans" panose="020B0606030504020204" pitchFamily="34" charset="0"/>
              </a:rPr>
              <a:t> for 4 years and left the corporate world to set up on her own as it was impossible juggling family and a career when there was no flexible working, no support for working parents and people worked like they didn’t have caring responsibilities outside of work.</a:t>
            </a:r>
          </a:p>
          <a:p>
            <a:pPr algn="l" fontAlgn="base"/>
            <a:r>
              <a:rPr lang="en-US" b="0" i="0" dirty="0">
                <a:solidFill>
                  <a:schemeClr val="bg1"/>
                </a:solidFill>
                <a:effectLst/>
                <a:latin typeface="Open Sans" panose="020B0606030504020204" pitchFamily="34" charset="0"/>
              </a:rPr>
              <a:t>The seed for </a:t>
            </a:r>
            <a:r>
              <a:rPr lang="en-US" b="0" i="0" dirty="0" err="1">
                <a:solidFill>
                  <a:schemeClr val="bg1"/>
                </a:solidFill>
                <a:effectLst/>
                <a:latin typeface="Open Sans" panose="020B0606030504020204" pitchFamily="34" charset="0"/>
              </a:rPr>
              <a:t>BlckBx</a:t>
            </a:r>
            <a:r>
              <a:rPr lang="en-US" b="0" i="0" dirty="0">
                <a:solidFill>
                  <a:schemeClr val="bg1"/>
                </a:solidFill>
                <a:effectLst/>
                <a:latin typeface="Open Sans" panose="020B0606030504020204" pitchFamily="34" charset="0"/>
              </a:rPr>
              <a:t> started there when her generation started having children and she saw her female friends dropping out of the workforce without any other option and decided this needed to change. On a mission to break the system and re-build it so that working parents, care-givers and particularly women can thrive in a workplace which has been designed for men as the breadwinner and women as the care-giver.</a:t>
            </a:r>
          </a:p>
          <a:p>
            <a:pPr algn="l" fontAlgn="base"/>
            <a:r>
              <a:rPr lang="en-US" b="0" i="0" dirty="0" err="1">
                <a:solidFill>
                  <a:schemeClr val="bg1"/>
                </a:solidFill>
                <a:effectLst/>
                <a:latin typeface="Open Sans" panose="020B0606030504020204" pitchFamily="34" charset="0"/>
              </a:rPr>
              <a:t>BlckBx</a:t>
            </a:r>
            <a:r>
              <a:rPr lang="en-US" b="0" i="0" dirty="0">
                <a:solidFill>
                  <a:schemeClr val="bg1"/>
                </a:solidFill>
                <a:effectLst/>
                <a:latin typeface="Open Sans" panose="020B0606030504020204" pitchFamily="34" charset="0"/>
              </a:rPr>
              <a:t> wants to be part of the fabric of every business in the world to support everyone so they can thrive, attain their career goals and never feel held back just because they decide to have a family.</a:t>
            </a:r>
          </a:p>
        </p:txBody>
      </p:sp>
    </p:spTree>
    <p:extLst>
      <p:ext uri="{BB962C8B-B14F-4D97-AF65-F5344CB8AC3E}">
        <p14:creationId xmlns:p14="http://schemas.microsoft.com/office/powerpoint/2010/main" val="166936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d8d9d27-85a8-444d-a99e-a8098df970a1" xsi:nil="true"/>
    <lcf76f155ced4ddcb4097134ff3c332f xmlns="17271c86-fe1a-4d75-b5b1-1535866525e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8BD003B94BA464D99A65029F7039ECA" ma:contentTypeVersion="16" ma:contentTypeDescription="Create a new document." ma:contentTypeScope="" ma:versionID="8a341c8d1c71d5c076f4576d5367652f">
  <xsd:schema xmlns:xsd="http://www.w3.org/2001/XMLSchema" xmlns:xs="http://www.w3.org/2001/XMLSchema" xmlns:p="http://schemas.microsoft.com/office/2006/metadata/properties" xmlns:ns2="17271c86-fe1a-4d75-b5b1-1535866525e7" xmlns:ns3="fd8d9d27-85a8-444d-a99e-a8098df970a1" targetNamespace="http://schemas.microsoft.com/office/2006/metadata/properties" ma:root="true" ma:fieldsID="8898e7ae5777745b452c8be8b5b05b9f" ns2:_="" ns3:_="">
    <xsd:import namespace="17271c86-fe1a-4d75-b5b1-1535866525e7"/>
    <xsd:import namespace="fd8d9d27-85a8-444d-a99e-a8098df970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271c86-fe1a-4d75-b5b1-1535866525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9cc5acd-d7e8-492b-a9f8-5c75d95ff49f"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8d9d27-85a8-444d-a99e-a8098df970a1"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afcab096-666f-4dec-94f6-08da0b35d490}" ma:internalName="TaxCatchAll" ma:showField="CatchAllData" ma:web="fd8d9d27-85a8-444d-a99e-a8098df970a1">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CD3FA8-BF0E-4972-8E53-836630C7ED61}">
  <ds:schemaRefs>
    <ds:schemaRef ds:uri="http://schemas.microsoft.com/sharepoint/v3/contenttype/forms"/>
  </ds:schemaRefs>
</ds:datastoreItem>
</file>

<file path=customXml/itemProps2.xml><?xml version="1.0" encoding="utf-8"?>
<ds:datastoreItem xmlns:ds="http://schemas.openxmlformats.org/officeDocument/2006/customXml" ds:itemID="{951017A7-F2E8-422F-9C85-E39B659232A3}">
  <ds:schemaRefs>
    <ds:schemaRef ds:uri="77667c3f-8633-47bc-83a7-11533b9998e6"/>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fd8d9d27-85a8-444d-a99e-a8098df970a1"/>
    <ds:schemaRef ds:uri="17271c86-fe1a-4d75-b5b1-1535866525e7"/>
  </ds:schemaRefs>
</ds:datastoreItem>
</file>

<file path=customXml/itemProps3.xml><?xml version="1.0" encoding="utf-8"?>
<ds:datastoreItem xmlns:ds="http://schemas.openxmlformats.org/officeDocument/2006/customXml" ds:itemID="{9E4A4EA7-360D-4851-8794-7A7F6BE6D6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271c86-fe1a-4d75-b5b1-1535866525e7"/>
    <ds:schemaRef ds:uri="fd8d9d27-85a8-444d-a99e-a8098df970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Retrospect</Template>
  <TotalTime>6520</TotalTime>
  <Words>1486</Words>
  <Application>Microsoft Office PowerPoint</Application>
  <PresentationFormat>Widescreen</PresentationFormat>
  <Paragraphs>164</Paragraphs>
  <Slides>40</Slides>
  <Notes>19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40</vt:i4>
      </vt:variant>
    </vt:vector>
  </HeadingPairs>
  <TitlesOfParts>
    <vt:vector size="54" baseType="lpstr">
      <vt:lpstr>Arial</vt:lpstr>
      <vt:lpstr>Baguet Script</vt:lpstr>
      <vt:lpstr>Calibri</vt:lpstr>
      <vt:lpstr>Calibri Light</vt:lpstr>
      <vt:lpstr>EB Garamond Medium</vt:lpstr>
      <vt:lpstr>Gadugi</vt:lpstr>
      <vt:lpstr>Monserrat</vt:lpstr>
      <vt:lpstr>Montserrat</vt:lpstr>
      <vt:lpstr>Montserrat </vt:lpstr>
      <vt:lpstr>Open Sans</vt:lpstr>
      <vt:lpstr>Office Theme</vt:lpstr>
      <vt:lpstr>1_Office Theme</vt:lpstr>
      <vt:lpstr>Simple Light</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Tamzin Klyen</dc:creator>
  <cp:lastModifiedBy>Helen Rints</cp:lastModifiedBy>
  <cp:revision>1019</cp:revision>
  <dcterms:created xsi:type="dcterms:W3CDTF">2018-04-19T15:20:54Z</dcterms:created>
  <dcterms:modified xsi:type="dcterms:W3CDTF">2023-09-20T11:23:46Z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0x010100E8BD003B94BA464D99A65029F7039ECA</vt:lpwstr>
  </property>
  <property fmtid="{D5CDD505-2E9C-101B-9397-08002B2CF9AE}" pid="3" name="MSIP_Label_7a28ff59-1dd3-406f-be87-f82473b549be_Enabled">
    <vt:lpwstr>True</vt:lpwstr>
  </property>
  <property fmtid="{D5CDD505-2E9C-101B-9397-08002B2CF9AE}" pid="4" name="MSIP_Label_7a28ff59-1dd3-406f-be87-f82473b549be_SiteId">
    <vt:lpwstr>de0d74aa-9914-4bb9-9235-fbefe83b1769</vt:lpwstr>
  </property>
  <property fmtid="{D5CDD505-2E9C-101B-9397-08002B2CF9AE}" pid="5" name="MSIP_Label_7a28ff59-1dd3-406f-be87-f82473b549be_Owner">
    <vt:lpwstr>Sharna.Matson@cadentgas.com</vt:lpwstr>
  </property>
  <property fmtid="{D5CDD505-2E9C-101B-9397-08002B2CF9AE}" pid="6" name="MSIP_Label_7a28ff59-1dd3-406f-be87-f82473b549be_SetDate">
    <vt:lpwstr>2021-02-16T09:54:15.9170959Z</vt:lpwstr>
  </property>
  <property fmtid="{D5CDD505-2E9C-101B-9397-08002B2CF9AE}" pid="7" name="MSIP_Label_7a28ff59-1dd3-406f-be87-f82473b549be_Name">
    <vt:lpwstr>Cadent - Official</vt:lpwstr>
  </property>
  <property fmtid="{D5CDD505-2E9C-101B-9397-08002B2CF9AE}" pid="8" name="MSIP_Label_7a28ff59-1dd3-406f-be87-f82473b549be_Application">
    <vt:lpwstr>Microsoft Azure Information Protection</vt:lpwstr>
  </property>
  <property fmtid="{D5CDD505-2E9C-101B-9397-08002B2CF9AE}" pid="9" name="MSIP_Label_7a28ff59-1dd3-406f-be87-f82473b549be_ActionId">
    <vt:lpwstr>93cd3482-c8da-420d-8f31-0a5a14eb1bba</vt:lpwstr>
  </property>
  <property fmtid="{D5CDD505-2E9C-101B-9397-08002B2CF9AE}" pid="10" name="MSIP_Label_7a28ff59-1dd3-406f-be87-f82473b549be_Extended_MSFT_Method">
    <vt:lpwstr>Automatic</vt:lpwstr>
  </property>
  <property fmtid="{D5CDD505-2E9C-101B-9397-08002B2CF9AE}" pid="11" name="Sensitivity">
    <vt:lpwstr>Cadent - Official</vt:lpwstr>
  </property>
</Properties>
</file>