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sldIdLst>
    <p:sldId id="370" r:id="rId5"/>
    <p:sldId id="355" r:id="rId6"/>
    <p:sldId id="335" r:id="rId7"/>
    <p:sldId id="2146847758" r:id="rId8"/>
    <p:sldId id="359" r:id="rId9"/>
    <p:sldId id="367" r:id="rId10"/>
    <p:sldId id="357" r:id="rId11"/>
    <p:sldId id="2146847756" r:id="rId12"/>
    <p:sldId id="2146847757" r:id="rId13"/>
    <p:sldId id="2146847759" r:id="rId14"/>
    <p:sldId id="281" r:id="rId15"/>
    <p:sldId id="35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B6C936-967B-3788-7470-135D63BF554C}" name="Helen Rints" initials="HR" userId="c5335ef8f2ee848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D7AA"/>
    <a:srgbClr val="9900CC"/>
    <a:srgbClr val="9B2D1F"/>
    <a:srgbClr val="610402"/>
    <a:srgbClr val="018CA9"/>
    <a:srgbClr val="555759"/>
    <a:srgbClr val="D34817"/>
    <a:srgbClr val="EEECE1"/>
    <a:srgbClr val="344B97"/>
    <a:srgbClr val="A05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AA24B-B2A1-4B2F-BB72-CB5757FEDC25}" v="14" dt="2023-06-20T07:32:12.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5" autoAdjust="0"/>
    <p:restoredTop sz="83436" autoAdjust="0"/>
  </p:normalViewPr>
  <p:slideViewPr>
    <p:cSldViewPr snapToGrid="0">
      <p:cViewPr varScale="1">
        <p:scale>
          <a:sx n="53" d="100"/>
          <a:sy n="53" d="100"/>
        </p:scale>
        <p:origin x="9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B74DD-262F-4F12-866D-44C33944F10C}" type="datetimeFigureOut">
              <a:rPr lang="en-GB" smtClean="0"/>
              <a:t>27/06/2023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041B4-61B9-4F33-8B0E-10CC14E30273}" type="slidenum">
              <a:rPr lang="en-GB" smtClean="0"/>
              <a:t>‹#›</a:t>
            </a:fld>
            <a:endParaRPr lang="en-GB" dirty="0"/>
          </a:p>
        </p:txBody>
      </p:sp>
    </p:spTree>
    <p:extLst>
      <p:ext uri="{BB962C8B-B14F-4D97-AF65-F5344CB8AC3E}">
        <p14:creationId xmlns:p14="http://schemas.microsoft.com/office/powerpoint/2010/main" val="181959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1</a:t>
            </a:fld>
            <a:endParaRPr lang="en-GB" dirty="0"/>
          </a:p>
        </p:txBody>
      </p:sp>
    </p:spTree>
    <p:extLst>
      <p:ext uri="{BB962C8B-B14F-4D97-AF65-F5344CB8AC3E}">
        <p14:creationId xmlns:p14="http://schemas.microsoft.com/office/powerpoint/2010/main" val="186128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85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2</a:t>
            </a:fld>
            <a:endParaRPr lang="en-GB" dirty="0"/>
          </a:p>
        </p:txBody>
      </p:sp>
    </p:spTree>
    <p:extLst>
      <p:ext uri="{BB962C8B-B14F-4D97-AF65-F5344CB8AC3E}">
        <p14:creationId xmlns:p14="http://schemas.microsoft.com/office/powerpoint/2010/main" val="356202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3</a:t>
            </a:fld>
            <a:endParaRPr lang="en-GB" dirty="0"/>
          </a:p>
        </p:txBody>
      </p:sp>
    </p:spTree>
    <p:extLst>
      <p:ext uri="{BB962C8B-B14F-4D97-AF65-F5344CB8AC3E}">
        <p14:creationId xmlns:p14="http://schemas.microsoft.com/office/powerpoint/2010/main" val="356535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9041B4-61B9-4F33-8B0E-10CC14E30273}" type="slidenum">
              <a:rPr lang="en-GB" smtClean="0"/>
              <a:t>4</a:t>
            </a:fld>
            <a:endParaRPr lang="en-GB" dirty="0"/>
          </a:p>
        </p:txBody>
      </p:sp>
    </p:spTree>
    <p:extLst>
      <p:ext uri="{BB962C8B-B14F-4D97-AF65-F5344CB8AC3E}">
        <p14:creationId xmlns:p14="http://schemas.microsoft.com/office/powerpoint/2010/main" val="124976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75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384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901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433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041B4-61B9-4F33-8B0E-10CC14E302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001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ACE2-51C7-4900-A9CE-DC1138F6E0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6FE8-4B5D-4C94-99F3-DF48C2AB4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FE3346-4DED-4C8C-8D6B-2CB21791AEED}"/>
              </a:ext>
            </a:extLst>
          </p:cNvPr>
          <p:cNvSpPr>
            <a:spLocks noGrp="1"/>
          </p:cNvSpPr>
          <p:nvPr>
            <p:ph type="dt" sz="half" idx="10"/>
          </p:nvPr>
        </p:nvSpPr>
        <p:spPr/>
        <p:txBody>
          <a:bodyPr/>
          <a:lstStyle/>
          <a:p>
            <a:fld id="{47EC2CF2-AC50-4AF7-8703-45C8F2A2C319}" type="datetimeFigureOut">
              <a:rPr lang="en-GB" smtClean="0"/>
              <a:t>27/06/2023</a:t>
            </a:fld>
            <a:endParaRPr lang="en-GB" dirty="0"/>
          </a:p>
        </p:txBody>
      </p:sp>
      <p:sp>
        <p:nvSpPr>
          <p:cNvPr id="5" name="Footer Placeholder 4">
            <a:extLst>
              <a:ext uri="{FF2B5EF4-FFF2-40B4-BE49-F238E27FC236}">
                <a16:creationId xmlns:a16="http://schemas.microsoft.com/office/drawing/2014/main" id="{72E13994-C3DE-466F-BF6E-6D5F4CAAAA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9D11477-4ED4-476B-8020-0149DD9005E7}"/>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2628870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8627-183C-46E9-8233-8958A4C279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622BCB-F30B-4F97-B46D-42F0FF97CA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0ACF31-BE88-4A4B-A9F9-EB9E1D27E375}"/>
              </a:ext>
            </a:extLst>
          </p:cNvPr>
          <p:cNvSpPr>
            <a:spLocks noGrp="1"/>
          </p:cNvSpPr>
          <p:nvPr>
            <p:ph type="dt" sz="half" idx="10"/>
          </p:nvPr>
        </p:nvSpPr>
        <p:spPr/>
        <p:txBody>
          <a:bodyPr/>
          <a:lstStyle/>
          <a:p>
            <a:fld id="{47EC2CF2-AC50-4AF7-8703-45C8F2A2C319}" type="datetimeFigureOut">
              <a:rPr lang="en-GB" smtClean="0"/>
              <a:t>27/06/2023</a:t>
            </a:fld>
            <a:endParaRPr lang="en-GB" dirty="0"/>
          </a:p>
        </p:txBody>
      </p:sp>
      <p:sp>
        <p:nvSpPr>
          <p:cNvPr id="5" name="Footer Placeholder 4">
            <a:extLst>
              <a:ext uri="{FF2B5EF4-FFF2-40B4-BE49-F238E27FC236}">
                <a16:creationId xmlns:a16="http://schemas.microsoft.com/office/drawing/2014/main" id="{3EEA1CDF-B659-474F-8F94-A588DF72CD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D98A43-EC75-43E5-8113-A276D7BE542E}"/>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28609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8AA45A-D5AA-4DAC-B0BA-6A030E7E3B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A27BF1-BDAF-4281-B3E2-92F7A42DDF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A57190-1BE4-41AC-82BD-E43CAD3F2C0A}"/>
              </a:ext>
            </a:extLst>
          </p:cNvPr>
          <p:cNvSpPr>
            <a:spLocks noGrp="1"/>
          </p:cNvSpPr>
          <p:nvPr>
            <p:ph type="dt" sz="half" idx="10"/>
          </p:nvPr>
        </p:nvSpPr>
        <p:spPr/>
        <p:txBody>
          <a:bodyPr/>
          <a:lstStyle/>
          <a:p>
            <a:fld id="{47EC2CF2-AC50-4AF7-8703-45C8F2A2C319}" type="datetimeFigureOut">
              <a:rPr lang="en-GB" smtClean="0"/>
              <a:t>27/06/2023</a:t>
            </a:fld>
            <a:endParaRPr lang="en-GB" dirty="0"/>
          </a:p>
        </p:txBody>
      </p:sp>
      <p:sp>
        <p:nvSpPr>
          <p:cNvPr id="5" name="Footer Placeholder 4">
            <a:extLst>
              <a:ext uri="{FF2B5EF4-FFF2-40B4-BE49-F238E27FC236}">
                <a16:creationId xmlns:a16="http://schemas.microsoft.com/office/drawing/2014/main" id="{13F50C8D-6021-455C-A75F-24C78FB439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91140BE-3996-4565-A5A3-139F18B18DF9}"/>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294301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A058-239C-453E-A48A-2411C7EE7F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F4ADF4-DEC1-48EB-8EA2-ECF364709E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8B5C60-2694-4F15-A97A-8B7609641241}"/>
              </a:ext>
            </a:extLst>
          </p:cNvPr>
          <p:cNvSpPr>
            <a:spLocks noGrp="1"/>
          </p:cNvSpPr>
          <p:nvPr>
            <p:ph type="dt" sz="half" idx="10"/>
          </p:nvPr>
        </p:nvSpPr>
        <p:spPr/>
        <p:txBody>
          <a:bodyPr/>
          <a:lstStyle/>
          <a:p>
            <a:fld id="{47EC2CF2-AC50-4AF7-8703-45C8F2A2C319}" type="datetimeFigureOut">
              <a:rPr lang="en-GB" smtClean="0"/>
              <a:t>27/06/2023</a:t>
            </a:fld>
            <a:endParaRPr lang="en-GB" dirty="0"/>
          </a:p>
        </p:txBody>
      </p:sp>
      <p:sp>
        <p:nvSpPr>
          <p:cNvPr id="5" name="Footer Placeholder 4">
            <a:extLst>
              <a:ext uri="{FF2B5EF4-FFF2-40B4-BE49-F238E27FC236}">
                <a16:creationId xmlns:a16="http://schemas.microsoft.com/office/drawing/2014/main" id="{CF19BB68-0A25-4C73-B7E1-853F433F24A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2E7EBF-6C3A-4963-8551-F5A4B0D4E4C8}"/>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222283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0217-6042-4089-997C-188C3988E9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6F81E0-41F1-47CA-AD32-7A3DBD5B78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E935EC-96F7-4767-B333-78A1CD353AFF}"/>
              </a:ext>
            </a:extLst>
          </p:cNvPr>
          <p:cNvSpPr>
            <a:spLocks noGrp="1"/>
          </p:cNvSpPr>
          <p:nvPr>
            <p:ph type="dt" sz="half" idx="10"/>
          </p:nvPr>
        </p:nvSpPr>
        <p:spPr/>
        <p:txBody>
          <a:bodyPr/>
          <a:lstStyle/>
          <a:p>
            <a:fld id="{47EC2CF2-AC50-4AF7-8703-45C8F2A2C319}" type="datetimeFigureOut">
              <a:rPr lang="en-GB" smtClean="0"/>
              <a:t>27/06/2023</a:t>
            </a:fld>
            <a:endParaRPr lang="en-GB" dirty="0"/>
          </a:p>
        </p:txBody>
      </p:sp>
      <p:sp>
        <p:nvSpPr>
          <p:cNvPr id="5" name="Footer Placeholder 4">
            <a:extLst>
              <a:ext uri="{FF2B5EF4-FFF2-40B4-BE49-F238E27FC236}">
                <a16:creationId xmlns:a16="http://schemas.microsoft.com/office/drawing/2014/main" id="{C70EC390-EC2F-401F-BD3B-81C489D12FB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0716B6B-D183-462F-8AA4-D21939CE4D9F}"/>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347449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AF33C-D695-49EE-BA2C-4E62A2F218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72BA8D-26C4-45F9-AD35-07BEAD07D7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455284-DFC7-4A9B-B364-CD1998C433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D3BE77-66C8-498E-A236-FBB430D7DDDF}"/>
              </a:ext>
            </a:extLst>
          </p:cNvPr>
          <p:cNvSpPr>
            <a:spLocks noGrp="1"/>
          </p:cNvSpPr>
          <p:nvPr>
            <p:ph type="dt" sz="half" idx="10"/>
          </p:nvPr>
        </p:nvSpPr>
        <p:spPr/>
        <p:txBody>
          <a:bodyPr/>
          <a:lstStyle/>
          <a:p>
            <a:fld id="{47EC2CF2-AC50-4AF7-8703-45C8F2A2C319}" type="datetimeFigureOut">
              <a:rPr lang="en-GB" smtClean="0"/>
              <a:t>27/06/2023</a:t>
            </a:fld>
            <a:endParaRPr lang="en-GB" dirty="0"/>
          </a:p>
        </p:txBody>
      </p:sp>
      <p:sp>
        <p:nvSpPr>
          <p:cNvPr id="6" name="Footer Placeholder 5">
            <a:extLst>
              <a:ext uri="{FF2B5EF4-FFF2-40B4-BE49-F238E27FC236}">
                <a16:creationId xmlns:a16="http://schemas.microsoft.com/office/drawing/2014/main" id="{C6C322AA-7944-41D7-A16F-0A539E7C806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7B18E93-93F3-4439-BAF7-7AA43F009FA1}"/>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13262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8E1C-D6EC-4FD8-AD3C-030D18D3A5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D97275-68A4-48B6-866F-6D7D57B52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234FF-AD0C-46DB-96E6-C65AD68AD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CAA0E7-7111-47C7-A2D4-6D6585A86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A0F84-62B7-4726-A21F-72A74918F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454E17-A854-4B2A-9FF1-3F8A77267258}"/>
              </a:ext>
            </a:extLst>
          </p:cNvPr>
          <p:cNvSpPr>
            <a:spLocks noGrp="1"/>
          </p:cNvSpPr>
          <p:nvPr>
            <p:ph type="dt" sz="half" idx="10"/>
          </p:nvPr>
        </p:nvSpPr>
        <p:spPr/>
        <p:txBody>
          <a:bodyPr/>
          <a:lstStyle/>
          <a:p>
            <a:fld id="{47EC2CF2-AC50-4AF7-8703-45C8F2A2C319}" type="datetimeFigureOut">
              <a:rPr lang="en-GB" smtClean="0"/>
              <a:t>27/06/2023</a:t>
            </a:fld>
            <a:endParaRPr lang="en-GB" dirty="0"/>
          </a:p>
        </p:txBody>
      </p:sp>
      <p:sp>
        <p:nvSpPr>
          <p:cNvPr id="8" name="Footer Placeholder 7">
            <a:extLst>
              <a:ext uri="{FF2B5EF4-FFF2-40B4-BE49-F238E27FC236}">
                <a16:creationId xmlns:a16="http://schemas.microsoft.com/office/drawing/2014/main" id="{4C9D4FB2-1D9E-4DCC-8B58-F02322A9B30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BB40AF5-B61C-497E-90C0-FF2FCC6DAAD0}"/>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79914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6A59-2F2E-496A-9652-90849C6CDD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AD2DFF-0907-4506-94F5-EC9F430C838D}"/>
              </a:ext>
            </a:extLst>
          </p:cNvPr>
          <p:cNvSpPr>
            <a:spLocks noGrp="1"/>
          </p:cNvSpPr>
          <p:nvPr>
            <p:ph type="dt" sz="half" idx="10"/>
          </p:nvPr>
        </p:nvSpPr>
        <p:spPr/>
        <p:txBody>
          <a:bodyPr/>
          <a:lstStyle/>
          <a:p>
            <a:fld id="{47EC2CF2-AC50-4AF7-8703-45C8F2A2C319}" type="datetimeFigureOut">
              <a:rPr lang="en-GB" smtClean="0"/>
              <a:t>27/06/2023</a:t>
            </a:fld>
            <a:endParaRPr lang="en-GB" dirty="0"/>
          </a:p>
        </p:txBody>
      </p:sp>
      <p:sp>
        <p:nvSpPr>
          <p:cNvPr id="4" name="Footer Placeholder 3">
            <a:extLst>
              <a:ext uri="{FF2B5EF4-FFF2-40B4-BE49-F238E27FC236}">
                <a16:creationId xmlns:a16="http://schemas.microsoft.com/office/drawing/2014/main" id="{F70E51C2-DFFC-4232-A494-2794FB71812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BB0527-1E4B-47E5-A152-8E603459EA6F}"/>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56729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69D7A-F14D-40B9-8DFD-B042BE91FD42}"/>
              </a:ext>
            </a:extLst>
          </p:cNvPr>
          <p:cNvSpPr>
            <a:spLocks noGrp="1"/>
          </p:cNvSpPr>
          <p:nvPr>
            <p:ph type="dt" sz="half" idx="10"/>
          </p:nvPr>
        </p:nvSpPr>
        <p:spPr/>
        <p:txBody>
          <a:bodyPr/>
          <a:lstStyle/>
          <a:p>
            <a:fld id="{47EC2CF2-AC50-4AF7-8703-45C8F2A2C319}" type="datetimeFigureOut">
              <a:rPr lang="en-GB" smtClean="0"/>
              <a:t>27/06/2023</a:t>
            </a:fld>
            <a:endParaRPr lang="en-GB" dirty="0"/>
          </a:p>
        </p:txBody>
      </p:sp>
      <p:sp>
        <p:nvSpPr>
          <p:cNvPr id="3" name="Footer Placeholder 2">
            <a:extLst>
              <a:ext uri="{FF2B5EF4-FFF2-40B4-BE49-F238E27FC236}">
                <a16:creationId xmlns:a16="http://schemas.microsoft.com/office/drawing/2014/main" id="{312B2F77-7930-46FC-8C82-BBAC213765E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3383B3A-F599-4F0B-9B5B-190DC7D11B14}"/>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55888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F815-1F24-46CC-A45A-D8F1B62D9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BF561C-94E4-400C-A4C6-65D1C0D36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96B349-30DE-4E59-B701-10A7508DD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E84C8-D664-4B5E-B1CE-74C9D3710AD2}"/>
              </a:ext>
            </a:extLst>
          </p:cNvPr>
          <p:cNvSpPr>
            <a:spLocks noGrp="1"/>
          </p:cNvSpPr>
          <p:nvPr>
            <p:ph type="dt" sz="half" idx="10"/>
          </p:nvPr>
        </p:nvSpPr>
        <p:spPr/>
        <p:txBody>
          <a:bodyPr/>
          <a:lstStyle/>
          <a:p>
            <a:fld id="{47EC2CF2-AC50-4AF7-8703-45C8F2A2C319}" type="datetimeFigureOut">
              <a:rPr lang="en-GB" smtClean="0"/>
              <a:t>27/06/2023</a:t>
            </a:fld>
            <a:endParaRPr lang="en-GB" dirty="0"/>
          </a:p>
        </p:txBody>
      </p:sp>
      <p:sp>
        <p:nvSpPr>
          <p:cNvPr id="6" name="Footer Placeholder 5">
            <a:extLst>
              <a:ext uri="{FF2B5EF4-FFF2-40B4-BE49-F238E27FC236}">
                <a16:creationId xmlns:a16="http://schemas.microsoft.com/office/drawing/2014/main" id="{2049E643-167C-4C87-9374-74112CE4180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B4DA8E-1EC4-4BF6-977B-B4BF0A7898C2}"/>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105559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5DAC-C23A-44C4-984A-5F01770B0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D36A49-6050-4969-BFD2-DCD1328253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51EA5BC-2EBA-4646-9136-5142D2C2C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853EC8-9643-4F74-9D99-82C5666BC0D7}"/>
              </a:ext>
            </a:extLst>
          </p:cNvPr>
          <p:cNvSpPr>
            <a:spLocks noGrp="1"/>
          </p:cNvSpPr>
          <p:nvPr>
            <p:ph type="dt" sz="half" idx="10"/>
          </p:nvPr>
        </p:nvSpPr>
        <p:spPr/>
        <p:txBody>
          <a:bodyPr/>
          <a:lstStyle/>
          <a:p>
            <a:fld id="{47EC2CF2-AC50-4AF7-8703-45C8F2A2C319}" type="datetimeFigureOut">
              <a:rPr lang="en-GB" smtClean="0"/>
              <a:t>27/06/2023</a:t>
            </a:fld>
            <a:endParaRPr lang="en-GB" dirty="0"/>
          </a:p>
        </p:txBody>
      </p:sp>
      <p:sp>
        <p:nvSpPr>
          <p:cNvPr id="6" name="Footer Placeholder 5">
            <a:extLst>
              <a:ext uri="{FF2B5EF4-FFF2-40B4-BE49-F238E27FC236}">
                <a16:creationId xmlns:a16="http://schemas.microsoft.com/office/drawing/2014/main" id="{7C0AB4F0-AD8B-42DD-926E-DAB53DCB400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E516E76-D209-4BAF-97FB-602A67B9B9EF}"/>
              </a:ext>
            </a:extLst>
          </p:cNvPr>
          <p:cNvSpPr>
            <a:spLocks noGrp="1"/>
          </p:cNvSpPr>
          <p:nvPr>
            <p:ph type="sldNum" sz="quarter" idx="12"/>
          </p:nvPr>
        </p:nvSpPr>
        <p:spPr/>
        <p:txBody>
          <a:bodyPr/>
          <a:lstStyle/>
          <a:p>
            <a:fld id="{F165B087-1B06-4E5C-8489-E8D0A1DDFF97}" type="slidenum">
              <a:rPr lang="en-GB" smtClean="0"/>
              <a:t>‹#›</a:t>
            </a:fld>
            <a:endParaRPr lang="en-GB" dirty="0"/>
          </a:p>
        </p:txBody>
      </p:sp>
    </p:spTree>
    <p:extLst>
      <p:ext uri="{BB962C8B-B14F-4D97-AF65-F5344CB8AC3E}">
        <p14:creationId xmlns:p14="http://schemas.microsoft.com/office/powerpoint/2010/main" val="376132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3C21F8-CCF6-45BB-838F-EAA20E363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80238F-0488-491A-A36F-49C56B861C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CE707C-FB8E-4B18-ABDB-62EB8BEB2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C2CF2-AC50-4AF7-8703-45C8F2A2C319}" type="datetimeFigureOut">
              <a:rPr lang="en-GB" smtClean="0"/>
              <a:t>27/06/2023</a:t>
            </a:fld>
            <a:endParaRPr lang="en-GB" dirty="0"/>
          </a:p>
        </p:txBody>
      </p:sp>
      <p:sp>
        <p:nvSpPr>
          <p:cNvPr id="5" name="Footer Placeholder 4">
            <a:extLst>
              <a:ext uri="{FF2B5EF4-FFF2-40B4-BE49-F238E27FC236}">
                <a16:creationId xmlns:a16="http://schemas.microsoft.com/office/drawing/2014/main" id="{B3928F62-65FD-44C1-845D-144293A57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867B10A-059C-48B2-850D-6421CE655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5B087-1B06-4E5C-8489-E8D0A1DDFF97}" type="slidenum">
              <a:rPr lang="en-GB" smtClean="0"/>
              <a:t>‹#›</a:t>
            </a:fld>
            <a:endParaRPr lang="en-GB" dirty="0"/>
          </a:p>
        </p:txBody>
      </p:sp>
    </p:spTree>
    <p:extLst>
      <p:ext uri="{BB962C8B-B14F-4D97-AF65-F5344CB8AC3E}">
        <p14:creationId xmlns:p14="http://schemas.microsoft.com/office/powerpoint/2010/main" val="2118523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6.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thewun.co.uk/mentori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thewun.co.uk/news-blogs/" TargetMode="External"/><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0" y="2520854"/>
            <a:ext cx="12192000" cy="707886"/>
          </a:xfrm>
          <a:prstGeom prst="rect">
            <a:avLst/>
          </a:prstGeom>
          <a:noFill/>
        </p:spPr>
        <p:txBody>
          <a:bodyPr wrap="square" rtlCol="0">
            <a:spAutoFit/>
          </a:bodyPr>
          <a:lstStyle/>
          <a:p>
            <a:pPr algn="ctr"/>
            <a:endParaRPr lang="en-GB" sz="4000" dirty="0">
              <a:solidFill>
                <a:schemeClr val="bg1"/>
              </a:solidFill>
              <a:latin typeface="Montserrat" panose="00000500000000000000" pitchFamily="2" charset="0"/>
            </a:endParaRPr>
          </a:p>
        </p:txBody>
      </p:sp>
      <p:sp>
        <p:nvSpPr>
          <p:cNvPr id="5" name="TextBox 4">
            <a:extLst>
              <a:ext uri="{FF2B5EF4-FFF2-40B4-BE49-F238E27FC236}">
                <a16:creationId xmlns:a16="http://schemas.microsoft.com/office/drawing/2014/main" id="{09F5C561-1D7D-4BA0-8079-C24468FCEA70}"/>
              </a:ext>
            </a:extLst>
          </p:cNvPr>
          <p:cNvSpPr txBox="1"/>
          <p:nvPr/>
        </p:nvSpPr>
        <p:spPr>
          <a:xfrm>
            <a:off x="4615030" y="6237090"/>
            <a:ext cx="6153374" cy="369332"/>
          </a:xfrm>
          <a:prstGeom prst="rect">
            <a:avLst/>
          </a:prstGeom>
          <a:noFill/>
        </p:spPr>
        <p:txBody>
          <a:bodyPr wrap="square">
            <a:spAutoFit/>
          </a:bodyPr>
          <a:lstStyle/>
          <a:p>
            <a:r>
              <a:rPr lang="en-GB" dirty="0">
                <a:solidFill>
                  <a:schemeClr val="bg1"/>
                </a:solidFill>
              </a:rPr>
              <a:t>https://thewun.co.uk/</a:t>
            </a:r>
          </a:p>
        </p:txBody>
      </p:sp>
      <p:sp>
        <p:nvSpPr>
          <p:cNvPr id="3" name="TextBox 2">
            <a:extLst>
              <a:ext uri="{FF2B5EF4-FFF2-40B4-BE49-F238E27FC236}">
                <a16:creationId xmlns:a16="http://schemas.microsoft.com/office/drawing/2014/main" id="{B1750711-13C0-EADF-FD97-E87B3A74B494}"/>
              </a:ext>
            </a:extLst>
          </p:cNvPr>
          <p:cNvSpPr txBox="1"/>
          <p:nvPr/>
        </p:nvSpPr>
        <p:spPr>
          <a:xfrm>
            <a:off x="84221" y="2355698"/>
            <a:ext cx="12192000" cy="707886"/>
          </a:xfrm>
          <a:prstGeom prst="rect">
            <a:avLst/>
          </a:prstGeom>
          <a:noFill/>
        </p:spPr>
        <p:txBody>
          <a:bodyPr wrap="square" rtlCol="0">
            <a:spAutoFit/>
          </a:bodyPr>
          <a:lstStyle/>
          <a:p>
            <a:r>
              <a:rPr lang="en-GB" sz="4000" dirty="0">
                <a:solidFill>
                  <a:schemeClr val="bg1"/>
                </a:solidFill>
                <a:latin typeface="Montserrat" panose="00000500000000000000" pitchFamily="2" charset="0"/>
              </a:rPr>
              <a:t>Welcome to WUN – We will be starting shortly.</a:t>
            </a:r>
          </a:p>
        </p:txBody>
      </p:sp>
      <p:pic>
        <p:nvPicPr>
          <p:cNvPr id="4" name="Picture 3" descr="Graphical user interface, application&#10;&#10;Description automatically generated">
            <a:extLst>
              <a:ext uri="{FF2B5EF4-FFF2-40B4-BE49-F238E27FC236}">
                <a16:creationId xmlns:a16="http://schemas.microsoft.com/office/drawing/2014/main" id="{5AF47B4B-4B49-AA25-A101-9CD188C4E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974" y="3587861"/>
            <a:ext cx="4075615" cy="2290107"/>
          </a:xfrm>
          <a:prstGeom prst="rect">
            <a:avLst/>
          </a:prstGeom>
        </p:spPr>
      </p:pic>
      <p:pic>
        <p:nvPicPr>
          <p:cNvPr id="7" name="Picture 6" descr="A picture containing text, font, graphics, logo&#10;&#10;Description automatically generated">
            <a:extLst>
              <a:ext uri="{FF2B5EF4-FFF2-40B4-BE49-F238E27FC236}">
                <a16:creationId xmlns:a16="http://schemas.microsoft.com/office/drawing/2014/main" id="{DE07E14B-09E1-DF14-E653-11AFC559C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708" y="72534"/>
            <a:ext cx="2920584" cy="2448320"/>
          </a:xfrm>
          <a:prstGeom prst="rect">
            <a:avLst/>
          </a:prstGeom>
        </p:spPr>
      </p:pic>
    </p:spTree>
    <p:extLst>
      <p:ext uri="{BB962C8B-B14F-4D97-AF65-F5344CB8AC3E}">
        <p14:creationId xmlns:p14="http://schemas.microsoft.com/office/powerpoint/2010/main" val="2714002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10DC71B-98C3-4FD0-AA36-CB168B941140}"/>
              </a:ext>
            </a:extLst>
          </p:cNvPr>
          <p:cNvSpPr txBox="1"/>
          <p:nvPr/>
        </p:nvSpPr>
        <p:spPr>
          <a:xfrm>
            <a:off x="8599123" y="3231109"/>
            <a:ext cx="3119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9DC5D47-6DC9-4A78-95A7-11F2F5AD08E6}"/>
              </a:ext>
            </a:extLst>
          </p:cNvPr>
          <p:cNvSpPr txBox="1"/>
          <p:nvPr/>
        </p:nvSpPr>
        <p:spPr>
          <a:xfrm>
            <a:off x="4064688" y="6262559"/>
            <a:ext cx="609420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sp>
        <p:nvSpPr>
          <p:cNvPr id="4" name="TextBox 3">
            <a:extLst>
              <a:ext uri="{FF2B5EF4-FFF2-40B4-BE49-F238E27FC236}">
                <a16:creationId xmlns:a16="http://schemas.microsoft.com/office/drawing/2014/main" id="{890EFCFF-810E-4E83-97F2-73CD66BFBCBA}"/>
              </a:ext>
            </a:extLst>
          </p:cNvPr>
          <p:cNvSpPr txBox="1"/>
          <p:nvPr/>
        </p:nvSpPr>
        <p:spPr>
          <a:xfrm>
            <a:off x="2416404" y="4044099"/>
            <a:ext cx="6182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tserrat "/>
                <a:ea typeface="+mn-ea"/>
                <a:cs typeface="+mn-cs"/>
              </a:rPr>
              <a:t>	.</a:t>
            </a:r>
          </a:p>
        </p:txBody>
      </p:sp>
      <p:pic>
        <p:nvPicPr>
          <p:cNvPr id="6" name="Picture 5" descr="A picture containing text, cartoon, child art, illustration&#10;&#10;Description automatically generated">
            <a:extLst>
              <a:ext uri="{FF2B5EF4-FFF2-40B4-BE49-F238E27FC236}">
                <a16:creationId xmlns:a16="http://schemas.microsoft.com/office/drawing/2014/main" id="{3419F9CA-2871-E32B-4A39-7BB717FF6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225" y="5703"/>
            <a:ext cx="9007549" cy="6852297"/>
          </a:xfrm>
          <a:prstGeom prst="rect">
            <a:avLst/>
          </a:prstGeom>
        </p:spPr>
      </p:pic>
    </p:spTree>
    <p:extLst>
      <p:ext uri="{BB962C8B-B14F-4D97-AF65-F5344CB8AC3E}">
        <p14:creationId xmlns:p14="http://schemas.microsoft.com/office/powerpoint/2010/main" val="2186083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4B82DF-EB52-4225-B77A-66373AAAA0F7}"/>
              </a:ext>
            </a:extLst>
          </p:cNvPr>
          <p:cNvSpPr txBox="1"/>
          <p:nvPr/>
        </p:nvSpPr>
        <p:spPr>
          <a:xfrm>
            <a:off x="168441" y="190500"/>
            <a:ext cx="11855117"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57D7AA"/>
                </a:solidFill>
                <a:effectLst/>
                <a:uLnTx/>
                <a:uFillTx/>
                <a:latin typeface="Montserrat" panose="00000500000000000000" pitchFamily="2" charset="0"/>
                <a:ea typeface="+mn-ea"/>
                <a:cs typeface="+mn-cs"/>
              </a:rPr>
              <a:t>#WUN </a:t>
            </a:r>
            <a:r>
              <a:rPr kumimoji="0" lang="en-GB" sz="4000" b="1" i="0" u="none" strike="noStrike" kern="1200" cap="none" spc="0" normalizeH="0" baseline="0" noProof="0" dirty="0">
                <a:ln>
                  <a:noFill/>
                </a:ln>
                <a:solidFill>
                  <a:srgbClr val="57D7AA"/>
                </a:solidFill>
                <a:effectLst/>
                <a:uLnTx/>
                <a:uFillTx/>
                <a:latin typeface="Montserrat" panose="00000500000000000000" pitchFamily="2" charset="0"/>
                <a:ea typeface="+mn-ea"/>
                <a:cs typeface="+mn-cs"/>
              </a:rPr>
              <a:t>Don’t forget to follow us for the latest news and updates</a:t>
            </a:r>
            <a:endParaRPr kumimoji="0" lang="en-GB" sz="6600" b="1" i="0" u="none" strike="noStrike" kern="1200" cap="none" spc="0" normalizeH="0" baseline="0" noProof="0" dirty="0">
              <a:ln>
                <a:noFill/>
              </a:ln>
              <a:solidFill>
                <a:srgbClr val="57D7AA"/>
              </a:solidFill>
              <a:effectLst/>
              <a:uLnTx/>
              <a:uFillTx/>
              <a:latin typeface="Montserrat" panose="00000500000000000000" pitchFamily="2" charset="0"/>
              <a:ea typeface="+mn-ea"/>
              <a:cs typeface="+mn-cs"/>
            </a:endParaRPr>
          </a:p>
        </p:txBody>
      </p:sp>
      <p:pic>
        <p:nvPicPr>
          <p:cNvPr id="6" name="Picture 5">
            <a:extLst>
              <a:ext uri="{FF2B5EF4-FFF2-40B4-BE49-F238E27FC236}">
                <a16:creationId xmlns:a16="http://schemas.microsoft.com/office/drawing/2014/main" id="{706A6C85-2456-48B4-A88C-6B4D9B2FA381}"/>
              </a:ext>
            </a:extLst>
          </p:cNvPr>
          <p:cNvPicPr>
            <a:picLocks noChangeAspect="1"/>
          </p:cNvPicPr>
          <p:nvPr/>
        </p:nvPicPr>
        <p:blipFill>
          <a:blip r:embed="rId2"/>
          <a:stretch>
            <a:fillRect/>
          </a:stretch>
        </p:blipFill>
        <p:spPr>
          <a:xfrm>
            <a:off x="7274480" y="2484647"/>
            <a:ext cx="3913567" cy="3497815"/>
          </a:xfrm>
          <a:prstGeom prst="rect">
            <a:avLst/>
          </a:prstGeom>
        </p:spPr>
      </p:pic>
      <p:pic>
        <p:nvPicPr>
          <p:cNvPr id="9" name="Picture 8">
            <a:extLst>
              <a:ext uri="{FF2B5EF4-FFF2-40B4-BE49-F238E27FC236}">
                <a16:creationId xmlns:a16="http://schemas.microsoft.com/office/drawing/2014/main" id="{FBEC9A99-1A70-40BF-859D-24C0413CD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606" y="1914049"/>
            <a:ext cx="751747" cy="751747"/>
          </a:xfrm>
          <a:prstGeom prst="rect">
            <a:avLst/>
          </a:prstGeom>
        </p:spPr>
      </p:pic>
      <p:pic>
        <p:nvPicPr>
          <p:cNvPr id="2" name="Picture 1">
            <a:extLst>
              <a:ext uri="{FF2B5EF4-FFF2-40B4-BE49-F238E27FC236}">
                <a16:creationId xmlns:a16="http://schemas.microsoft.com/office/drawing/2014/main" id="{F3C634A0-C75D-4530-92F3-6D213B113B3C}"/>
              </a:ext>
            </a:extLst>
          </p:cNvPr>
          <p:cNvPicPr>
            <a:picLocks noChangeAspect="1"/>
          </p:cNvPicPr>
          <p:nvPr/>
        </p:nvPicPr>
        <p:blipFill rotWithShape="1">
          <a:blip r:embed="rId4"/>
          <a:srcRect t="8723"/>
          <a:stretch/>
        </p:blipFill>
        <p:spPr>
          <a:xfrm>
            <a:off x="1114950" y="2251748"/>
            <a:ext cx="3958473" cy="3963611"/>
          </a:xfrm>
          <a:prstGeom prst="rect">
            <a:avLst/>
          </a:prstGeom>
        </p:spPr>
      </p:pic>
      <p:sp>
        <p:nvSpPr>
          <p:cNvPr id="8" name="TextBox 7">
            <a:extLst>
              <a:ext uri="{FF2B5EF4-FFF2-40B4-BE49-F238E27FC236}">
                <a16:creationId xmlns:a16="http://schemas.microsoft.com/office/drawing/2014/main" id="{6C60D9A3-0E3A-4407-8F5B-9F9F75D8A8F0}"/>
              </a:ext>
            </a:extLst>
          </p:cNvPr>
          <p:cNvSpPr txBox="1"/>
          <p:nvPr/>
        </p:nvSpPr>
        <p:spPr>
          <a:xfrm>
            <a:off x="5268557" y="6368394"/>
            <a:ext cx="6298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https://thewun.co.uk/</a:t>
            </a:r>
          </a:p>
        </p:txBody>
      </p:sp>
      <p:pic>
        <p:nvPicPr>
          <p:cNvPr id="4" name="Picture 3" descr="Icon&#10;&#10;Description automatically generated">
            <a:extLst>
              <a:ext uri="{FF2B5EF4-FFF2-40B4-BE49-F238E27FC236}">
                <a16:creationId xmlns:a16="http://schemas.microsoft.com/office/drawing/2014/main" id="{002B6F09-55F2-5FAA-78F6-8BAC5958C5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303" y="1244603"/>
            <a:ext cx="1435293" cy="1435293"/>
          </a:xfrm>
          <a:prstGeom prst="rect">
            <a:avLst/>
          </a:prstGeom>
        </p:spPr>
      </p:pic>
    </p:spTree>
    <p:extLst>
      <p:ext uri="{BB962C8B-B14F-4D97-AF65-F5344CB8AC3E}">
        <p14:creationId xmlns:p14="http://schemas.microsoft.com/office/powerpoint/2010/main" val="391069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3A0982B-D5E7-4577-8B82-39A574D653B7}"/>
              </a:ext>
            </a:extLst>
          </p:cNvPr>
          <p:cNvSpPr txBox="1"/>
          <p:nvPr/>
        </p:nvSpPr>
        <p:spPr>
          <a:xfrm>
            <a:off x="1465443" y="1640813"/>
            <a:ext cx="10152811" cy="135421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0469E88-3F7E-4078-B44D-BC0B84D26183}"/>
              </a:ext>
            </a:extLst>
          </p:cNvPr>
          <p:cNvSpPr txBox="1"/>
          <p:nvPr/>
        </p:nvSpPr>
        <p:spPr>
          <a:xfrm>
            <a:off x="573746" y="818528"/>
            <a:ext cx="11238040" cy="243143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Montserrat" panose="00000500000000000000"/>
                <a:ea typeface="+mn-ea"/>
                <a:cs typeface="Calibri"/>
              </a:rPr>
              <a:t>Thank you to all our speakers &amp; partners for their ongoing support to make this event possible.</a:t>
            </a:r>
          </a:p>
        </p:txBody>
      </p:sp>
      <p:sp>
        <p:nvSpPr>
          <p:cNvPr id="6" name="TextBox 5">
            <a:extLst>
              <a:ext uri="{FF2B5EF4-FFF2-40B4-BE49-F238E27FC236}">
                <a16:creationId xmlns:a16="http://schemas.microsoft.com/office/drawing/2014/main" id="{299A1E85-9F76-4E0A-91C1-88AE3937512B}"/>
              </a:ext>
            </a:extLst>
          </p:cNvPr>
          <p:cNvSpPr txBox="1"/>
          <p:nvPr/>
        </p:nvSpPr>
        <p:spPr>
          <a:xfrm>
            <a:off x="338138" y="6237649"/>
            <a:ext cx="609420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pic>
        <p:nvPicPr>
          <p:cNvPr id="4" name="Picture 3" descr="A picture containing text, font, graphics, logo&#10;&#10;Description automatically generated">
            <a:extLst>
              <a:ext uri="{FF2B5EF4-FFF2-40B4-BE49-F238E27FC236}">
                <a16:creationId xmlns:a16="http://schemas.microsoft.com/office/drawing/2014/main" id="{5C79B141-1046-900B-1715-406CDDECF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375" y="3335995"/>
            <a:ext cx="3901938" cy="3270986"/>
          </a:xfrm>
          <a:prstGeom prst="rect">
            <a:avLst/>
          </a:prstGeom>
        </p:spPr>
      </p:pic>
    </p:spTree>
    <p:extLst>
      <p:ext uri="{BB962C8B-B14F-4D97-AF65-F5344CB8AC3E}">
        <p14:creationId xmlns:p14="http://schemas.microsoft.com/office/powerpoint/2010/main" val="101253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A19B82E-A900-477F-AAD0-480018F61908}"/>
              </a:ext>
            </a:extLst>
          </p:cNvPr>
          <p:cNvSpPr txBox="1"/>
          <p:nvPr/>
        </p:nvSpPr>
        <p:spPr>
          <a:xfrm>
            <a:off x="270344" y="496040"/>
            <a:ext cx="4912726" cy="707886"/>
          </a:xfrm>
          <a:prstGeom prst="rect">
            <a:avLst/>
          </a:prstGeom>
          <a:noFill/>
        </p:spPr>
        <p:txBody>
          <a:bodyPr wrap="square" lIns="91440" tIns="45720" rIns="91440" bIns="45720" rtlCol="0" anchor="t">
            <a:spAutoFit/>
          </a:bodyPr>
          <a:lstStyle/>
          <a:p>
            <a:pPr algn="ctr"/>
            <a:r>
              <a:rPr lang="en-GB" sz="4000" dirty="0">
                <a:solidFill>
                  <a:schemeClr val="bg1"/>
                </a:solidFill>
                <a:latin typeface="Montserrat"/>
              </a:rPr>
              <a:t>Todays Agenda </a:t>
            </a:r>
            <a:endParaRPr lang="en-GB" sz="4000" dirty="0">
              <a:solidFill>
                <a:schemeClr val="bg1"/>
              </a:solidFill>
              <a:latin typeface="Montserrat" panose="00000500000000000000" pitchFamily="2" charset="0"/>
            </a:endParaRPr>
          </a:p>
        </p:txBody>
      </p:sp>
      <p:sp>
        <p:nvSpPr>
          <p:cNvPr id="5" name="TextBox 4">
            <a:extLst>
              <a:ext uri="{FF2B5EF4-FFF2-40B4-BE49-F238E27FC236}">
                <a16:creationId xmlns:a16="http://schemas.microsoft.com/office/drawing/2014/main" id="{2E12F0D3-BC71-48CC-95B4-2FBE7F62A245}"/>
              </a:ext>
            </a:extLst>
          </p:cNvPr>
          <p:cNvSpPr txBox="1"/>
          <p:nvPr/>
        </p:nvSpPr>
        <p:spPr>
          <a:xfrm>
            <a:off x="759826" y="1976741"/>
            <a:ext cx="11313526" cy="2308324"/>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dirty="0">
                <a:solidFill>
                  <a:schemeClr val="bg1"/>
                </a:solidFill>
                <a:latin typeface="Montserrat" panose="00000500000000000000" pitchFamily="2" charset="0"/>
                <a:ea typeface="Calibri" panose="020F0502020204030204" pitchFamily="34" charset="0"/>
                <a:cs typeface="Calibri" panose="020F0502020204030204" pitchFamily="34" charset="0"/>
              </a:rPr>
              <a:t>Welcome –</a:t>
            </a:r>
            <a:r>
              <a:rPr lang="en-GB" sz="2400" dirty="0">
                <a:solidFill>
                  <a:schemeClr val="bg1"/>
                </a:solidFill>
                <a:latin typeface="Montserrat" panose="00000500000000000000" pitchFamily="2" charset="0"/>
                <a:ea typeface="Calibri" panose="020F0502020204030204" pitchFamily="34" charset="0"/>
                <a:cs typeface="Calibri" panose="020F0502020204030204" pitchFamily="34" charset="0"/>
              </a:rPr>
              <a:t>Hayley Monks WUN Founder &amp; Director</a:t>
            </a:r>
          </a:p>
          <a:p>
            <a:pPr marR="0" lvl="0" algn="l" defTabSz="914400" rtl="0" eaLnBrk="1" fontAlgn="auto" latinLnBrk="0" hangingPunct="1">
              <a:lnSpc>
                <a:spcPct val="100000"/>
              </a:lnSpc>
              <a:spcBef>
                <a:spcPts val="0"/>
              </a:spcBef>
              <a:spcAft>
                <a:spcPts val="0"/>
              </a:spcAft>
              <a:buClrTx/>
              <a:buSzTx/>
              <a:tabLst/>
              <a:defRPr/>
            </a:pPr>
            <a:r>
              <a:rPr lang="en-GB" sz="2400" dirty="0">
                <a:solidFill>
                  <a:schemeClr val="bg1"/>
                </a:solidFill>
                <a:latin typeface="Montserrat" panose="00000500000000000000" pitchFamily="2" charset="0"/>
                <a:ea typeface="Calibri" panose="020F0502020204030204" pitchFamily="34" charset="0"/>
                <a:cs typeface="Calibri" panose="020F0502020204030204" pitchFamily="34" charset="0"/>
              </a:rPr>
              <a:t> &amp; Victoria Lemmon- WUN Advocate.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b="1" dirty="0">
              <a:solidFill>
                <a:schemeClr val="bg1"/>
              </a:solidFill>
              <a:latin typeface="Montserrat" panose="000005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b="1"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Todays Speaker – </a:t>
            </a:r>
            <a:r>
              <a:rPr lang="en-GB" sz="2400" b="0" i="0" dirty="0">
                <a:solidFill>
                  <a:schemeClr val="bg1"/>
                </a:solidFill>
                <a:effectLst/>
                <a:latin typeface="Open Sans" panose="020B0606030504020204" pitchFamily="34" charset="0"/>
              </a:rPr>
              <a:t>Danielle Macleod, Founder Remarkable Women</a:t>
            </a:r>
            <a:endParaRPr lang="en-GB" sz="2400" b="1" dirty="0">
              <a:solidFill>
                <a:schemeClr val="bg1"/>
              </a:solidFill>
              <a:effectLst/>
              <a:latin typeface="Montserrat" panose="000005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400" b="1" dirty="0">
              <a:solidFill>
                <a:schemeClr val="bg1"/>
              </a:solidFill>
              <a:latin typeface="Montserrat" panose="00000500000000000000" pitchFamily="2"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b="1"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Q&amp;A &amp; Wrap up and close </a:t>
            </a:r>
            <a:r>
              <a:rPr lang="en-GB" sz="2400" dirty="0">
                <a:solidFill>
                  <a:schemeClr val="bg1"/>
                </a:solidFill>
                <a:effectLst/>
                <a:latin typeface="Montserrat" panose="00000500000000000000" pitchFamily="2" charset="0"/>
                <a:ea typeface="Calibri" panose="020F0502020204030204" pitchFamily="34" charset="0"/>
                <a:cs typeface="Calibri" panose="020F0502020204030204" pitchFamily="34" charset="0"/>
              </a:rPr>
              <a:t>–Victoria Lemmon</a:t>
            </a:r>
          </a:p>
        </p:txBody>
      </p:sp>
      <p:sp>
        <p:nvSpPr>
          <p:cNvPr id="6" name="TextBox 5">
            <a:extLst>
              <a:ext uri="{FF2B5EF4-FFF2-40B4-BE49-F238E27FC236}">
                <a16:creationId xmlns:a16="http://schemas.microsoft.com/office/drawing/2014/main" id="{72955E22-A1C8-4DDB-8A11-7EEB2C52B9B9}"/>
              </a:ext>
            </a:extLst>
          </p:cNvPr>
          <p:cNvSpPr txBox="1"/>
          <p:nvPr/>
        </p:nvSpPr>
        <p:spPr>
          <a:xfrm>
            <a:off x="5898464" y="6488668"/>
            <a:ext cx="6174888" cy="369332"/>
          </a:xfrm>
          <a:prstGeom prst="rect">
            <a:avLst/>
          </a:prstGeom>
          <a:noFill/>
        </p:spPr>
        <p:txBody>
          <a:bodyPr wrap="square">
            <a:spAutoFit/>
          </a:bodyPr>
          <a:lstStyle/>
          <a:p>
            <a:r>
              <a:rPr lang="en-GB" dirty="0">
                <a:solidFill>
                  <a:schemeClr val="bg1"/>
                </a:solidFill>
              </a:rPr>
              <a:t>https://thewun.co.uk/</a:t>
            </a:r>
          </a:p>
        </p:txBody>
      </p:sp>
      <p:pic>
        <p:nvPicPr>
          <p:cNvPr id="3" name="Picture 2" descr="A picture containing text, font, graphics, logo&#10;&#10;Description automatically generated">
            <a:extLst>
              <a:ext uri="{FF2B5EF4-FFF2-40B4-BE49-F238E27FC236}">
                <a16:creationId xmlns:a16="http://schemas.microsoft.com/office/drawing/2014/main" id="{38AC582D-6C8F-0CCC-30B2-AE324727E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0559" y="0"/>
            <a:ext cx="2482964" cy="2081463"/>
          </a:xfrm>
          <a:prstGeom prst="rect">
            <a:avLst/>
          </a:prstGeom>
        </p:spPr>
      </p:pic>
      <p:pic>
        <p:nvPicPr>
          <p:cNvPr id="8" name="Picture 7" descr="A picture containing text, human face, clothing, person&#10;&#10;Description automatically generated">
            <a:extLst>
              <a:ext uri="{FF2B5EF4-FFF2-40B4-BE49-F238E27FC236}">
                <a16:creationId xmlns:a16="http://schemas.microsoft.com/office/drawing/2014/main" id="{82C8F82B-A111-5B0B-A06D-97AB4A724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 y="4424766"/>
            <a:ext cx="2433234" cy="2433234"/>
          </a:xfrm>
          <a:prstGeom prst="rect">
            <a:avLst/>
          </a:prstGeom>
        </p:spPr>
      </p:pic>
    </p:spTree>
    <p:extLst>
      <p:ext uri="{BB962C8B-B14F-4D97-AF65-F5344CB8AC3E}">
        <p14:creationId xmlns:p14="http://schemas.microsoft.com/office/powerpoint/2010/main" val="272979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955E22-A1C8-4DDB-8A11-7EEB2C52B9B9}"/>
              </a:ext>
            </a:extLst>
          </p:cNvPr>
          <p:cNvSpPr txBox="1"/>
          <p:nvPr/>
        </p:nvSpPr>
        <p:spPr>
          <a:xfrm>
            <a:off x="5023821" y="6239997"/>
            <a:ext cx="6174888" cy="369332"/>
          </a:xfrm>
          <a:prstGeom prst="rect">
            <a:avLst/>
          </a:prstGeom>
          <a:noFill/>
        </p:spPr>
        <p:txBody>
          <a:bodyPr wrap="square">
            <a:spAutoFit/>
          </a:bodyPr>
          <a:lstStyle/>
          <a:p>
            <a:r>
              <a:rPr lang="en-GB" dirty="0">
                <a:solidFill>
                  <a:schemeClr val="bg1"/>
                </a:solidFill>
              </a:rPr>
              <a:t>https://thewun.co.uk/</a:t>
            </a:r>
          </a:p>
        </p:txBody>
      </p:sp>
      <p:sp>
        <p:nvSpPr>
          <p:cNvPr id="2" name="TextBox 1">
            <a:extLst>
              <a:ext uri="{FF2B5EF4-FFF2-40B4-BE49-F238E27FC236}">
                <a16:creationId xmlns:a16="http://schemas.microsoft.com/office/drawing/2014/main" id="{250A4C9F-18BE-65D3-AAE7-E42BEE6F8718}"/>
              </a:ext>
            </a:extLst>
          </p:cNvPr>
          <p:cNvSpPr txBox="1"/>
          <p:nvPr/>
        </p:nvSpPr>
        <p:spPr>
          <a:xfrm>
            <a:off x="496398" y="612828"/>
            <a:ext cx="11756858" cy="5447645"/>
          </a:xfrm>
          <a:prstGeom prst="rect">
            <a:avLst/>
          </a:prstGeom>
          <a:noFill/>
        </p:spPr>
        <p:txBody>
          <a:bodyPr wrap="square" rtlCol="0">
            <a:spAutoFit/>
          </a:bodyPr>
          <a:lstStyle/>
          <a:p>
            <a:pPr marL="457200" indent="-457200">
              <a:buFont typeface="Arial" panose="020B0604020202020204" pitchFamily="34" charset="0"/>
              <a:buChar char="•"/>
            </a:pPr>
            <a:endParaRPr lang="en-GB" sz="2600" dirty="0">
              <a:solidFill>
                <a:schemeClr val="bg1"/>
              </a:solidFill>
              <a:highlight>
                <a:srgbClr val="FFFF00"/>
              </a:highlight>
              <a:latin typeface="Montserrat "/>
            </a:endParaRPr>
          </a:p>
          <a:p>
            <a:pPr algn="ctr"/>
            <a:r>
              <a:rPr lang="en-GB" sz="3600" dirty="0">
                <a:solidFill>
                  <a:schemeClr val="bg1"/>
                </a:solidFill>
                <a:latin typeface="Montserrat "/>
              </a:rPr>
              <a:t>2023 WUN Events- book now</a:t>
            </a:r>
          </a:p>
          <a:p>
            <a:pPr algn="ctr"/>
            <a:endParaRPr lang="en-GB" sz="2000" b="1" dirty="0">
              <a:solidFill>
                <a:schemeClr val="bg1"/>
              </a:solidFill>
              <a:latin typeface="Montserrat "/>
            </a:endParaRPr>
          </a:p>
          <a:p>
            <a:pPr algn="ctr"/>
            <a:endParaRPr lang="en-GB" sz="2000" b="1" dirty="0">
              <a:solidFill>
                <a:schemeClr val="bg1"/>
              </a:solidFill>
              <a:latin typeface="Montserrat "/>
            </a:endParaRPr>
          </a:p>
          <a:p>
            <a:pPr algn="ctr"/>
            <a:r>
              <a:rPr lang="en-GB" sz="2000" b="1" dirty="0">
                <a:solidFill>
                  <a:schemeClr val="bg1"/>
                </a:solidFill>
                <a:latin typeface="Montserrat "/>
              </a:rPr>
              <a:t>13</a:t>
            </a:r>
            <a:r>
              <a:rPr lang="en-GB" sz="2000" b="1" baseline="30000" dirty="0">
                <a:solidFill>
                  <a:schemeClr val="bg1"/>
                </a:solidFill>
                <a:latin typeface="Montserrat "/>
              </a:rPr>
              <a:t>th</a:t>
            </a:r>
            <a:r>
              <a:rPr lang="en-GB" sz="2000" b="1" dirty="0">
                <a:solidFill>
                  <a:schemeClr val="bg1"/>
                </a:solidFill>
                <a:latin typeface="Montserrat "/>
              </a:rPr>
              <a:t> July 2023 6-8:30 pm, Reading </a:t>
            </a:r>
          </a:p>
          <a:p>
            <a:pPr algn="ctr"/>
            <a:r>
              <a:rPr lang="en-US" sz="2000" b="1" dirty="0">
                <a:solidFill>
                  <a:schemeClr val="bg1"/>
                </a:solidFill>
                <a:latin typeface="Montserrat "/>
              </a:rPr>
              <a:t>The affluent &amp; the effluent: How does the water industry respond</a:t>
            </a:r>
          </a:p>
          <a:p>
            <a:pPr algn="ctr"/>
            <a:r>
              <a:rPr lang="en-US" sz="2000" b="1" dirty="0">
                <a:solidFill>
                  <a:schemeClr val="bg1"/>
                </a:solidFill>
                <a:latin typeface="Montserrat "/>
              </a:rPr>
              <a:t> to rebuild customer trust?</a:t>
            </a:r>
          </a:p>
          <a:p>
            <a:pPr algn="ctr"/>
            <a:r>
              <a:rPr lang="en-US" sz="2000" b="1" dirty="0">
                <a:solidFill>
                  <a:schemeClr val="bg1"/>
                </a:solidFill>
                <a:latin typeface="Montserrat "/>
              </a:rPr>
              <a:t> </a:t>
            </a:r>
          </a:p>
          <a:p>
            <a:pPr algn="ctr"/>
            <a:r>
              <a:rPr lang="en-US" dirty="0">
                <a:solidFill>
                  <a:schemeClr val="bg1"/>
                </a:solidFill>
                <a:latin typeface="Montserrat "/>
              </a:rPr>
              <a:t>Following on from the House of Lords report on the issues around storm overflows and water pollution, the Water industry needs to come together to re-build customer trust - as they look to build a water infrastructure for the future.</a:t>
            </a:r>
          </a:p>
          <a:p>
            <a:pPr algn="ctr"/>
            <a:endParaRPr lang="en-US" dirty="0">
              <a:solidFill>
                <a:schemeClr val="bg1"/>
              </a:solidFill>
              <a:latin typeface="Montserrat "/>
            </a:endParaRPr>
          </a:p>
          <a:p>
            <a:r>
              <a:rPr lang="en-US" dirty="0">
                <a:solidFill>
                  <a:schemeClr val="bg1"/>
                </a:solidFill>
                <a:latin typeface="Montserrat "/>
              </a:rPr>
              <a:t>Panelists:  Sarah McMath, WUN Board member &amp; CEO MOSL &amp;</a:t>
            </a:r>
          </a:p>
          <a:p>
            <a:r>
              <a:rPr lang="en-US" dirty="0">
                <a:solidFill>
                  <a:schemeClr val="bg1"/>
                </a:solidFill>
                <a:latin typeface="Montserrat "/>
              </a:rPr>
              <a:t>Karma Loveday, Editor of the Water Report –further panelists to be confirmed.</a:t>
            </a:r>
          </a:p>
          <a:p>
            <a:endParaRPr lang="en-US" dirty="0">
              <a:solidFill>
                <a:schemeClr val="bg1"/>
              </a:solidFill>
              <a:latin typeface="Montserrat "/>
            </a:endParaRPr>
          </a:p>
          <a:p>
            <a:pPr algn="ctr"/>
            <a:endParaRPr lang="en-US" sz="2000" dirty="0">
              <a:solidFill>
                <a:schemeClr val="bg1"/>
              </a:solidFill>
              <a:latin typeface="Montserrat "/>
            </a:endParaRPr>
          </a:p>
          <a:p>
            <a:pPr algn="ctr"/>
            <a:r>
              <a:rPr lang="en-GB" sz="2000" dirty="0">
                <a:highlight>
                  <a:srgbClr val="FFFF00"/>
                </a:highlight>
                <a:latin typeface="Montserrat "/>
              </a:rPr>
              <a:t>	 </a:t>
            </a:r>
          </a:p>
        </p:txBody>
      </p:sp>
      <p:pic>
        <p:nvPicPr>
          <p:cNvPr id="8" name="Picture 7" descr="Graphical user interface, application&#10;&#10;Description automatically generated">
            <a:extLst>
              <a:ext uri="{FF2B5EF4-FFF2-40B4-BE49-F238E27FC236}">
                <a16:creationId xmlns:a16="http://schemas.microsoft.com/office/drawing/2014/main" id="{C1BB9127-9179-7783-22C0-A4F16F0C7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61965"/>
            <a:ext cx="2057400" cy="1156063"/>
          </a:xfrm>
          <a:prstGeom prst="rect">
            <a:avLst/>
          </a:prstGeom>
        </p:spPr>
      </p:pic>
      <p:pic>
        <p:nvPicPr>
          <p:cNvPr id="13" name="Picture 12" descr="A group of people sitting in a room&#10;&#10;Description automatically generated with medium confidence">
            <a:extLst>
              <a:ext uri="{FF2B5EF4-FFF2-40B4-BE49-F238E27FC236}">
                <a16:creationId xmlns:a16="http://schemas.microsoft.com/office/drawing/2014/main" id="{6570DFE8-4269-AE43-D871-26CDFD623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7474" y="11003"/>
            <a:ext cx="1724526" cy="1293394"/>
          </a:xfrm>
          <a:prstGeom prst="rect">
            <a:avLst/>
          </a:prstGeom>
        </p:spPr>
      </p:pic>
      <p:pic>
        <p:nvPicPr>
          <p:cNvPr id="5" name="Picture 4" descr="A close-up of a person&#10;&#10;Description automatically generated with low confidence">
            <a:extLst>
              <a:ext uri="{FF2B5EF4-FFF2-40B4-BE49-F238E27FC236}">
                <a16:creationId xmlns:a16="http://schemas.microsoft.com/office/drawing/2014/main" id="{96247AC8-82B9-A659-3818-24E3C0BF50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0"/>
            <a:ext cx="1740569" cy="1740569"/>
          </a:xfrm>
          <a:prstGeom prst="rect">
            <a:avLst/>
          </a:prstGeom>
        </p:spPr>
      </p:pic>
      <p:pic>
        <p:nvPicPr>
          <p:cNvPr id="7" name="Picture 6" descr="A picture containing text, font, graphics, logo&#10;&#10;Description automatically generated">
            <a:extLst>
              <a:ext uri="{FF2B5EF4-FFF2-40B4-BE49-F238E27FC236}">
                <a16:creationId xmlns:a16="http://schemas.microsoft.com/office/drawing/2014/main" id="{464420F7-6135-B581-409C-F49A74CC6B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1358" y="4736569"/>
            <a:ext cx="2530641" cy="2121431"/>
          </a:xfrm>
          <a:prstGeom prst="rect">
            <a:avLst/>
          </a:prstGeom>
        </p:spPr>
      </p:pic>
    </p:spTree>
    <p:extLst>
      <p:ext uri="{BB962C8B-B14F-4D97-AF65-F5344CB8AC3E}">
        <p14:creationId xmlns:p14="http://schemas.microsoft.com/office/powerpoint/2010/main" val="51791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955E22-A1C8-4DDB-8A11-7EEB2C52B9B9}"/>
              </a:ext>
            </a:extLst>
          </p:cNvPr>
          <p:cNvSpPr txBox="1"/>
          <p:nvPr/>
        </p:nvSpPr>
        <p:spPr>
          <a:xfrm>
            <a:off x="5023821" y="6239997"/>
            <a:ext cx="6174888" cy="369332"/>
          </a:xfrm>
          <a:prstGeom prst="rect">
            <a:avLst/>
          </a:prstGeom>
          <a:noFill/>
        </p:spPr>
        <p:txBody>
          <a:bodyPr wrap="square">
            <a:spAutoFit/>
          </a:bodyPr>
          <a:lstStyle/>
          <a:p>
            <a:r>
              <a:rPr lang="en-GB" dirty="0">
                <a:solidFill>
                  <a:schemeClr val="bg1"/>
                </a:solidFill>
              </a:rPr>
              <a:t>https://thewun.co.uk/</a:t>
            </a:r>
          </a:p>
        </p:txBody>
      </p:sp>
      <p:sp>
        <p:nvSpPr>
          <p:cNvPr id="2" name="TextBox 1">
            <a:extLst>
              <a:ext uri="{FF2B5EF4-FFF2-40B4-BE49-F238E27FC236}">
                <a16:creationId xmlns:a16="http://schemas.microsoft.com/office/drawing/2014/main" id="{250A4C9F-18BE-65D3-AAE7-E42BEE6F8718}"/>
              </a:ext>
            </a:extLst>
          </p:cNvPr>
          <p:cNvSpPr txBox="1"/>
          <p:nvPr/>
        </p:nvSpPr>
        <p:spPr>
          <a:xfrm>
            <a:off x="496398" y="612828"/>
            <a:ext cx="11756858" cy="5970865"/>
          </a:xfrm>
          <a:prstGeom prst="rect">
            <a:avLst/>
          </a:prstGeom>
          <a:noFill/>
        </p:spPr>
        <p:txBody>
          <a:bodyPr wrap="square" rtlCol="0">
            <a:spAutoFit/>
          </a:bodyPr>
          <a:lstStyle/>
          <a:p>
            <a:pPr marL="457200" indent="-457200">
              <a:buFont typeface="Arial" panose="020B0604020202020204" pitchFamily="34" charset="0"/>
              <a:buChar char="•"/>
            </a:pPr>
            <a:endParaRPr lang="en-GB" sz="2600" dirty="0">
              <a:solidFill>
                <a:schemeClr val="bg1"/>
              </a:solidFill>
              <a:highlight>
                <a:srgbClr val="FFFF00"/>
              </a:highlight>
              <a:latin typeface="Montserrat "/>
            </a:endParaRPr>
          </a:p>
          <a:p>
            <a:pPr algn="ctr"/>
            <a:r>
              <a:rPr lang="en-GB" sz="3600" dirty="0">
                <a:solidFill>
                  <a:schemeClr val="bg1"/>
                </a:solidFill>
                <a:latin typeface="Montserrat "/>
              </a:rPr>
              <a:t>2023 WUN Events- book now</a:t>
            </a:r>
          </a:p>
          <a:p>
            <a:pPr algn="ctr"/>
            <a:endParaRPr lang="en-GB" sz="2000" b="1" dirty="0">
              <a:solidFill>
                <a:schemeClr val="bg1"/>
              </a:solidFill>
              <a:latin typeface="Montserrat "/>
            </a:endParaRPr>
          </a:p>
          <a:p>
            <a:pPr algn="ctr"/>
            <a:endParaRPr lang="en-GB" sz="2000" b="1" dirty="0">
              <a:solidFill>
                <a:schemeClr val="bg1"/>
              </a:solidFill>
              <a:latin typeface="Montserrat "/>
            </a:endParaRPr>
          </a:p>
          <a:p>
            <a:pPr algn="ctr"/>
            <a:r>
              <a:rPr lang="en-US" sz="2000" b="1" dirty="0">
                <a:solidFill>
                  <a:schemeClr val="bg1"/>
                </a:solidFill>
                <a:latin typeface="Montserrat "/>
              </a:rPr>
              <a:t>20th September -WUN Careers Event - Building your career in Utilities 5:30-9pm</a:t>
            </a:r>
            <a:r>
              <a:rPr lang="en-US" sz="2000" dirty="0">
                <a:solidFill>
                  <a:schemeClr val="bg1"/>
                </a:solidFill>
                <a:latin typeface="Montserrat "/>
              </a:rPr>
              <a:t>.</a:t>
            </a:r>
          </a:p>
          <a:p>
            <a:pPr algn="ctr"/>
            <a:endParaRPr lang="en-US" sz="2000" dirty="0">
              <a:solidFill>
                <a:schemeClr val="bg1"/>
              </a:solidFill>
              <a:latin typeface="Montserrat "/>
            </a:endParaRPr>
          </a:p>
          <a:p>
            <a:pPr algn="ctr"/>
            <a:r>
              <a:rPr lang="en-US" sz="2000" dirty="0">
                <a:solidFill>
                  <a:schemeClr val="bg1"/>
                </a:solidFill>
                <a:latin typeface="Montserrat "/>
              </a:rPr>
              <a:t>WUN are hosting our first ever careers event - a fantastic opportunity to speak to women working at our partner </a:t>
            </a:r>
            <a:r>
              <a:rPr lang="en-US" sz="2000" dirty="0" err="1">
                <a:solidFill>
                  <a:schemeClr val="bg1"/>
                </a:solidFill>
                <a:latin typeface="Montserrat "/>
              </a:rPr>
              <a:t>organisations</a:t>
            </a:r>
            <a:r>
              <a:rPr lang="en-US" sz="2000" dirty="0">
                <a:solidFill>
                  <a:schemeClr val="bg1"/>
                </a:solidFill>
                <a:latin typeface="Montserrat "/>
              </a:rPr>
              <a:t> to discover the breadth of careers open across the Utilities sector. </a:t>
            </a:r>
          </a:p>
          <a:p>
            <a:pPr algn="ctr"/>
            <a:endParaRPr lang="en-US" sz="2000" dirty="0">
              <a:solidFill>
                <a:schemeClr val="bg1"/>
              </a:solidFill>
              <a:latin typeface="Montserrat "/>
            </a:endParaRPr>
          </a:p>
          <a:p>
            <a:pPr algn="ctr"/>
            <a:r>
              <a:rPr lang="en-US" sz="2000" dirty="0">
                <a:solidFill>
                  <a:schemeClr val="bg1"/>
                </a:solidFill>
                <a:latin typeface="Montserrat "/>
              </a:rPr>
              <a:t>Join us at Microsoft's London offices, with keynote speakers discussing key hints and tips on how to get ahead and build the career you want, and exhibitors from across the sector showcasing a range of different career opportunities. </a:t>
            </a:r>
          </a:p>
          <a:p>
            <a:pPr algn="ctr"/>
            <a:endParaRPr lang="en-US" sz="2000" dirty="0">
              <a:solidFill>
                <a:schemeClr val="bg1"/>
              </a:solidFill>
              <a:latin typeface="Montserrat "/>
            </a:endParaRPr>
          </a:p>
          <a:p>
            <a:pPr algn="ctr"/>
            <a:r>
              <a:rPr lang="en-US" sz="2000" dirty="0">
                <a:solidFill>
                  <a:schemeClr val="bg1"/>
                </a:solidFill>
                <a:latin typeface="Montserrat "/>
              </a:rPr>
              <a:t> More details to follow shortly, but this one is likely to be a </a:t>
            </a:r>
          </a:p>
          <a:p>
            <a:pPr algn="ctr"/>
            <a:r>
              <a:rPr lang="en-US" sz="2000" dirty="0">
                <a:solidFill>
                  <a:schemeClr val="bg1"/>
                </a:solidFill>
                <a:latin typeface="Montserrat "/>
              </a:rPr>
              <a:t>sell-out - so sign up early!</a:t>
            </a:r>
          </a:p>
          <a:p>
            <a:pPr algn="ctr"/>
            <a:endParaRPr lang="en-US" sz="2000" dirty="0">
              <a:solidFill>
                <a:schemeClr val="bg1"/>
              </a:solidFill>
              <a:latin typeface="Montserrat "/>
            </a:endParaRPr>
          </a:p>
          <a:p>
            <a:pPr algn="ctr"/>
            <a:r>
              <a:rPr lang="en-GB" sz="2000" dirty="0">
                <a:highlight>
                  <a:srgbClr val="FFFF00"/>
                </a:highlight>
                <a:latin typeface="Montserrat "/>
              </a:rPr>
              <a:t>	 </a:t>
            </a:r>
          </a:p>
        </p:txBody>
      </p:sp>
      <p:pic>
        <p:nvPicPr>
          <p:cNvPr id="8" name="Picture 7" descr="Graphical user interface, application&#10;&#10;Description automatically generated">
            <a:extLst>
              <a:ext uri="{FF2B5EF4-FFF2-40B4-BE49-F238E27FC236}">
                <a16:creationId xmlns:a16="http://schemas.microsoft.com/office/drawing/2014/main" id="{C1BB9127-9179-7783-22C0-A4F16F0C7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661965"/>
            <a:ext cx="2057400" cy="1156063"/>
          </a:xfrm>
          <a:prstGeom prst="rect">
            <a:avLst/>
          </a:prstGeom>
        </p:spPr>
      </p:pic>
      <p:pic>
        <p:nvPicPr>
          <p:cNvPr id="13" name="Picture 12" descr="A group of people sitting in a room&#10;&#10;Description automatically generated with medium confidence">
            <a:extLst>
              <a:ext uri="{FF2B5EF4-FFF2-40B4-BE49-F238E27FC236}">
                <a16:creationId xmlns:a16="http://schemas.microsoft.com/office/drawing/2014/main" id="{6570DFE8-4269-AE43-D871-26CDFD623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7474" y="11003"/>
            <a:ext cx="1724526" cy="1293394"/>
          </a:xfrm>
          <a:prstGeom prst="rect">
            <a:avLst/>
          </a:prstGeom>
        </p:spPr>
      </p:pic>
      <p:pic>
        <p:nvPicPr>
          <p:cNvPr id="7" name="Picture 6" descr="A person walking up stairs&#10;&#10;Description automatically generated with low confidence">
            <a:extLst>
              <a:ext uri="{FF2B5EF4-FFF2-40B4-BE49-F238E27FC236}">
                <a16:creationId xmlns:a16="http://schemas.microsoft.com/office/drawing/2014/main" id="{3DC7A942-EDE0-47DE-5493-4677DE6DA1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788828" cy="1788828"/>
          </a:xfrm>
          <a:prstGeom prst="rect">
            <a:avLst/>
          </a:prstGeom>
        </p:spPr>
      </p:pic>
      <p:pic>
        <p:nvPicPr>
          <p:cNvPr id="5" name="Picture 4" descr="A picture containing text, font, graphics, logo&#10;&#10;Description automatically generated">
            <a:extLst>
              <a:ext uri="{FF2B5EF4-FFF2-40B4-BE49-F238E27FC236}">
                <a16:creationId xmlns:a16="http://schemas.microsoft.com/office/drawing/2014/main" id="{81680FEE-3001-48F8-DC3A-B928F9505D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8462" y="5041232"/>
            <a:ext cx="2119528" cy="1776796"/>
          </a:xfrm>
          <a:prstGeom prst="rect">
            <a:avLst/>
          </a:prstGeom>
        </p:spPr>
      </p:pic>
    </p:spTree>
    <p:extLst>
      <p:ext uri="{BB962C8B-B14F-4D97-AF65-F5344CB8AC3E}">
        <p14:creationId xmlns:p14="http://schemas.microsoft.com/office/powerpoint/2010/main" val="413383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3A0982B-D5E7-4577-8B82-39A574D653B7}"/>
              </a:ext>
            </a:extLst>
          </p:cNvPr>
          <p:cNvSpPr txBox="1"/>
          <p:nvPr/>
        </p:nvSpPr>
        <p:spPr>
          <a:xfrm>
            <a:off x="1465443" y="1640813"/>
            <a:ext cx="10152811" cy="135421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0469E88-3F7E-4078-B44D-BC0B84D26183}"/>
              </a:ext>
            </a:extLst>
          </p:cNvPr>
          <p:cNvSpPr txBox="1"/>
          <p:nvPr/>
        </p:nvSpPr>
        <p:spPr>
          <a:xfrm>
            <a:off x="5144096" y="1568710"/>
            <a:ext cx="6046681" cy="483209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
                <a:ea typeface="+mn-ea"/>
                <a:cs typeface="+mn-cs"/>
              </a:rPr>
              <a:t>New WUN Mentoring now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
                <a:ea typeface="+mn-ea"/>
                <a:cs typeface="+mn-cs"/>
              </a:rPr>
              <a:t>WUN offers mentoring to women at any stage of their career in the utilities 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
                <a:ea typeface="+mn-ea"/>
                <a:cs typeface="+mn-cs"/>
              </a:rPr>
              <a:t>We are hugely privileged to have over 50 fantastic experienced mentors within the WUN mentoring programme.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
                <a:ea typeface="+mn-ea"/>
                <a:cs typeface="+mn-cs"/>
              </a:rPr>
              <a:t>With growing numbers of Mentors and Mentees we are delighted with the community and support fostered within the mentoring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Montserrat "/>
              <a:ea typeface="+mn-ea"/>
              <a:cs typeface="Calibri"/>
            </a:endParaRPr>
          </a:p>
        </p:txBody>
      </p:sp>
      <p:sp>
        <p:nvSpPr>
          <p:cNvPr id="2" name="TextBox 1">
            <a:extLst>
              <a:ext uri="{FF2B5EF4-FFF2-40B4-BE49-F238E27FC236}">
                <a16:creationId xmlns:a16="http://schemas.microsoft.com/office/drawing/2014/main" id="{2377A8C3-91C3-44ED-8009-638A4B72FEBA}"/>
              </a:ext>
            </a:extLst>
          </p:cNvPr>
          <p:cNvSpPr txBox="1"/>
          <p:nvPr/>
        </p:nvSpPr>
        <p:spPr>
          <a:xfrm>
            <a:off x="2224780" y="5622169"/>
            <a:ext cx="792437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ontserrat "/>
                <a:ea typeface="+mn-ea"/>
                <a:cs typeface="Calibri"/>
              </a:rPr>
              <a:t>If you are interested in becoming a mentor or a mentee please visit our website: </a:t>
            </a:r>
            <a:r>
              <a:rPr kumimoji="0" lang="en-GB" sz="2000" b="1" i="0" u="none" strike="noStrike" kern="1200" cap="none" spc="0" normalizeH="0" baseline="0" noProof="0" dirty="0">
                <a:ln>
                  <a:noFill/>
                </a:ln>
                <a:solidFill>
                  <a:prstClr val="white"/>
                </a:solidFill>
                <a:effectLst/>
                <a:uLnTx/>
                <a:uFillTx/>
                <a:latin typeface="Montserrat "/>
                <a:ea typeface="+mn-ea"/>
                <a:cs typeface="Calibri"/>
                <a:hlinkClick r:id="rId3">
                  <a:extLst>
                    <a:ext uri="{A12FA001-AC4F-418D-AE19-62706E023703}">
                      <ahyp:hlinkClr xmlns:ahyp="http://schemas.microsoft.com/office/drawing/2018/hyperlinkcolor" val="tx"/>
                    </a:ext>
                  </a:extLst>
                </a:hlinkClick>
              </a:rPr>
              <a:t>https://thewun.co.uk/mentoring/</a:t>
            </a:r>
            <a:r>
              <a:rPr kumimoji="0" lang="en-GB" sz="2000" b="1" i="0" u="none" strike="noStrike" kern="1200" cap="none" spc="0" normalizeH="0" baseline="0" noProof="0" dirty="0">
                <a:ln>
                  <a:noFill/>
                </a:ln>
                <a:solidFill>
                  <a:prstClr val="white"/>
                </a:solidFill>
                <a:effectLst/>
                <a:uLnTx/>
                <a:uFillTx/>
                <a:latin typeface="Montserrat "/>
                <a:ea typeface="+mn-ea"/>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09D29B4-36D2-4587-B42C-7D35666F6EDD}"/>
              </a:ext>
            </a:extLst>
          </p:cNvPr>
          <p:cNvSpPr txBox="1"/>
          <p:nvPr/>
        </p:nvSpPr>
        <p:spPr>
          <a:xfrm>
            <a:off x="2284035" y="245271"/>
            <a:ext cx="871033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Montserrat "/>
                <a:ea typeface="+mn-ea"/>
                <a:cs typeface="+mn-cs"/>
              </a:rPr>
              <a:t>Join the free WUN Mentoring Programme</a:t>
            </a:r>
            <a:endParaRPr kumimoji="0" lang="en-GB" sz="4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pic>
        <p:nvPicPr>
          <p:cNvPr id="21" name="Picture 20" descr="Logo&#10;&#10;Description automatically generated">
            <a:extLst>
              <a:ext uri="{FF2B5EF4-FFF2-40B4-BE49-F238E27FC236}">
                <a16:creationId xmlns:a16="http://schemas.microsoft.com/office/drawing/2014/main" id="{35B5CBE5-CC3E-4C28-BAB8-92E183641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1" y="-235102"/>
            <a:ext cx="1790125" cy="1500658"/>
          </a:xfrm>
          <a:prstGeom prst="rect">
            <a:avLst/>
          </a:prstGeom>
        </p:spPr>
      </p:pic>
      <p:pic>
        <p:nvPicPr>
          <p:cNvPr id="5" name="Picture 4" descr="A group of women talking&#10;&#10;Description automatically generated with low confidence">
            <a:extLst>
              <a:ext uri="{FF2B5EF4-FFF2-40B4-BE49-F238E27FC236}">
                <a16:creationId xmlns:a16="http://schemas.microsoft.com/office/drawing/2014/main" id="{8FB78FFF-C4B1-3872-2388-6BC708205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273" y="1414713"/>
            <a:ext cx="4223084" cy="4223084"/>
          </a:xfrm>
          <a:prstGeom prst="rect">
            <a:avLst/>
          </a:prstGeom>
        </p:spPr>
      </p:pic>
    </p:spTree>
    <p:extLst>
      <p:ext uri="{BB962C8B-B14F-4D97-AF65-F5344CB8AC3E}">
        <p14:creationId xmlns:p14="http://schemas.microsoft.com/office/powerpoint/2010/main" val="2904589353"/>
      </p:ext>
    </p:extLst>
  </p:cSld>
  <p:clrMapOvr>
    <a:masterClrMapping/>
  </p:clrMapOvr>
  <mc:AlternateContent xmlns:mc="http://schemas.openxmlformats.org/markup-compatibility/2006" xmlns:p14="http://schemas.microsoft.com/office/powerpoint/2010/main">
    <mc:Choice Requires="p14">
      <p:transition p14:dur="0" advTm="30000"/>
    </mc:Choice>
    <mc:Fallback xmlns="">
      <p:transition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CFA6258-2BA7-4A8B-8EA2-4CF357CB8E0B}"/>
              </a:ext>
            </a:extLst>
          </p:cNvPr>
          <p:cNvSpPr/>
          <p:nvPr/>
        </p:nvSpPr>
        <p:spPr>
          <a:xfrm>
            <a:off x="6242427" y="2532798"/>
            <a:ext cx="5528029" cy="2821413"/>
          </a:xfrm>
          <a:prstGeom prst="roundRect">
            <a:avLst/>
          </a:prstGeom>
          <a:solidFill>
            <a:srgbClr val="54D9AA"/>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b="0" i="0" dirty="0">
              <a:solidFill>
                <a:srgbClr val="666666"/>
              </a:solidFill>
              <a:effectLst/>
              <a:latin typeface="lato" panose="020F0502020204030203" pitchFamily="34" charset="0"/>
            </a:endParaRPr>
          </a:p>
          <a:p>
            <a:pPr algn="l"/>
            <a:endParaRPr lang="en-US" sz="1600" dirty="0">
              <a:solidFill>
                <a:srgbClr val="666666"/>
              </a:solidFill>
              <a:latin typeface="lato" panose="020F0502020204030203" pitchFamily="34" charset="0"/>
            </a:endParaRPr>
          </a:p>
          <a:p>
            <a:pPr algn="l"/>
            <a:r>
              <a:rPr lang="en-US" sz="1600" i="0" dirty="0">
                <a:solidFill>
                  <a:schemeClr val="bg1"/>
                </a:solidFill>
                <a:effectLst/>
              </a:rPr>
              <a:t>WUN Founde</a:t>
            </a:r>
            <a:r>
              <a:rPr lang="en-US" sz="1600" dirty="0">
                <a:solidFill>
                  <a:schemeClr val="bg1"/>
                </a:solidFill>
              </a:rPr>
              <a:t>r Hayley Monks speaks to </a:t>
            </a:r>
            <a:r>
              <a:rPr lang="en-US" sz="1600" i="0" dirty="0">
                <a:solidFill>
                  <a:schemeClr val="bg1"/>
                </a:solidFill>
                <a:effectLst/>
              </a:rPr>
              <a:t>Karen who explains what burnout is, what the symptoms look like and what practical tips and strategies you can adopt you help you manage burnout.</a:t>
            </a:r>
          </a:p>
          <a:p>
            <a:pPr algn="l"/>
            <a:endParaRPr lang="en-US" sz="1200" dirty="0">
              <a:solidFill>
                <a:schemeClr val="bg1"/>
              </a:solidFill>
            </a:endParaRPr>
          </a:p>
          <a:p>
            <a:pPr algn="l"/>
            <a:r>
              <a:rPr lang="en-US" sz="1600" i="0" dirty="0">
                <a:solidFill>
                  <a:schemeClr val="bg1"/>
                </a:solidFill>
                <a:effectLst/>
              </a:rPr>
              <a:t>Karen, a career &amp; confidence coach </a:t>
            </a:r>
            <a:r>
              <a:rPr lang="en-US" sz="1600" i="0" dirty="0" err="1">
                <a:solidFill>
                  <a:schemeClr val="bg1"/>
                </a:solidFill>
                <a:effectLst/>
              </a:rPr>
              <a:t>specialising</a:t>
            </a:r>
            <a:r>
              <a:rPr lang="en-US" sz="1600" i="0" dirty="0">
                <a:solidFill>
                  <a:schemeClr val="bg1"/>
                </a:solidFill>
                <a:effectLst/>
              </a:rPr>
              <a:t> in helping people build fulfilling careers and mental fitness.</a:t>
            </a:r>
          </a:p>
        </p:txBody>
      </p:sp>
      <p:sp>
        <p:nvSpPr>
          <p:cNvPr id="19" name="Rectangle: Rounded Corners 18">
            <a:extLst>
              <a:ext uri="{FF2B5EF4-FFF2-40B4-BE49-F238E27FC236}">
                <a16:creationId xmlns:a16="http://schemas.microsoft.com/office/drawing/2014/main" id="{3D677ADB-23C3-4DC9-B0E8-9007C1439A8C}"/>
              </a:ext>
            </a:extLst>
          </p:cNvPr>
          <p:cNvSpPr/>
          <p:nvPr/>
        </p:nvSpPr>
        <p:spPr>
          <a:xfrm>
            <a:off x="650144" y="2530220"/>
            <a:ext cx="5299427" cy="2821413"/>
          </a:xfrm>
          <a:prstGeom prst="roundRect">
            <a:avLst/>
          </a:prstGeom>
          <a:solidFill>
            <a:srgbClr val="54D9AA"/>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3A0982B-D5E7-4577-8B82-39A574D653B7}"/>
              </a:ext>
            </a:extLst>
          </p:cNvPr>
          <p:cNvSpPr txBox="1"/>
          <p:nvPr/>
        </p:nvSpPr>
        <p:spPr>
          <a:xfrm>
            <a:off x="1019591" y="845338"/>
            <a:ext cx="10152811" cy="83099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Montserrat "/>
                <a:ea typeface="+mn-ea"/>
                <a:cs typeface="Calibri"/>
              </a:rPr>
              <a:t>Listen to our latest podcasts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white"/>
                </a:solidFill>
                <a:latin typeface="Montserrat "/>
                <a:cs typeface="Calibri"/>
              </a:rPr>
              <a:t>More coming soon !</a:t>
            </a:r>
            <a:r>
              <a:rPr kumimoji="0" lang="en-GB" sz="2400" b="0" i="0" u="none" strike="noStrike" kern="1200" cap="none" spc="0" normalizeH="0" baseline="0" noProof="0" dirty="0">
                <a:ln>
                  <a:noFill/>
                </a:ln>
                <a:solidFill>
                  <a:prstClr val="white"/>
                </a:solidFill>
                <a:effectLst/>
                <a:uLnTx/>
                <a:uFillTx/>
                <a:latin typeface="Montserrat "/>
                <a:ea typeface="+mn-ea"/>
                <a:cs typeface="Calibri"/>
              </a:rPr>
              <a:t> </a:t>
            </a:r>
            <a:endParaRPr kumimoji="0" lang="en-GB" sz="2400" b="0" i="0" u="none" strike="noStrike" kern="1200" cap="none" spc="0" normalizeH="0" baseline="0" noProof="0" dirty="0">
              <a:ln>
                <a:noFill/>
              </a:ln>
              <a:solidFill>
                <a:prstClr val="black"/>
              </a:solidFill>
              <a:effectLst/>
              <a:uLnTx/>
              <a:uFillTx/>
              <a:latin typeface="Montserrat "/>
              <a:ea typeface="Times New Roman" panose="02020603050405020304" pitchFamily="18" charset="0"/>
              <a:cs typeface="Segoe UI Emoji" panose="020B0502040204020203" pitchFamily="34" charset="0"/>
            </a:endParaRPr>
          </a:p>
        </p:txBody>
      </p:sp>
      <p:sp>
        <p:nvSpPr>
          <p:cNvPr id="2" name="TextBox 1">
            <a:extLst>
              <a:ext uri="{FF2B5EF4-FFF2-40B4-BE49-F238E27FC236}">
                <a16:creationId xmlns:a16="http://schemas.microsoft.com/office/drawing/2014/main" id="{2377A8C3-91C3-44ED-8009-638A4B72FEBA}"/>
              </a:ext>
            </a:extLst>
          </p:cNvPr>
          <p:cNvSpPr txBox="1"/>
          <p:nvPr/>
        </p:nvSpPr>
        <p:spPr>
          <a:xfrm>
            <a:off x="961013" y="5570680"/>
            <a:ext cx="1004360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tserrat "/>
                <a:ea typeface="+mn-ea"/>
                <a:cs typeface="Calibri"/>
              </a:rPr>
              <a:t>You can follow our podcast on Apple Podcasts, Spotify, Amazon Music and wherever else you get your podcasts – just search “WUN4ALL”.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tserrat "/>
                <a:ea typeface="+mn-ea"/>
                <a:cs typeface="Calibri"/>
              </a:rPr>
              <a:t>Or just click through from the website: </a:t>
            </a:r>
            <a:r>
              <a:rPr kumimoji="0" lang="en-GB" sz="1800" b="1" i="0" u="none" strike="noStrike" kern="1200" cap="none" spc="0" normalizeH="0" baseline="0" noProof="0" dirty="0">
                <a:ln>
                  <a:noFill/>
                </a:ln>
                <a:solidFill>
                  <a:prstClr val="white"/>
                </a:solidFill>
                <a:effectLst/>
                <a:uLnTx/>
                <a:uFillTx/>
                <a:latin typeface="Montserrat "/>
                <a:ea typeface="+mn-lt"/>
                <a:cs typeface="Calibri" panose="020F0502020204030204"/>
                <a:hlinkClick r:id="rId3">
                  <a:extLst>
                    <a:ext uri="{A12FA001-AC4F-418D-AE19-62706E023703}">
                      <ahyp:hlinkClr xmlns:ahyp="http://schemas.microsoft.com/office/drawing/2018/hyperlinkcolor" val="tx"/>
                    </a:ext>
                  </a:extLst>
                </a:hlinkClick>
              </a:rPr>
              <a:t>https://thewun.co.uk/news-blogs/</a:t>
            </a:r>
            <a:r>
              <a:rPr kumimoji="0" lang="en-GB" sz="1800" b="1" i="0" u="none" strike="noStrike" kern="1200" cap="none" spc="0" normalizeH="0" baseline="0" noProof="0" dirty="0">
                <a:ln>
                  <a:noFill/>
                </a:ln>
                <a:solidFill>
                  <a:prstClr val="white"/>
                </a:solidFill>
                <a:effectLst/>
                <a:uLnTx/>
                <a:uFillTx/>
                <a:latin typeface="Montserrat "/>
                <a:ea typeface="+mn-lt"/>
                <a:cs typeface="Calibri" panose="020F0502020204030204"/>
              </a:rPr>
              <a:t> </a:t>
            </a:r>
            <a:endParaRPr kumimoji="0" lang="en-GB" sz="1800" b="1"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ontserrat "/>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09D29B4-36D2-4587-B42C-7D35666F6EDD}"/>
              </a:ext>
            </a:extLst>
          </p:cNvPr>
          <p:cNvSpPr txBox="1"/>
          <p:nvPr/>
        </p:nvSpPr>
        <p:spPr>
          <a:xfrm>
            <a:off x="1740832" y="232300"/>
            <a:ext cx="871033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Montserrat "/>
                <a:ea typeface="+mn-ea"/>
                <a:cs typeface="+mn-cs"/>
              </a:rPr>
              <a:t>WUN Podcasts</a:t>
            </a:r>
            <a:endParaRPr kumimoji="0" lang="en-GB" sz="4000" b="1" i="0" u="none" strike="noStrike" kern="1200" cap="none" spc="0" normalizeH="0" baseline="0" noProof="0" dirty="0">
              <a:ln>
                <a:noFill/>
              </a:ln>
              <a:solidFill>
                <a:schemeClr val="bg1"/>
              </a:solidFill>
              <a:effectLst/>
              <a:uLnTx/>
              <a:uFillTx/>
              <a:latin typeface="Montserrat" panose="00000500000000000000" pitchFamily="2" charset="0"/>
              <a:ea typeface="+mn-ea"/>
              <a:cs typeface="+mn-cs"/>
            </a:endParaRPr>
          </a:p>
        </p:txBody>
      </p:sp>
      <p:pic>
        <p:nvPicPr>
          <p:cNvPr id="21" name="Picture 20" descr="Logo&#10;&#10;Description automatically generated">
            <a:extLst>
              <a:ext uri="{FF2B5EF4-FFF2-40B4-BE49-F238E27FC236}">
                <a16:creationId xmlns:a16="http://schemas.microsoft.com/office/drawing/2014/main" id="{35B5CBE5-CC3E-4C28-BAB8-92E183641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1" y="-235102"/>
            <a:ext cx="1790125" cy="1500658"/>
          </a:xfrm>
          <a:prstGeom prst="rect">
            <a:avLst/>
          </a:prstGeom>
        </p:spPr>
      </p:pic>
      <p:pic>
        <p:nvPicPr>
          <p:cNvPr id="5" name="Graphic 4" descr="Podcast with solid fill">
            <a:extLst>
              <a:ext uri="{FF2B5EF4-FFF2-40B4-BE49-F238E27FC236}">
                <a16:creationId xmlns:a16="http://schemas.microsoft.com/office/drawing/2014/main" id="{8F0224A8-9ADE-4086-A3AE-AA7F34C19D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30987" y="5852144"/>
            <a:ext cx="914400" cy="914400"/>
          </a:xfrm>
          <a:prstGeom prst="rect">
            <a:avLst/>
          </a:prstGeom>
        </p:spPr>
      </p:pic>
      <p:sp>
        <p:nvSpPr>
          <p:cNvPr id="4" name="TextBox 3">
            <a:extLst>
              <a:ext uri="{FF2B5EF4-FFF2-40B4-BE49-F238E27FC236}">
                <a16:creationId xmlns:a16="http://schemas.microsoft.com/office/drawing/2014/main" id="{633C0000-1793-9F0B-751F-502F54E1DD88}"/>
              </a:ext>
            </a:extLst>
          </p:cNvPr>
          <p:cNvSpPr txBox="1"/>
          <p:nvPr/>
        </p:nvSpPr>
        <p:spPr>
          <a:xfrm>
            <a:off x="1772992" y="4728411"/>
            <a:ext cx="29915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23703C4-915C-BCFD-1F5C-DCA6AF00AB2E}"/>
              </a:ext>
            </a:extLst>
          </p:cNvPr>
          <p:cNvSpPr txBox="1"/>
          <p:nvPr/>
        </p:nvSpPr>
        <p:spPr>
          <a:xfrm>
            <a:off x="1191479" y="3973087"/>
            <a:ext cx="4396429" cy="329064"/>
          </a:xfrm>
          <a:prstGeom prst="rect">
            <a:avLst/>
          </a:prstGeom>
          <a:noFill/>
        </p:spPr>
        <p:txBody>
          <a:bodyPr wrap="square" rtlCol="0">
            <a:spAutoFit/>
          </a:bodyPr>
          <a:lstStyle/>
          <a:p>
            <a:pPr marL="0" marR="0" lvl="0" indent="0" algn="l" defTabSz="914400" rtl="0" eaLnBrk="1" fontAlgn="auto" latinLnBrk="0" hangingPunct="1">
              <a:lnSpc>
                <a:spcPts val="1950"/>
              </a:lnSpc>
              <a:spcBef>
                <a:spcPts val="0"/>
              </a:spcBef>
              <a:spcAft>
                <a:spcPts val="75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ontserrat "/>
                <a:ea typeface="Times New Roman" panose="02020603050405020304" pitchFamily="18" charset="0"/>
                <a:cs typeface="+mn-cs"/>
              </a:rPr>
              <a:t>.</a:t>
            </a:r>
          </a:p>
        </p:txBody>
      </p:sp>
      <p:sp>
        <p:nvSpPr>
          <p:cNvPr id="14" name="TextBox 13">
            <a:extLst>
              <a:ext uri="{FF2B5EF4-FFF2-40B4-BE49-F238E27FC236}">
                <a16:creationId xmlns:a16="http://schemas.microsoft.com/office/drawing/2014/main" id="{2A57672E-780C-464F-E5EC-F3B42B4138EA}"/>
              </a:ext>
            </a:extLst>
          </p:cNvPr>
          <p:cNvSpPr txBox="1"/>
          <p:nvPr/>
        </p:nvSpPr>
        <p:spPr>
          <a:xfrm>
            <a:off x="6539729" y="2214597"/>
            <a:ext cx="5121444" cy="646331"/>
          </a:xfrm>
          <a:prstGeom prst="rect">
            <a:avLst/>
          </a:prstGeom>
          <a:noFill/>
        </p:spPr>
        <p:txBody>
          <a:bodyPr wrap="square" rtlCol="0">
            <a:spAutoFit/>
          </a:bodyPr>
          <a:lstStyle/>
          <a:p>
            <a:endParaRPr lang="en-GB" dirty="0">
              <a:solidFill>
                <a:schemeClr val="bg1"/>
              </a:solidFill>
            </a:endParaRPr>
          </a:p>
          <a:p>
            <a:r>
              <a:rPr lang="en-GB" dirty="0">
                <a:solidFill>
                  <a:schemeClr val="bg1"/>
                </a:solidFill>
              </a:rPr>
              <a:t> </a:t>
            </a:r>
          </a:p>
        </p:txBody>
      </p:sp>
      <p:sp>
        <p:nvSpPr>
          <p:cNvPr id="11" name="TextBox 10">
            <a:extLst>
              <a:ext uri="{FF2B5EF4-FFF2-40B4-BE49-F238E27FC236}">
                <a16:creationId xmlns:a16="http://schemas.microsoft.com/office/drawing/2014/main" id="{04BFA188-827C-B28F-B5A1-34CD94259992}"/>
              </a:ext>
            </a:extLst>
          </p:cNvPr>
          <p:cNvSpPr txBox="1"/>
          <p:nvPr/>
        </p:nvSpPr>
        <p:spPr>
          <a:xfrm>
            <a:off x="6428478" y="2645997"/>
            <a:ext cx="5222938" cy="584775"/>
          </a:xfrm>
          <a:prstGeom prst="rect">
            <a:avLst/>
          </a:prstGeom>
          <a:noFill/>
        </p:spPr>
        <p:txBody>
          <a:bodyPr wrap="square" rtlCol="0">
            <a:spAutoFit/>
          </a:bodyPr>
          <a:lstStyle/>
          <a:p>
            <a:r>
              <a:rPr lang="en-US" sz="1600" b="1" i="0" dirty="0">
                <a:solidFill>
                  <a:schemeClr val="bg1"/>
                </a:solidFill>
                <a:effectLst/>
              </a:rPr>
              <a:t>How you can identify and manage burnout with Karen Boyd, </a:t>
            </a:r>
            <a:r>
              <a:rPr lang="en-US" sz="1600" b="1" i="0" dirty="0" err="1">
                <a:solidFill>
                  <a:schemeClr val="bg1"/>
                </a:solidFill>
                <a:effectLst/>
              </a:rPr>
              <a:t>Miabo</a:t>
            </a:r>
            <a:r>
              <a:rPr lang="en-US" sz="1600" b="1" i="0" dirty="0">
                <a:solidFill>
                  <a:schemeClr val="bg1"/>
                </a:solidFill>
                <a:effectLst/>
              </a:rPr>
              <a:t> Consulting</a:t>
            </a:r>
            <a:endParaRPr lang="en-GB" sz="1600" b="1" dirty="0">
              <a:solidFill>
                <a:schemeClr val="bg1"/>
              </a:solidFill>
            </a:endParaRPr>
          </a:p>
        </p:txBody>
      </p:sp>
      <p:pic>
        <p:nvPicPr>
          <p:cNvPr id="8" name="Picture 7" descr="A picture containing person, indoor&#10;&#10;Description automatically generated">
            <a:extLst>
              <a:ext uri="{FF2B5EF4-FFF2-40B4-BE49-F238E27FC236}">
                <a16:creationId xmlns:a16="http://schemas.microsoft.com/office/drawing/2014/main" id="{9DDA4A40-4A8F-BA20-3057-653A8E1C15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9464" y="940186"/>
            <a:ext cx="1705811" cy="1705811"/>
          </a:xfrm>
          <a:prstGeom prst="rect">
            <a:avLst/>
          </a:prstGeom>
        </p:spPr>
      </p:pic>
      <p:sp>
        <p:nvSpPr>
          <p:cNvPr id="16" name="TextBox 15">
            <a:extLst>
              <a:ext uri="{FF2B5EF4-FFF2-40B4-BE49-F238E27FC236}">
                <a16:creationId xmlns:a16="http://schemas.microsoft.com/office/drawing/2014/main" id="{0A812B0F-D149-DACA-1FAC-A06534CB2198}"/>
              </a:ext>
            </a:extLst>
          </p:cNvPr>
          <p:cNvSpPr txBox="1"/>
          <p:nvPr/>
        </p:nvSpPr>
        <p:spPr>
          <a:xfrm>
            <a:off x="820560" y="2645997"/>
            <a:ext cx="4958593" cy="2290948"/>
          </a:xfrm>
          <a:prstGeom prst="rect">
            <a:avLst/>
          </a:prstGeom>
          <a:noFill/>
        </p:spPr>
        <p:txBody>
          <a:bodyPr wrap="square" rtlCol="0">
            <a:spAutoFit/>
          </a:bodyPr>
          <a:lstStyle/>
          <a:p>
            <a:pPr>
              <a:lnSpc>
                <a:spcPct val="107000"/>
              </a:lnSpc>
              <a:spcAft>
                <a:spcPts val="800"/>
              </a:spcAf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Looking into the future of Renewable Energy  Monika Paplaczyk Thrive Renewables</a:t>
            </a:r>
            <a:endPar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WUN </a:t>
            </a: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Advocate, Karen Hosking, talks to Monika Paplaczyk , Investment Director at Thrive Renewables. We look into future development an ongoing decarbonation of the UK Energy Grid, also addressing the changing landscape of Renewable Generation development as the UK heads towards Net Zero targets.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icture containing outdoor, sky, tree, ground&#10;&#10;Description automatically generated">
            <a:extLst>
              <a:ext uri="{FF2B5EF4-FFF2-40B4-BE49-F238E27FC236}">
                <a16:creationId xmlns:a16="http://schemas.microsoft.com/office/drawing/2014/main" id="{41F59360-294D-3E2F-B977-F9C5F4AB51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288" y="963580"/>
            <a:ext cx="2488532" cy="1659021"/>
          </a:xfrm>
          <a:prstGeom prst="rect">
            <a:avLst/>
          </a:prstGeom>
        </p:spPr>
      </p:pic>
    </p:spTree>
    <p:extLst>
      <p:ext uri="{BB962C8B-B14F-4D97-AF65-F5344CB8AC3E}">
        <p14:creationId xmlns:p14="http://schemas.microsoft.com/office/powerpoint/2010/main" val="987498468"/>
      </p:ext>
    </p:extLst>
  </p:cSld>
  <p:clrMapOvr>
    <a:masterClrMapping/>
  </p:clrMapOvr>
  <mc:AlternateContent xmlns:mc="http://schemas.openxmlformats.org/markup-compatibility/2006" xmlns:p14="http://schemas.microsoft.com/office/powerpoint/2010/main">
    <mc:Choice Requires="p14">
      <p:transition p14:dur="0" advTm="30000"/>
    </mc:Choice>
    <mc:Fallback xmlns="">
      <p:transition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wall, person, indoor&#10;&#10;Description automatically generated">
            <a:extLst>
              <a:ext uri="{FF2B5EF4-FFF2-40B4-BE49-F238E27FC236}">
                <a16:creationId xmlns:a16="http://schemas.microsoft.com/office/drawing/2014/main" id="{FED6D4FD-3CC6-4009-8D4A-406BD1B90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16" y="0"/>
            <a:ext cx="12192000" cy="6858000"/>
          </a:xfrm>
          <a:prstGeom prst="rect">
            <a:avLst/>
          </a:prstGeom>
        </p:spPr>
      </p:pic>
      <p:pic>
        <p:nvPicPr>
          <p:cNvPr id="5" name="Picture 4" descr="Logo&#10;&#10;Description automatically generated">
            <a:extLst>
              <a:ext uri="{FF2B5EF4-FFF2-40B4-BE49-F238E27FC236}">
                <a16:creationId xmlns:a16="http://schemas.microsoft.com/office/drawing/2014/main" id="{24DD7689-8D33-4D68-B195-D91598ECF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789" y="5087505"/>
            <a:ext cx="2603351" cy="2182384"/>
          </a:xfrm>
          <a:prstGeom prst="rect">
            <a:avLst/>
          </a:prstGeom>
        </p:spPr>
      </p:pic>
      <p:sp>
        <p:nvSpPr>
          <p:cNvPr id="6" name="TextBox 5">
            <a:extLst>
              <a:ext uri="{FF2B5EF4-FFF2-40B4-BE49-F238E27FC236}">
                <a16:creationId xmlns:a16="http://schemas.microsoft.com/office/drawing/2014/main" id="{7DE4E0A4-AD2C-4934-A084-6D3B5A6F8541}"/>
              </a:ext>
            </a:extLst>
          </p:cNvPr>
          <p:cNvSpPr txBox="1"/>
          <p:nvPr/>
        </p:nvSpPr>
        <p:spPr>
          <a:xfrm>
            <a:off x="1581372" y="1301853"/>
            <a:ext cx="9273092"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Don’t forget to join the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solidFill>
                  <a:prstClr val="white"/>
                </a:solidFill>
                <a:latin typeface="Montserrat" panose="00000500000000000000" pitchFamily="2" charset="0"/>
              </a:rPr>
              <a:t>to receive the next  WUN newsletter </a:t>
            </a:r>
            <a:endParaRPr kumimoji="0" lang="en-GB" sz="6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7" name="TextBox 6">
            <a:extLst>
              <a:ext uri="{FF2B5EF4-FFF2-40B4-BE49-F238E27FC236}">
                <a16:creationId xmlns:a16="http://schemas.microsoft.com/office/drawing/2014/main" id="{D1293841-DE3F-4A7A-8FD4-EDF069A54AB2}"/>
              </a:ext>
            </a:extLst>
          </p:cNvPr>
          <p:cNvSpPr txBox="1"/>
          <p:nvPr/>
        </p:nvSpPr>
        <p:spPr>
          <a:xfrm>
            <a:off x="3650531" y="5004790"/>
            <a:ext cx="616984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https://thewun.co.uk/join-wun/</a:t>
            </a:r>
          </a:p>
        </p:txBody>
      </p:sp>
    </p:spTree>
    <p:extLst>
      <p:ext uri="{BB962C8B-B14F-4D97-AF65-F5344CB8AC3E}">
        <p14:creationId xmlns:p14="http://schemas.microsoft.com/office/powerpoint/2010/main" val="76941903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10DC71B-98C3-4FD0-AA36-CB168B941140}"/>
              </a:ext>
            </a:extLst>
          </p:cNvPr>
          <p:cNvSpPr txBox="1"/>
          <p:nvPr/>
        </p:nvSpPr>
        <p:spPr>
          <a:xfrm>
            <a:off x="8599123" y="3231109"/>
            <a:ext cx="3119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9DC5D47-6DC9-4A78-95A7-11F2F5AD08E6}"/>
              </a:ext>
            </a:extLst>
          </p:cNvPr>
          <p:cNvSpPr txBox="1"/>
          <p:nvPr/>
        </p:nvSpPr>
        <p:spPr>
          <a:xfrm>
            <a:off x="4064688" y="6262559"/>
            <a:ext cx="609420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sp>
        <p:nvSpPr>
          <p:cNvPr id="4" name="TextBox 3">
            <a:extLst>
              <a:ext uri="{FF2B5EF4-FFF2-40B4-BE49-F238E27FC236}">
                <a16:creationId xmlns:a16="http://schemas.microsoft.com/office/drawing/2014/main" id="{890EFCFF-810E-4E83-97F2-73CD66BFBCBA}"/>
              </a:ext>
            </a:extLst>
          </p:cNvPr>
          <p:cNvSpPr txBox="1"/>
          <p:nvPr/>
        </p:nvSpPr>
        <p:spPr>
          <a:xfrm>
            <a:off x="2416404" y="4044099"/>
            <a:ext cx="6182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tserrat "/>
                <a:ea typeface="+mn-ea"/>
                <a:cs typeface="+mn-cs"/>
              </a:rPr>
              <a:t>	.</a:t>
            </a:r>
          </a:p>
        </p:txBody>
      </p:sp>
      <p:sp>
        <p:nvSpPr>
          <p:cNvPr id="3" name="TextBox 2">
            <a:extLst>
              <a:ext uri="{FF2B5EF4-FFF2-40B4-BE49-F238E27FC236}">
                <a16:creationId xmlns:a16="http://schemas.microsoft.com/office/drawing/2014/main" id="{4F702BCC-8F92-E73A-B5B4-364C1A2EEEEB}"/>
              </a:ext>
            </a:extLst>
          </p:cNvPr>
          <p:cNvSpPr txBox="1"/>
          <p:nvPr/>
        </p:nvSpPr>
        <p:spPr>
          <a:xfrm>
            <a:off x="188792" y="2146600"/>
            <a:ext cx="12095449"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Danielle Macleod is a coach, teacher, leader, keynote speaker and published author.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She is the former Customer Service Director of Sky, where she led 10,000 people to record breaking results and an exponential improvement in Customer Service over a 4 year period. Prior to that, her corporate background spans Director level positions in Technical and Strategic Change and Human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Since founding Remarkable Women, Danielle has coached Exec (COO and CPO), SVP, VP, Director and Head of level individuals and leadership teams (men and women) at many well known </a:t>
            </a:r>
            <a:r>
              <a:rPr kumimoji="0" lang="en-US" sz="2000" b="1" i="0" u="none" strike="noStrike" kern="1200" cap="none" spc="0" normalizeH="0" baseline="0" noProof="0" dirty="0" err="1">
                <a:ln>
                  <a:noFill/>
                </a:ln>
                <a:solidFill>
                  <a:schemeClr val="bg1"/>
                </a:solidFill>
                <a:effectLst/>
                <a:uLnTx/>
                <a:uFillTx/>
                <a:latin typeface="Calibri" panose="020F0502020204030204"/>
                <a:ea typeface="+mn-ea"/>
                <a:cs typeface="+mn-cs"/>
              </a:rPr>
              <a:t>organisations</a:t>
            </a:r>
            <a:r>
              <a:rPr lang="en-US" sz="2000" b="1" dirty="0">
                <a:solidFill>
                  <a:schemeClr val="bg1"/>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chemeClr val="bg1"/>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She has an MBA from the Open University and in 2020 also obtained an </a:t>
            </a:r>
            <a:r>
              <a:rPr kumimoji="0" lang="en-US" sz="2000" b="1" i="0" u="none" strike="noStrike" kern="1200" cap="none" spc="0" normalizeH="0" baseline="0" noProof="0" dirty="0" err="1">
                <a:ln>
                  <a:noFill/>
                </a:ln>
                <a:solidFill>
                  <a:schemeClr val="bg1"/>
                </a:solidFill>
                <a:effectLst/>
                <a:uLnTx/>
                <a:uFillTx/>
                <a:latin typeface="Calibri" panose="020F0502020204030204"/>
                <a:ea typeface="+mn-ea"/>
                <a:cs typeface="+mn-cs"/>
              </a:rPr>
              <a:t>AltMBA</a:t>
            </a: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 with Seth Godin, winning her cohort prize.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picture containing human face, person, smile, chin&#10;&#10;Description automatically generated">
            <a:extLst>
              <a:ext uri="{FF2B5EF4-FFF2-40B4-BE49-F238E27FC236}">
                <a16:creationId xmlns:a16="http://schemas.microsoft.com/office/drawing/2014/main" id="{47E6F5E1-DF2A-3957-F0CE-DD59607CB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16404" cy="1931036"/>
          </a:xfrm>
          <a:prstGeom prst="rect">
            <a:avLst/>
          </a:prstGeom>
        </p:spPr>
      </p:pic>
      <p:sp>
        <p:nvSpPr>
          <p:cNvPr id="11" name="TextBox 10">
            <a:extLst>
              <a:ext uri="{FF2B5EF4-FFF2-40B4-BE49-F238E27FC236}">
                <a16:creationId xmlns:a16="http://schemas.microsoft.com/office/drawing/2014/main" id="{59745CF5-EFD4-79CE-2C30-D25614154B38}"/>
              </a:ext>
            </a:extLst>
          </p:cNvPr>
          <p:cNvSpPr txBox="1"/>
          <p:nvPr/>
        </p:nvSpPr>
        <p:spPr>
          <a:xfrm>
            <a:off x="2416404" y="31272"/>
            <a:ext cx="6093994" cy="830997"/>
          </a:xfrm>
          <a:prstGeom prst="rect">
            <a:avLst/>
          </a:prstGeom>
          <a:noFill/>
        </p:spPr>
        <p:txBody>
          <a:bodyPr wrap="square">
            <a:spAutoFit/>
          </a:bodyPr>
          <a:lstStyle/>
          <a:p>
            <a:r>
              <a:rPr lang="en-US" sz="2400" dirty="0">
                <a:solidFill>
                  <a:schemeClr val="bg1"/>
                </a:solidFill>
                <a:latin typeface="Montserrat" panose="00000500000000000000" pitchFamily="2" charset="0"/>
              </a:rPr>
              <a:t>Todays Speaker – Danielle Macleod, Founder Remarkable Women</a:t>
            </a:r>
          </a:p>
        </p:txBody>
      </p:sp>
      <p:pic>
        <p:nvPicPr>
          <p:cNvPr id="5" name="Picture 4" descr="A picture containing text, font, graphics, logo&#10;&#10;Description automatically generated">
            <a:extLst>
              <a:ext uri="{FF2B5EF4-FFF2-40B4-BE49-F238E27FC236}">
                <a16:creationId xmlns:a16="http://schemas.microsoft.com/office/drawing/2014/main" id="{787B3EDD-683F-726B-C1EB-3DF332E1D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6995" y="38367"/>
            <a:ext cx="2055005" cy="1722706"/>
          </a:xfrm>
          <a:prstGeom prst="rect">
            <a:avLst/>
          </a:prstGeom>
        </p:spPr>
      </p:pic>
    </p:spTree>
    <p:extLst>
      <p:ext uri="{BB962C8B-B14F-4D97-AF65-F5344CB8AC3E}">
        <p14:creationId xmlns:p14="http://schemas.microsoft.com/office/powerpoint/2010/main" val="110948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7D7AA"/>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10DC71B-98C3-4FD0-AA36-CB168B941140}"/>
              </a:ext>
            </a:extLst>
          </p:cNvPr>
          <p:cNvSpPr txBox="1"/>
          <p:nvPr/>
        </p:nvSpPr>
        <p:spPr>
          <a:xfrm>
            <a:off x="8599123" y="3231109"/>
            <a:ext cx="311954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9DC5D47-6DC9-4A78-95A7-11F2F5AD08E6}"/>
              </a:ext>
            </a:extLst>
          </p:cNvPr>
          <p:cNvSpPr txBox="1"/>
          <p:nvPr/>
        </p:nvSpPr>
        <p:spPr>
          <a:xfrm>
            <a:off x="4064688" y="6262559"/>
            <a:ext cx="609420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https://thewun.co.uk/</a:t>
            </a:r>
          </a:p>
        </p:txBody>
      </p:sp>
      <p:sp>
        <p:nvSpPr>
          <p:cNvPr id="4" name="TextBox 3">
            <a:extLst>
              <a:ext uri="{FF2B5EF4-FFF2-40B4-BE49-F238E27FC236}">
                <a16:creationId xmlns:a16="http://schemas.microsoft.com/office/drawing/2014/main" id="{890EFCFF-810E-4E83-97F2-73CD66BFBCBA}"/>
              </a:ext>
            </a:extLst>
          </p:cNvPr>
          <p:cNvSpPr txBox="1"/>
          <p:nvPr/>
        </p:nvSpPr>
        <p:spPr>
          <a:xfrm>
            <a:off x="2416404" y="4044099"/>
            <a:ext cx="6182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ontserrat "/>
                <a:ea typeface="+mn-ea"/>
                <a:cs typeface="+mn-cs"/>
              </a:rPr>
              <a:t>	.</a:t>
            </a:r>
          </a:p>
        </p:txBody>
      </p:sp>
      <p:sp>
        <p:nvSpPr>
          <p:cNvPr id="3" name="TextBox 2">
            <a:extLst>
              <a:ext uri="{FF2B5EF4-FFF2-40B4-BE49-F238E27FC236}">
                <a16:creationId xmlns:a16="http://schemas.microsoft.com/office/drawing/2014/main" id="{4F702BCC-8F92-E73A-B5B4-364C1A2EEEEB}"/>
              </a:ext>
            </a:extLst>
          </p:cNvPr>
          <p:cNvSpPr txBox="1"/>
          <p:nvPr/>
        </p:nvSpPr>
        <p:spPr>
          <a:xfrm>
            <a:off x="465612" y="2177872"/>
            <a:ext cx="11529872"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Danielle is a sought after public speaker and has delivered keynote speeches in many blue-chip </a:t>
            </a:r>
            <a:r>
              <a:rPr kumimoji="0" lang="en-US" sz="2000" b="1" i="0" u="none" strike="noStrike" kern="1200" cap="none" spc="0" normalizeH="0" baseline="0" noProof="0" dirty="0" err="1">
                <a:ln>
                  <a:noFill/>
                </a:ln>
                <a:solidFill>
                  <a:schemeClr val="bg1"/>
                </a:solidFill>
                <a:effectLst/>
                <a:uLnTx/>
                <a:uFillTx/>
                <a:latin typeface="Calibri" panose="020F0502020204030204"/>
                <a:ea typeface="+mn-ea"/>
                <a:cs typeface="+mn-cs"/>
              </a:rPr>
              <a:t>organisations</a:t>
            </a: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 and at leading customer experience and leadership conferences. In 2020, she delivered masterclasses for over 20 blue chip </a:t>
            </a:r>
            <a:r>
              <a:rPr kumimoji="0" lang="en-US" sz="2000" b="1" i="0" u="none" strike="noStrike" kern="1200" cap="none" spc="0" normalizeH="0" baseline="0" noProof="0" dirty="0" err="1">
                <a:ln>
                  <a:noFill/>
                </a:ln>
                <a:solidFill>
                  <a:schemeClr val="bg1"/>
                </a:solidFill>
                <a:effectLst/>
                <a:uLnTx/>
                <a:uFillTx/>
                <a:latin typeface="Calibri" panose="020F0502020204030204"/>
                <a:ea typeface="+mn-ea"/>
                <a:cs typeface="+mn-cs"/>
              </a:rPr>
              <a:t>organisations</a:t>
            </a: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Danielle knows big corporate and </a:t>
            </a:r>
            <a:r>
              <a:rPr kumimoji="0" lang="en-US" sz="2000" b="1" i="0" u="none" strike="noStrike" kern="1200" cap="none" spc="0" normalizeH="0" baseline="0" noProof="0" dirty="0" err="1">
                <a:ln>
                  <a:noFill/>
                </a:ln>
                <a:solidFill>
                  <a:schemeClr val="bg1"/>
                </a:solidFill>
                <a:effectLst/>
                <a:uLnTx/>
                <a:uFillTx/>
                <a:latin typeface="Calibri" panose="020F0502020204030204"/>
                <a:ea typeface="+mn-ea"/>
                <a:cs typeface="+mn-cs"/>
              </a:rPr>
              <a:t>behavioural</a:t>
            </a: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 change. She is a transformational and unconventional coach who </a:t>
            </a:r>
            <a:r>
              <a:rPr kumimoji="0" lang="en-US" sz="2000" b="1" i="0" u="none" strike="noStrike" kern="1200" cap="none" spc="0" normalizeH="0" baseline="0" noProof="0" dirty="0" err="1">
                <a:ln>
                  <a:noFill/>
                </a:ln>
                <a:solidFill>
                  <a:schemeClr val="bg1"/>
                </a:solidFill>
                <a:effectLst/>
                <a:uLnTx/>
                <a:uFillTx/>
                <a:latin typeface="Calibri" panose="020F0502020204030204"/>
                <a:ea typeface="+mn-ea"/>
                <a:cs typeface="+mn-cs"/>
              </a:rPr>
              <a:t>specialises</a:t>
            </a: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 in heart </a:t>
            </a:r>
            <a:r>
              <a:rPr kumimoji="0" lang="en-US" sz="2000" b="1" i="0" u="none" strike="noStrike" kern="1200" cap="none" spc="0" normalizeH="0" baseline="0" noProof="0" dirty="0" err="1">
                <a:ln>
                  <a:noFill/>
                </a:ln>
                <a:solidFill>
                  <a:schemeClr val="bg1"/>
                </a:solidFill>
                <a:effectLst/>
                <a:uLnTx/>
                <a:uFillTx/>
                <a:latin typeface="Calibri" panose="020F0502020204030204"/>
                <a:ea typeface="+mn-ea"/>
                <a:cs typeface="+mn-cs"/>
              </a:rPr>
              <a:t>centred</a:t>
            </a: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 compelling and inspiring leadership that removes limitations and creates big commercial results with ease and grace.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Danielle has published two books. “Remarkably Easy – how to get out of your way and unleash your brilliance” (2018) and most recently, “Remarkable Leadership” (July 2022)</a:t>
            </a:r>
            <a:endPar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8" name="Picture 7" descr="A picture containing human face, person, smile, chin&#10;&#10;Description automatically generated">
            <a:extLst>
              <a:ext uri="{FF2B5EF4-FFF2-40B4-BE49-F238E27FC236}">
                <a16:creationId xmlns:a16="http://schemas.microsoft.com/office/drawing/2014/main" id="{47E6F5E1-DF2A-3957-F0CE-DD59607CB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16404" cy="1931036"/>
          </a:xfrm>
          <a:prstGeom prst="rect">
            <a:avLst/>
          </a:prstGeom>
        </p:spPr>
      </p:pic>
      <p:sp>
        <p:nvSpPr>
          <p:cNvPr id="11" name="TextBox 10">
            <a:extLst>
              <a:ext uri="{FF2B5EF4-FFF2-40B4-BE49-F238E27FC236}">
                <a16:creationId xmlns:a16="http://schemas.microsoft.com/office/drawing/2014/main" id="{59745CF5-EFD4-79CE-2C30-D25614154B38}"/>
              </a:ext>
            </a:extLst>
          </p:cNvPr>
          <p:cNvSpPr txBox="1"/>
          <p:nvPr/>
        </p:nvSpPr>
        <p:spPr>
          <a:xfrm>
            <a:off x="2416404" y="31272"/>
            <a:ext cx="6093994" cy="830997"/>
          </a:xfrm>
          <a:prstGeom prst="rect">
            <a:avLst/>
          </a:prstGeom>
          <a:noFill/>
        </p:spPr>
        <p:txBody>
          <a:bodyPr wrap="square">
            <a:spAutoFit/>
          </a:bodyPr>
          <a:lstStyle/>
          <a:p>
            <a:r>
              <a:rPr lang="en-US" sz="2400" dirty="0">
                <a:solidFill>
                  <a:schemeClr val="bg1"/>
                </a:solidFill>
                <a:latin typeface="Montserrat" panose="00000500000000000000" pitchFamily="2" charset="0"/>
              </a:rPr>
              <a:t>Todays Speaker – Danielle Macleod, Founder Remarkable Women</a:t>
            </a:r>
          </a:p>
        </p:txBody>
      </p:sp>
      <p:pic>
        <p:nvPicPr>
          <p:cNvPr id="5" name="Picture 4" descr="A picture containing text, font, graphics, logo&#10;&#10;Description automatically generated">
            <a:extLst>
              <a:ext uri="{FF2B5EF4-FFF2-40B4-BE49-F238E27FC236}">
                <a16:creationId xmlns:a16="http://schemas.microsoft.com/office/drawing/2014/main" id="{E42F89C9-CC9F-A510-FB48-D723273B1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5042" y="66240"/>
            <a:ext cx="2303520" cy="1931036"/>
          </a:xfrm>
          <a:prstGeom prst="rect">
            <a:avLst/>
          </a:prstGeom>
        </p:spPr>
      </p:pic>
    </p:spTree>
    <p:extLst>
      <p:ext uri="{BB962C8B-B14F-4D97-AF65-F5344CB8AC3E}">
        <p14:creationId xmlns:p14="http://schemas.microsoft.com/office/powerpoint/2010/main" val="3683022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8d9d27-85a8-444d-a99e-a8098df970a1" xsi:nil="true"/>
    <lcf76f155ced4ddcb4097134ff3c332f xmlns="17271c86-fe1a-4d75-b5b1-1535866525e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BD003B94BA464D99A65029F7039ECA" ma:contentTypeVersion="16" ma:contentTypeDescription="Create a new document." ma:contentTypeScope="" ma:versionID="8a341c8d1c71d5c076f4576d5367652f">
  <xsd:schema xmlns:xsd="http://www.w3.org/2001/XMLSchema" xmlns:xs="http://www.w3.org/2001/XMLSchema" xmlns:p="http://schemas.microsoft.com/office/2006/metadata/properties" xmlns:ns2="17271c86-fe1a-4d75-b5b1-1535866525e7" xmlns:ns3="fd8d9d27-85a8-444d-a99e-a8098df970a1" targetNamespace="http://schemas.microsoft.com/office/2006/metadata/properties" ma:root="true" ma:fieldsID="8898e7ae5777745b452c8be8b5b05b9f" ns2:_="" ns3:_="">
    <xsd:import namespace="17271c86-fe1a-4d75-b5b1-1535866525e7"/>
    <xsd:import namespace="fd8d9d27-85a8-444d-a99e-a8098df970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71c86-fe1a-4d75-b5b1-1535866525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9cc5acd-d7e8-492b-a9f8-5c75d95ff49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8d9d27-85a8-444d-a99e-a8098df970a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fcab096-666f-4dec-94f6-08da0b35d490}" ma:internalName="TaxCatchAll" ma:showField="CatchAllData" ma:web="fd8d9d27-85a8-444d-a99e-a8098df970a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1017A7-F2E8-422F-9C85-E39B659232A3}">
  <ds:schemaRefs>
    <ds:schemaRef ds:uri="77667c3f-8633-47bc-83a7-11533b9998e6"/>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fd8d9d27-85a8-444d-a99e-a8098df970a1"/>
    <ds:schemaRef ds:uri="17271c86-fe1a-4d75-b5b1-1535866525e7"/>
  </ds:schemaRefs>
</ds:datastoreItem>
</file>

<file path=customXml/itemProps2.xml><?xml version="1.0" encoding="utf-8"?>
<ds:datastoreItem xmlns:ds="http://schemas.openxmlformats.org/officeDocument/2006/customXml" ds:itemID="{C6CD3FA8-BF0E-4972-8E53-836630C7ED61}">
  <ds:schemaRefs>
    <ds:schemaRef ds:uri="http://schemas.microsoft.com/sharepoint/v3/contenttype/forms"/>
  </ds:schemaRefs>
</ds:datastoreItem>
</file>

<file path=customXml/itemProps3.xml><?xml version="1.0" encoding="utf-8"?>
<ds:datastoreItem xmlns:ds="http://schemas.openxmlformats.org/officeDocument/2006/customXml" ds:itemID="{9E4A4EA7-360D-4851-8794-7A7F6BE6D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71c86-fe1a-4d75-b5b1-1535866525e7"/>
    <ds:schemaRef ds:uri="fd8d9d27-85a8-444d-a99e-a8098df97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5868</TotalTime>
  <Words>941</Words>
  <Application>Microsoft Office PowerPoint</Application>
  <PresentationFormat>Widescreen</PresentationFormat>
  <Paragraphs>116</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lato</vt:lpstr>
      <vt:lpstr>Montserrat</vt:lpstr>
      <vt:lpstr>Montserrat </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Tamzin Klyen</dc:creator>
  <cp:lastModifiedBy>Helen Rints</cp:lastModifiedBy>
  <cp:revision>1007</cp:revision>
  <dcterms:created xsi:type="dcterms:W3CDTF">2018-04-19T15:20:54Z</dcterms:created>
  <dcterms:modified xsi:type="dcterms:W3CDTF">2023-06-27T07:12:42Z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0x010100E8BD003B94BA464D99A65029F7039ECA</vt:lpwstr>
  </property>
  <property fmtid="{D5CDD505-2E9C-101B-9397-08002B2CF9AE}" pid="3" name="MSIP_Label_7a28ff59-1dd3-406f-be87-f82473b549be_Enabled">
    <vt:lpwstr>True</vt:lpwstr>
  </property>
  <property fmtid="{D5CDD505-2E9C-101B-9397-08002B2CF9AE}" pid="4" name="MSIP_Label_7a28ff59-1dd3-406f-be87-f82473b549be_SiteId">
    <vt:lpwstr>de0d74aa-9914-4bb9-9235-fbefe83b1769</vt:lpwstr>
  </property>
  <property fmtid="{D5CDD505-2E9C-101B-9397-08002B2CF9AE}" pid="5" name="MSIP_Label_7a28ff59-1dd3-406f-be87-f82473b549be_Owner">
    <vt:lpwstr>Sharna.Matson@cadentgas.com</vt:lpwstr>
  </property>
  <property fmtid="{D5CDD505-2E9C-101B-9397-08002B2CF9AE}" pid="6" name="MSIP_Label_7a28ff59-1dd3-406f-be87-f82473b549be_SetDate">
    <vt:lpwstr>2021-02-16T09:54:15.9170959Z</vt:lpwstr>
  </property>
  <property fmtid="{D5CDD505-2E9C-101B-9397-08002B2CF9AE}" pid="7" name="MSIP_Label_7a28ff59-1dd3-406f-be87-f82473b549be_Name">
    <vt:lpwstr>Cadent - Official</vt:lpwstr>
  </property>
  <property fmtid="{D5CDD505-2E9C-101B-9397-08002B2CF9AE}" pid="8" name="MSIP_Label_7a28ff59-1dd3-406f-be87-f82473b549be_Application">
    <vt:lpwstr>Microsoft Azure Information Protection</vt:lpwstr>
  </property>
  <property fmtid="{D5CDD505-2E9C-101B-9397-08002B2CF9AE}" pid="9" name="MSIP_Label_7a28ff59-1dd3-406f-be87-f82473b549be_ActionId">
    <vt:lpwstr>93cd3482-c8da-420d-8f31-0a5a14eb1bba</vt:lpwstr>
  </property>
  <property fmtid="{D5CDD505-2E9C-101B-9397-08002B2CF9AE}" pid="10" name="MSIP_Label_7a28ff59-1dd3-406f-be87-f82473b549be_Extended_MSFT_Method">
    <vt:lpwstr>Automatic</vt:lpwstr>
  </property>
  <property fmtid="{D5CDD505-2E9C-101B-9397-08002B2CF9AE}" pid="11" name="Sensitivity">
    <vt:lpwstr>Cadent - Official</vt:lpwstr>
  </property>
</Properties>
</file>