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5"/>
  </p:notesMasterIdLst>
  <p:sldIdLst>
    <p:sldId id="370" r:id="rId5"/>
    <p:sldId id="335" r:id="rId6"/>
    <p:sldId id="367" r:id="rId7"/>
    <p:sldId id="359" r:id="rId8"/>
    <p:sldId id="2146847762" r:id="rId9"/>
    <p:sldId id="355" r:id="rId10"/>
    <p:sldId id="2146847756" r:id="rId11"/>
    <p:sldId id="357" r:id="rId12"/>
    <p:sldId id="351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B6C936-967B-3788-7470-135D63BF554C}" name="Helen Rints" initials="HR" userId="c5335ef8f2ee848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7AA"/>
    <a:srgbClr val="9900CC"/>
    <a:srgbClr val="9B2D1F"/>
    <a:srgbClr val="610402"/>
    <a:srgbClr val="018CA9"/>
    <a:srgbClr val="555759"/>
    <a:srgbClr val="D34817"/>
    <a:srgbClr val="EEECE1"/>
    <a:srgbClr val="344B97"/>
    <a:srgbClr val="A05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6C3FAE-E6E4-482B-ADE3-E927BD2345BC}" v="1" dt="2023-01-11T15:00:41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5" autoAdjust="0"/>
    <p:restoredTop sz="83436" autoAdjust="0"/>
  </p:normalViewPr>
  <p:slideViewPr>
    <p:cSldViewPr snapToGrid="0">
      <p:cViewPr varScale="1">
        <p:scale>
          <a:sx n="53" d="100"/>
          <a:sy n="53" d="100"/>
        </p:scale>
        <p:origin x="96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Rints" userId="2bb9952e-eb65-40d6-bc3f-c298a8913773" providerId="ADAL" clId="{E36C3FAE-E6E4-482B-ADE3-E927BD2345BC}"/>
    <pc:docChg chg="custSel modSld">
      <pc:chgData name="Helen Rints" userId="2bb9952e-eb65-40d6-bc3f-c298a8913773" providerId="ADAL" clId="{E36C3FAE-E6E4-482B-ADE3-E927BD2345BC}" dt="2023-01-11T15:01:33.491" v="3" actId="20577"/>
      <pc:docMkLst>
        <pc:docMk/>
      </pc:docMkLst>
      <pc:sldChg chg="modSp mod">
        <pc:chgData name="Helen Rints" userId="2bb9952e-eb65-40d6-bc3f-c298a8913773" providerId="ADAL" clId="{E36C3FAE-E6E4-482B-ADE3-E927BD2345BC}" dt="2023-01-11T15:01:33.491" v="3" actId="20577"/>
        <pc:sldMkLst>
          <pc:docMk/>
          <pc:sldMk cId="517918987" sldId="335"/>
        </pc:sldMkLst>
        <pc:spChg chg="mod">
          <ac:chgData name="Helen Rints" userId="2bb9952e-eb65-40d6-bc3f-c298a8913773" providerId="ADAL" clId="{E36C3FAE-E6E4-482B-ADE3-E927BD2345BC}" dt="2023-01-11T15:01:33.491" v="3" actId="20577"/>
          <ac:spMkLst>
            <pc:docMk/>
            <pc:sldMk cId="517918987" sldId="335"/>
            <ac:spMk id="2" creationId="{250A4C9F-18BE-65D3-AAE7-E42BEE6F8718}"/>
          </ac:spMkLst>
        </pc:spChg>
        <pc:picChg chg="mod">
          <ac:chgData name="Helen Rints" userId="2bb9952e-eb65-40d6-bc3f-c298a8913773" providerId="ADAL" clId="{E36C3FAE-E6E4-482B-ADE3-E927BD2345BC}" dt="2023-01-11T15:00:54.900" v="0" actId="14100"/>
          <ac:picMkLst>
            <pc:docMk/>
            <pc:sldMk cId="517918987" sldId="335"/>
            <ac:picMk id="7" creationId="{3CEECE34-C6B1-A488-5488-9159B88F9F74}"/>
          </ac:picMkLst>
        </pc:picChg>
        <pc:picChg chg="mod">
          <ac:chgData name="Helen Rints" userId="2bb9952e-eb65-40d6-bc3f-c298a8913773" providerId="ADAL" clId="{E36C3FAE-E6E4-482B-ADE3-E927BD2345BC}" dt="2023-01-11T15:01:09.600" v="2" actId="14100"/>
          <ac:picMkLst>
            <pc:docMk/>
            <pc:sldMk cId="517918987" sldId="335"/>
            <ac:picMk id="8" creationId="{C1BB9127-9179-7783-22C0-A4F16F0C7A4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B74DD-262F-4F12-866D-44C33944F10C}" type="datetimeFigureOut">
              <a:rPr lang="en-GB" smtClean="0"/>
              <a:t>11/01/2023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041B4-61B9-4F33-8B0E-10CC14E302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598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041B4-61B9-4F33-8B0E-10CC14E3027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28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041B4-61B9-4F33-8B0E-10CC14E3027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350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041B4-61B9-4F33-8B0E-10CC14E302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384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041B4-61B9-4F33-8B0E-10CC14E302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758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041B4-61B9-4F33-8B0E-10CC14E3027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027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041B4-61B9-4F33-8B0E-10CC14E3027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901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041B4-61B9-4F33-8B0E-10CC14E302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85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AACE2-51C7-4900-A9CE-DC1138F6E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6FE8-4B5D-4C94-99F3-DF48C2AB4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E3346-4DED-4C8C-8D6B-2CB21791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CF2-AC50-4AF7-8703-45C8F2A2C319}" type="datetimeFigureOut">
              <a:rPr lang="en-GB" smtClean="0"/>
              <a:t>11/01/2023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13994-C3DE-466F-BF6E-6D5F4CAA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11477-4ED4-476B-8020-0149DD90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B087-1B06-4E5C-8489-E8D0A1DDFF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87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58627-183C-46E9-8233-8958A4C27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622BCB-F30B-4F97-B46D-42F0FF97C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ACF31-BE88-4A4B-A9F9-EB9E1D27E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CF2-AC50-4AF7-8703-45C8F2A2C319}" type="datetimeFigureOut">
              <a:rPr lang="en-GB" smtClean="0"/>
              <a:t>11/01/2023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A1CDF-B659-474F-8F94-A588DF72C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98A43-EC75-43E5-8113-A276D7BE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B087-1B06-4E5C-8489-E8D0A1DDFF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09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8AA45A-D5AA-4DAC-B0BA-6A030E7E3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A27BF1-BDAF-4281-B3E2-92F7A42DD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57190-1BE4-41AC-82BD-E43CAD3F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CF2-AC50-4AF7-8703-45C8F2A2C319}" type="datetimeFigureOut">
              <a:rPr lang="en-GB" smtClean="0"/>
              <a:t>11/01/2023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50C8D-6021-455C-A75F-24C78FB4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140BE-3996-4565-A5A3-139F18B1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B087-1B06-4E5C-8489-E8D0A1DDFF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01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2A058-239C-453E-A48A-2411C7EE7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4ADF4-DEC1-48EB-8EA2-ECF364709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B5C60-2694-4F15-A97A-8B7609641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CF2-AC50-4AF7-8703-45C8F2A2C319}" type="datetimeFigureOut">
              <a:rPr lang="en-GB" smtClean="0"/>
              <a:t>11/01/2023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9BB68-0A25-4C73-B7E1-853F433F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E7EBF-6C3A-4963-8551-F5A4B0D4E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B087-1B06-4E5C-8489-E8D0A1DDFF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83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50217-6042-4089-997C-188C3988E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F81E0-41F1-47CA-AD32-7A3DBD5B7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935EC-96F7-4767-B333-78A1CD35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CF2-AC50-4AF7-8703-45C8F2A2C319}" type="datetimeFigureOut">
              <a:rPr lang="en-GB" smtClean="0"/>
              <a:t>11/01/2023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EC390-EC2F-401F-BD3B-81C489D1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16B6B-D183-462F-8AA4-D21939CE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B087-1B06-4E5C-8489-E8D0A1DDFF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49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AF33C-D695-49EE-BA2C-4E62A2F21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2BA8D-26C4-45F9-AD35-07BEAD07D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55284-DFC7-4A9B-B364-CD1998C43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3BE77-66C8-498E-A236-FBB430D7D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CF2-AC50-4AF7-8703-45C8F2A2C319}" type="datetimeFigureOut">
              <a:rPr lang="en-GB" smtClean="0"/>
              <a:t>11/01/2023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322AA-7944-41D7-A16F-0A539E7C8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18E93-93F3-4439-BAF7-7AA43F00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B087-1B06-4E5C-8489-E8D0A1DDFF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62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68E1C-D6EC-4FD8-AD3C-030D18D3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97275-68A4-48B6-866F-6D7D57B52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234FF-AD0C-46DB-96E6-C65AD68AD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CAA0E7-7111-47C7-A2D4-6D6585A86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5A0F84-62B7-4726-A21F-72A74918F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454E17-A854-4B2A-9FF1-3F8A77267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CF2-AC50-4AF7-8703-45C8F2A2C319}" type="datetimeFigureOut">
              <a:rPr lang="en-GB" smtClean="0"/>
              <a:t>11/01/2023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9D4FB2-1D9E-4DCC-8B58-F02322A9B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B40AF5-B61C-497E-90C0-FF2FCC6D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B087-1B06-4E5C-8489-E8D0A1DDFF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14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6A59-2F2E-496A-9652-90849C6C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AD2DFF-0907-4506-94F5-EC9F430C8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CF2-AC50-4AF7-8703-45C8F2A2C319}" type="datetimeFigureOut">
              <a:rPr lang="en-GB" smtClean="0"/>
              <a:t>11/01/2023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E51C2-DFFC-4232-A494-2794FB718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BB0527-1E4B-47E5-A152-8E603459E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B087-1B06-4E5C-8489-E8D0A1DDFF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29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769D7A-F14D-40B9-8DFD-B042BE91F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CF2-AC50-4AF7-8703-45C8F2A2C319}" type="datetimeFigureOut">
              <a:rPr lang="en-GB" smtClean="0"/>
              <a:t>11/01/2023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2B2F77-7930-46FC-8C82-BBAC2137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83B3A-F599-4F0B-9B5B-190DC7D1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B087-1B06-4E5C-8489-E8D0A1DDFF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88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F815-1F24-46CC-A45A-D8F1B62D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F561C-94E4-400C-A4C6-65D1C0D36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6B349-30DE-4E59-B701-10A7508DD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E84C8-D664-4B5E-B1CE-74C9D3710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CF2-AC50-4AF7-8703-45C8F2A2C319}" type="datetimeFigureOut">
              <a:rPr lang="en-GB" smtClean="0"/>
              <a:t>11/01/2023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9E643-167C-4C87-9374-74112CE41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4DA8E-1EC4-4BF6-977B-B4BF0A789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B087-1B06-4E5C-8489-E8D0A1DDFF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59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55DAC-C23A-44C4-984A-5F01770B0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D36A49-6050-4969-BFD2-DCD132825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EA5BC-2EBA-4646-9136-5142D2C2C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53EC8-9643-4F74-9D99-82C5666BC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CF2-AC50-4AF7-8703-45C8F2A2C319}" type="datetimeFigureOut">
              <a:rPr lang="en-GB" smtClean="0"/>
              <a:t>11/01/2023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0AB4F0-AD8B-42DD-926E-DAB53DCB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16E76-D209-4BAF-97FB-602A67B9B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B087-1B06-4E5C-8489-E8D0A1DDFF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32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3C21F8-CCF6-45BB-838F-EAA20E363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0238F-0488-491A-A36F-49C56B861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E707C-FB8E-4B18-ABDB-62EB8BEB2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C2CF2-AC50-4AF7-8703-45C8F2A2C319}" type="datetimeFigureOut">
              <a:rPr lang="en-GB" smtClean="0"/>
              <a:t>11/01/2023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28F62-65FD-44C1-845D-144293A57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7B10A-059C-48B2-850D-6421CE655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5B087-1B06-4E5C-8489-E8D0A1DDFF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52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thewun.co.uk/news-blogs/" TargetMode="External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wun.co.uk/mentoring/" TargetMode="External"/><Relationship Id="rId7" Type="http://schemas.openxmlformats.org/officeDocument/2006/relationships/image" Target="../media/image1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D7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A19B82E-A900-477F-AAD0-480018F61908}"/>
              </a:ext>
            </a:extLst>
          </p:cNvPr>
          <p:cNvSpPr txBox="1"/>
          <p:nvPr/>
        </p:nvSpPr>
        <p:spPr>
          <a:xfrm>
            <a:off x="0" y="252085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5C561-1D7D-4BA0-8079-C24468FCEA70}"/>
              </a:ext>
            </a:extLst>
          </p:cNvPr>
          <p:cNvSpPr txBox="1"/>
          <p:nvPr/>
        </p:nvSpPr>
        <p:spPr>
          <a:xfrm>
            <a:off x="4615030" y="6237090"/>
            <a:ext cx="6153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https://thewun.co.uk/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750711-13C0-EADF-FD97-E87B3A74B494}"/>
              </a:ext>
            </a:extLst>
          </p:cNvPr>
          <p:cNvSpPr txBox="1"/>
          <p:nvPr/>
        </p:nvSpPr>
        <p:spPr>
          <a:xfrm>
            <a:off x="0" y="175900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Montserrat" panose="00000500000000000000" pitchFamily="2" charset="0"/>
              </a:rPr>
              <a:t>Welcome to WUN – We will be starting shortly.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7423062-12F4-FE8D-42E9-7E02330A1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69" y="293422"/>
            <a:ext cx="1748284" cy="1465583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C4A9181-C346-7464-1DB6-DAAC9C782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17" y="2520854"/>
            <a:ext cx="6001588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02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4B82DF-EB52-4225-B77A-66373AAAA0F7}"/>
              </a:ext>
            </a:extLst>
          </p:cNvPr>
          <p:cNvSpPr txBox="1"/>
          <p:nvPr/>
        </p:nvSpPr>
        <p:spPr>
          <a:xfrm>
            <a:off x="168441" y="190500"/>
            <a:ext cx="1185511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57D7AA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#WUN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57D7AA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Don’t forget to follow us for the latest news and updates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rgbClr val="57D7AA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6A6C85-2456-48B4-A88C-6B4D9B2FA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480" y="2484647"/>
            <a:ext cx="3913567" cy="34978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EC9A99-1A70-40BF-859D-24C0413CD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314" y="1163029"/>
            <a:ext cx="751747" cy="7517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7CCBA0-F413-4C81-BCAC-79EBD5E91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91" y="1374696"/>
            <a:ext cx="751747" cy="7517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C634A0-C75D-4530-92F3-6D213B113B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723"/>
          <a:stretch/>
        </p:blipFill>
        <p:spPr>
          <a:xfrm>
            <a:off x="1114950" y="2251748"/>
            <a:ext cx="3958473" cy="39636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60D9A3-0E3A-4407-8F5B-9F9F75D8A8F0}"/>
              </a:ext>
            </a:extLst>
          </p:cNvPr>
          <p:cNvSpPr txBox="1"/>
          <p:nvPr/>
        </p:nvSpPr>
        <p:spPr>
          <a:xfrm>
            <a:off x="5268557" y="6368394"/>
            <a:ext cx="6298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https://thewun.co.uk/</a:t>
            </a:r>
          </a:p>
        </p:txBody>
      </p:sp>
    </p:spTree>
    <p:extLst>
      <p:ext uri="{BB962C8B-B14F-4D97-AF65-F5344CB8AC3E}">
        <p14:creationId xmlns:p14="http://schemas.microsoft.com/office/powerpoint/2010/main" val="391069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D7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955E22-A1C8-4DDB-8A11-7EEB2C52B9B9}"/>
              </a:ext>
            </a:extLst>
          </p:cNvPr>
          <p:cNvSpPr txBox="1"/>
          <p:nvPr/>
        </p:nvSpPr>
        <p:spPr>
          <a:xfrm>
            <a:off x="5023821" y="6239997"/>
            <a:ext cx="6174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https://thewun.co.uk/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0A4C9F-18BE-65D3-AAE7-E42BEE6F8718}"/>
              </a:ext>
            </a:extLst>
          </p:cNvPr>
          <p:cNvSpPr txBox="1"/>
          <p:nvPr/>
        </p:nvSpPr>
        <p:spPr>
          <a:xfrm>
            <a:off x="435141" y="1274564"/>
            <a:ext cx="1175685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solidFill>
                <a:schemeClr val="bg1"/>
              </a:solidFill>
              <a:highlight>
                <a:srgbClr val="FFFF00"/>
              </a:highlight>
              <a:latin typeface="Montserrat "/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  <a:latin typeface="Montserrat "/>
              </a:rPr>
              <a:t>2023 WUN Events- book now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Montserrat "/>
              </a:rPr>
              <a:t> 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Montserrat "/>
              </a:rPr>
              <a:t>Thursday 9</a:t>
            </a:r>
            <a:r>
              <a:rPr lang="en-GB" sz="2000" b="1" baseline="30000" dirty="0">
                <a:solidFill>
                  <a:schemeClr val="bg1"/>
                </a:solidFill>
                <a:latin typeface="Montserrat "/>
              </a:rPr>
              <a:t>th</a:t>
            </a:r>
            <a:r>
              <a:rPr lang="en-GB" sz="2000" b="1" dirty="0">
                <a:solidFill>
                  <a:schemeClr val="bg1"/>
                </a:solidFill>
                <a:latin typeface="Montserrat "/>
              </a:rPr>
              <a:t> March 6pm – Birmingham </a:t>
            </a:r>
          </a:p>
          <a:p>
            <a:pPr algn="ctr"/>
            <a:r>
              <a:rPr lang="en-US" sz="2000" b="0" i="0" dirty="0">
                <a:solidFill>
                  <a:schemeClr val="bg1"/>
                </a:solidFill>
                <a:effectLst/>
                <a:latin typeface="Montserrat "/>
              </a:rPr>
              <a:t>WUN Founder Dr Angela Needle , Cadent Gas Ltd &amp; a panel of other women working on the hydrogen economy discuss the role it will play in our future energy system.</a:t>
            </a:r>
            <a:endParaRPr lang="en-GB" sz="2000" dirty="0">
              <a:solidFill>
                <a:schemeClr val="bg1"/>
              </a:solidFill>
              <a:latin typeface="Montserrat "/>
            </a:endParaRPr>
          </a:p>
          <a:p>
            <a:pPr algn="ctr"/>
            <a:endParaRPr lang="en-GB" sz="2800" dirty="0">
              <a:solidFill>
                <a:schemeClr val="bg1"/>
              </a:solidFill>
              <a:latin typeface="Montserrat 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Montserrat "/>
              </a:rPr>
              <a:t>Wednesday 15</a:t>
            </a:r>
            <a:r>
              <a:rPr lang="en-GB" sz="2000" b="1" baseline="30000" dirty="0">
                <a:solidFill>
                  <a:schemeClr val="bg1"/>
                </a:solidFill>
                <a:latin typeface="Montserrat "/>
              </a:rPr>
              <a:t>th</a:t>
            </a:r>
            <a:r>
              <a:rPr lang="en-GB" sz="2000" b="1" dirty="0">
                <a:solidFill>
                  <a:schemeClr val="bg1"/>
                </a:solidFill>
                <a:latin typeface="Montserrat "/>
              </a:rPr>
              <a:t> March WUN For ALL ( Virtual) 1-2 pm –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ontserrat "/>
              </a:rPr>
              <a:t>Importance of data and changing </a:t>
            </a:r>
            <a:r>
              <a:rPr lang="en-US" sz="2000" dirty="0" err="1">
                <a:solidFill>
                  <a:schemeClr val="bg1"/>
                </a:solidFill>
                <a:latin typeface="Montserrat "/>
              </a:rPr>
              <a:t>behaviours</a:t>
            </a:r>
            <a:r>
              <a:rPr lang="en-US" sz="2000" dirty="0">
                <a:solidFill>
                  <a:schemeClr val="bg1"/>
                </a:solidFill>
                <a:latin typeface="Montserrat "/>
              </a:rPr>
              <a:t>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ontserrat "/>
              </a:rPr>
              <a:t>with Matthew Roderick @N3rgy- further speakers to be announced.</a:t>
            </a:r>
            <a:r>
              <a:rPr lang="en-US" sz="2000" dirty="0">
                <a:solidFill>
                  <a:schemeClr val="bg1"/>
                </a:solidFill>
                <a:latin typeface="Mo"/>
              </a:rPr>
              <a:t>	</a:t>
            </a:r>
            <a:endParaRPr lang="en-GB" sz="2000" dirty="0">
              <a:solidFill>
                <a:schemeClr val="bg1"/>
              </a:solidFill>
              <a:latin typeface="Mo"/>
            </a:endParaRPr>
          </a:p>
          <a:p>
            <a:pPr algn="ctr"/>
            <a:r>
              <a:rPr lang="en-GB" sz="2000" dirty="0">
                <a:latin typeface="Montserrat "/>
              </a:rPr>
              <a:t>	 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CEECE34-C6B1-A488-5488-9159B88F9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26" y="0"/>
            <a:ext cx="2183974" cy="1830821"/>
          </a:xfrm>
          <a:prstGeom prst="rect">
            <a:avLst/>
          </a:prstGeom>
        </p:spPr>
      </p:pic>
      <p:pic>
        <p:nvPicPr>
          <p:cNvPr id="4" name="Picture 3" descr="A picture containing person, window, person, orange&#10;&#10;Description automatically generated">
            <a:extLst>
              <a:ext uri="{FF2B5EF4-FFF2-40B4-BE49-F238E27FC236}">
                <a16:creationId xmlns:a16="http://schemas.microsoft.com/office/drawing/2014/main" id="{1F65739C-7FFF-07E5-A83C-BA56D56D1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3021" cy="1830821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1BB9127-9179-7783-22C0-A4F16F0C7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221" y="5192638"/>
            <a:ext cx="2963778" cy="166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1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D7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CFA6258-2BA7-4A8B-8EA2-4CF357CB8E0B}"/>
              </a:ext>
            </a:extLst>
          </p:cNvPr>
          <p:cNvSpPr/>
          <p:nvPr/>
        </p:nvSpPr>
        <p:spPr>
          <a:xfrm>
            <a:off x="6242427" y="2532798"/>
            <a:ext cx="5528029" cy="2821413"/>
          </a:xfrm>
          <a:prstGeom prst="roundRect">
            <a:avLst/>
          </a:prstGeom>
          <a:solidFill>
            <a:srgbClr val="54D9AA"/>
          </a:solidFill>
          <a:ln>
            <a:noFill/>
          </a:ln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 b="0" i="0" dirty="0">
              <a:solidFill>
                <a:srgbClr val="666666"/>
              </a:solidFill>
              <a:effectLst/>
              <a:latin typeface="lato" panose="020F0502020204030203" pitchFamily="34" charset="0"/>
            </a:endParaRPr>
          </a:p>
          <a:p>
            <a:pPr algn="l"/>
            <a:endParaRPr lang="en-US" sz="1600" dirty="0">
              <a:solidFill>
                <a:srgbClr val="666666"/>
              </a:solidFill>
              <a:latin typeface="lato" panose="020F0502020204030203" pitchFamily="34" charset="0"/>
            </a:endParaRPr>
          </a:p>
          <a:p>
            <a:pPr algn="l"/>
            <a:r>
              <a:rPr lang="en-US" sz="1600" i="0" dirty="0">
                <a:solidFill>
                  <a:schemeClr val="bg1"/>
                </a:solidFill>
                <a:effectLst/>
              </a:rPr>
              <a:t>WUN Founde</a:t>
            </a:r>
            <a:r>
              <a:rPr lang="en-US" sz="1600" dirty="0">
                <a:solidFill>
                  <a:schemeClr val="bg1"/>
                </a:solidFill>
              </a:rPr>
              <a:t>r Hayley Monks speaks to </a:t>
            </a:r>
            <a:r>
              <a:rPr lang="en-US" sz="1600" i="0" dirty="0">
                <a:solidFill>
                  <a:schemeClr val="bg1"/>
                </a:solidFill>
                <a:effectLst/>
              </a:rPr>
              <a:t>Karen who explains what burnout is, what the symptoms look like and what practical tips and strategies you can adopt you help you manage burnout.</a:t>
            </a:r>
          </a:p>
          <a:p>
            <a:pPr algn="l"/>
            <a:endParaRPr lang="en-US" sz="1200" dirty="0">
              <a:solidFill>
                <a:schemeClr val="bg1"/>
              </a:solidFill>
            </a:endParaRPr>
          </a:p>
          <a:p>
            <a:pPr algn="l"/>
            <a:r>
              <a:rPr lang="en-US" sz="1600" i="0" dirty="0">
                <a:solidFill>
                  <a:schemeClr val="bg1"/>
                </a:solidFill>
                <a:effectLst/>
              </a:rPr>
              <a:t>Karen, a career &amp; confidence coach </a:t>
            </a:r>
            <a:r>
              <a:rPr lang="en-US" sz="1600" i="0" dirty="0" err="1">
                <a:solidFill>
                  <a:schemeClr val="bg1"/>
                </a:solidFill>
                <a:effectLst/>
              </a:rPr>
              <a:t>specialidses</a:t>
            </a:r>
            <a:r>
              <a:rPr lang="en-US" sz="1600" i="0" dirty="0">
                <a:solidFill>
                  <a:schemeClr val="bg1"/>
                </a:solidFill>
                <a:effectLst/>
              </a:rPr>
              <a:t> in helping people build fulfilling careers and mental fitness.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D677ADB-23C3-4DC9-B0E8-9007C1439A8C}"/>
              </a:ext>
            </a:extLst>
          </p:cNvPr>
          <p:cNvSpPr/>
          <p:nvPr/>
        </p:nvSpPr>
        <p:spPr>
          <a:xfrm>
            <a:off x="650144" y="2530220"/>
            <a:ext cx="5299427" cy="2821413"/>
          </a:xfrm>
          <a:prstGeom prst="roundRect">
            <a:avLst/>
          </a:prstGeom>
          <a:solidFill>
            <a:srgbClr val="54D9AA"/>
          </a:solidFill>
          <a:ln>
            <a:noFill/>
          </a:ln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A0982B-D5E7-4577-8B82-39A574D653B7}"/>
              </a:ext>
            </a:extLst>
          </p:cNvPr>
          <p:cNvSpPr txBox="1"/>
          <p:nvPr/>
        </p:nvSpPr>
        <p:spPr>
          <a:xfrm>
            <a:off x="1019591" y="845338"/>
            <a:ext cx="10152811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"/>
                <a:ea typeface="+mn-ea"/>
                <a:cs typeface="Calibri"/>
              </a:rPr>
              <a:t>Listen to our latest podcasts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"/>
              <a:ea typeface="Times New Roman" panose="02020603050405020304" pitchFamily="18" charset="0"/>
              <a:cs typeface="Segoe UI Emoj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77A8C3-91C3-44ED-8009-638A4B72FEBA}"/>
              </a:ext>
            </a:extLst>
          </p:cNvPr>
          <p:cNvSpPr txBox="1"/>
          <p:nvPr/>
        </p:nvSpPr>
        <p:spPr>
          <a:xfrm>
            <a:off x="961013" y="5570680"/>
            <a:ext cx="100436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"/>
                <a:ea typeface="+mn-ea"/>
                <a:cs typeface="Calibri"/>
              </a:rPr>
              <a:t>You can follow our podcast on Apple Podcasts, Spotify, Amazon Music and wherever else you get your podcasts – just search “WUN4ALL”.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"/>
                <a:ea typeface="+mn-ea"/>
                <a:cs typeface="Calibri"/>
              </a:rPr>
              <a:t>Or just click through from the website: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"/>
                <a:ea typeface="+mn-lt"/>
                <a:cs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https://thewun.co.uk/news-blogs/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"/>
                <a:ea typeface="+mn-lt"/>
                <a:cs typeface="Calibri" panose="020F0502020204030204"/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9D29B4-36D2-4587-B42C-7D35666F6EDD}"/>
              </a:ext>
            </a:extLst>
          </p:cNvPr>
          <p:cNvSpPr txBox="1"/>
          <p:nvPr/>
        </p:nvSpPr>
        <p:spPr>
          <a:xfrm>
            <a:off x="1740832" y="232300"/>
            <a:ext cx="8710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"/>
                <a:ea typeface="+mn-ea"/>
                <a:cs typeface="+mn-cs"/>
              </a:rPr>
              <a:t>WUN Podcasts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35B5CBE5-CC3E-4C28-BAB8-92E183641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" y="-235102"/>
            <a:ext cx="1790125" cy="1500658"/>
          </a:xfrm>
          <a:prstGeom prst="rect">
            <a:avLst/>
          </a:prstGeom>
        </p:spPr>
      </p:pic>
      <p:pic>
        <p:nvPicPr>
          <p:cNvPr id="5" name="Graphic 4" descr="Podcast with solid fill">
            <a:extLst>
              <a:ext uri="{FF2B5EF4-FFF2-40B4-BE49-F238E27FC236}">
                <a16:creationId xmlns:a16="http://schemas.microsoft.com/office/drawing/2014/main" id="{8F0224A8-9ADE-4086-A3AE-AA7F34C19D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30987" y="5852144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3C0000-1793-9F0B-751F-502F54E1DD88}"/>
              </a:ext>
            </a:extLst>
          </p:cNvPr>
          <p:cNvSpPr txBox="1"/>
          <p:nvPr/>
        </p:nvSpPr>
        <p:spPr>
          <a:xfrm>
            <a:off x="1772992" y="4728411"/>
            <a:ext cx="299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3703C4-915C-BCFD-1F5C-DCA6AF00AB2E}"/>
              </a:ext>
            </a:extLst>
          </p:cNvPr>
          <p:cNvSpPr txBox="1"/>
          <p:nvPr/>
        </p:nvSpPr>
        <p:spPr>
          <a:xfrm>
            <a:off x="1191479" y="3973087"/>
            <a:ext cx="4396429" cy="32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57672E-780C-464F-E5EC-F3B42B4138EA}"/>
              </a:ext>
            </a:extLst>
          </p:cNvPr>
          <p:cNvSpPr txBox="1"/>
          <p:nvPr/>
        </p:nvSpPr>
        <p:spPr>
          <a:xfrm>
            <a:off x="6539729" y="2214597"/>
            <a:ext cx="512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76F84C-BF6B-0681-7072-EFA2CBC5D0C3}"/>
              </a:ext>
            </a:extLst>
          </p:cNvPr>
          <p:cNvSpPr txBox="1"/>
          <p:nvPr/>
        </p:nvSpPr>
        <p:spPr>
          <a:xfrm>
            <a:off x="2419885" y="2716632"/>
            <a:ext cx="4958593" cy="34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#Career Stories with Angela Love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BFA188-827C-B28F-B5A1-34CD94259992}"/>
              </a:ext>
            </a:extLst>
          </p:cNvPr>
          <p:cNvSpPr txBox="1"/>
          <p:nvPr/>
        </p:nvSpPr>
        <p:spPr>
          <a:xfrm>
            <a:off x="6428478" y="2645997"/>
            <a:ext cx="5222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chemeClr val="bg1"/>
                </a:solidFill>
                <a:effectLst/>
              </a:rPr>
              <a:t>How you can identify and manage burnout with Karen Boyd, </a:t>
            </a:r>
            <a:r>
              <a:rPr lang="en-US" sz="1600" b="1" i="0" dirty="0" err="1">
                <a:solidFill>
                  <a:schemeClr val="bg1"/>
                </a:solidFill>
                <a:effectLst/>
              </a:rPr>
              <a:t>Miabo</a:t>
            </a:r>
            <a:r>
              <a:rPr lang="en-US" sz="1600" b="1" i="0" dirty="0">
                <a:solidFill>
                  <a:schemeClr val="bg1"/>
                </a:solidFill>
                <a:effectLst/>
              </a:rPr>
              <a:t> Consulting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9DDA4A40-4A8F-BA20-3057-653A8E1C15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64" y="940186"/>
            <a:ext cx="1705811" cy="17058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812B0F-D149-DACA-1FAC-A06534CB2198}"/>
              </a:ext>
            </a:extLst>
          </p:cNvPr>
          <p:cNvSpPr txBox="1"/>
          <p:nvPr/>
        </p:nvSpPr>
        <p:spPr>
          <a:xfrm>
            <a:off x="898623" y="3107714"/>
            <a:ext cx="49585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speak to Angela Love to hear more about her deep and varied career across the energy sector.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Angela has over 25 years of experience in the EU/UK energy market covering public affairs, finance, governance, regulation and communications. Listen in to hear more about Angela’s fascinating journey and the lessons she has learnt along the way.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 descr="A person with blonde hair&#10;&#10;Description automatically generated with medium confidence">
            <a:extLst>
              <a:ext uri="{FF2B5EF4-FFF2-40B4-BE49-F238E27FC236}">
                <a16:creationId xmlns:a16="http://schemas.microsoft.com/office/drawing/2014/main" id="{C2E21DC5-5EB7-4B5E-6B5E-35A5B50E5B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01" y="1251116"/>
            <a:ext cx="1636518" cy="185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9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push dir="u"/>
      </p:transition>
    </mc:Choice>
    <mc:Fallback xmlns="">
      <p:transition spd="slow" advTm="30000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D7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3A0982B-D5E7-4577-8B82-39A574D653B7}"/>
              </a:ext>
            </a:extLst>
          </p:cNvPr>
          <p:cNvSpPr txBox="1"/>
          <p:nvPr/>
        </p:nvSpPr>
        <p:spPr>
          <a:xfrm>
            <a:off x="1465443" y="1640813"/>
            <a:ext cx="10152811" cy="13542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469E88-3F7E-4078-B44D-BC0B84D26183}"/>
              </a:ext>
            </a:extLst>
          </p:cNvPr>
          <p:cNvSpPr txBox="1"/>
          <p:nvPr/>
        </p:nvSpPr>
        <p:spPr>
          <a:xfrm>
            <a:off x="5954484" y="1990372"/>
            <a:ext cx="6046681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"/>
                <a:ea typeface="+mn-ea"/>
                <a:cs typeface="+mn-cs"/>
              </a:rPr>
              <a:t>WUN offers mentoring to women at any stage of their career in the utilities sector.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"/>
                <a:ea typeface="+mn-ea"/>
                <a:cs typeface="+mn-cs"/>
              </a:rPr>
              <a:t>We are hugely privileged to have some fantastic experienced mentors within the WUN mentoring programme.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"/>
                <a:ea typeface="+mn-ea"/>
                <a:cs typeface="+mn-cs"/>
              </a:rPr>
              <a:t>With growing numbers of Mentors and Mentees we are delighted with the community and support fostered within the mentoring programme.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"/>
              <a:ea typeface="+mn-ea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77A8C3-91C3-44ED-8009-638A4B72FEBA}"/>
              </a:ext>
            </a:extLst>
          </p:cNvPr>
          <p:cNvSpPr txBox="1"/>
          <p:nvPr/>
        </p:nvSpPr>
        <p:spPr>
          <a:xfrm>
            <a:off x="2224780" y="5622169"/>
            <a:ext cx="7924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"/>
                <a:ea typeface="+mn-ea"/>
                <a:cs typeface="Calibri"/>
              </a:rPr>
              <a:t>If you are interested in becoming a mentor or a mentee please visit our website: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"/>
                <a:ea typeface="+mn-ea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https://thewun.co.uk/mentoring/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"/>
                <a:ea typeface="+mn-ea"/>
                <a:cs typeface="Calibr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9D29B4-36D2-4587-B42C-7D35666F6EDD}"/>
              </a:ext>
            </a:extLst>
          </p:cNvPr>
          <p:cNvSpPr txBox="1"/>
          <p:nvPr/>
        </p:nvSpPr>
        <p:spPr>
          <a:xfrm>
            <a:off x="2284035" y="245271"/>
            <a:ext cx="8710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"/>
                <a:ea typeface="+mn-ea"/>
                <a:cs typeface="+mn-cs"/>
              </a:rPr>
              <a:t>Join the free WUN Mentoring Programme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35B5CBE5-CC3E-4C28-BAB8-92E183641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" y="-235102"/>
            <a:ext cx="1790125" cy="150065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10DE244-4D43-4047-891C-8023BD2B7E45}"/>
              </a:ext>
            </a:extLst>
          </p:cNvPr>
          <p:cNvGrpSpPr/>
          <p:nvPr/>
        </p:nvGrpSpPr>
        <p:grpSpPr>
          <a:xfrm>
            <a:off x="547358" y="1734367"/>
            <a:ext cx="5126676" cy="3606565"/>
            <a:chOff x="358052" y="1812867"/>
            <a:chExt cx="5126676" cy="360656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075A26C-5D4A-4525-B330-A3BBBA26143F}"/>
                </a:ext>
              </a:extLst>
            </p:cNvPr>
            <p:cNvGrpSpPr/>
            <p:nvPr/>
          </p:nvGrpSpPr>
          <p:grpSpPr>
            <a:xfrm>
              <a:off x="358052" y="1812867"/>
              <a:ext cx="5126676" cy="3606565"/>
              <a:chOff x="1942681" y="264909"/>
              <a:chExt cx="8681281" cy="6420351"/>
            </a:xfrm>
          </p:grpSpPr>
          <p:pic>
            <p:nvPicPr>
              <p:cNvPr id="4" name="Picture 3" descr="A collage of people&#10;&#10;Description automatically generated with medium confidence">
                <a:extLst>
                  <a:ext uri="{FF2B5EF4-FFF2-40B4-BE49-F238E27FC236}">
                    <a16:creationId xmlns:a16="http://schemas.microsoft.com/office/drawing/2014/main" id="{31DDDF0C-D1B4-4451-A00D-96DDC4EFD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2681" y="264909"/>
                <a:ext cx="2850127" cy="6378493"/>
              </a:xfrm>
              <a:prstGeom prst="rect">
                <a:avLst/>
              </a:prstGeom>
            </p:spPr>
          </p:pic>
          <p:pic>
            <p:nvPicPr>
              <p:cNvPr id="8" name="Picture 7" descr="A collage of people&#10;&#10;Description automatically generated with medium confidence">
                <a:extLst>
                  <a:ext uri="{FF2B5EF4-FFF2-40B4-BE49-F238E27FC236}">
                    <a16:creationId xmlns:a16="http://schemas.microsoft.com/office/drawing/2014/main" id="{96B3C2CC-AD36-4104-8FA5-1BB1BE321F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819"/>
              <a:stretch/>
            </p:blipFill>
            <p:spPr>
              <a:xfrm>
                <a:off x="4865879" y="3454155"/>
                <a:ext cx="2842506" cy="3177819"/>
              </a:xfrm>
              <a:prstGeom prst="rect">
                <a:avLst/>
              </a:prstGeom>
            </p:spPr>
          </p:pic>
          <p:pic>
            <p:nvPicPr>
              <p:cNvPr id="12" name="Picture 11" descr="Graphical user interface, application&#10;&#10;Description automatically generated">
                <a:extLst>
                  <a:ext uri="{FF2B5EF4-FFF2-40B4-BE49-F238E27FC236}">
                    <a16:creationId xmlns:a16="http://schemas.microsoft.com/office/drawing/2014/main" id="{C3128EE1-9403-4514-B591-ECBDE9B78D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81456" y="291522"/>
                <a:ext cx="2842506" cy="3215919"/>
              </a:xfrm>
              <a:prstGeom prst="rect">
                <a:avLst/>
              </a:prstGeom>
            </p:spPr>
          </p:pic>
          <p:pic>
            <p:nvPicPr>
              <p:cNvPr id="24" name="Picture 23" descr="A collage of people&#10;&#10;Description automatically generated with medium confidence">
                <a:extLst>
                  <a:ext uri="{FF2B5EF4-FFF2-40B4-BE49-F238E27FC236}">
                    <a16:creationId xmlns:a16="http://schemas.microsoft.com/office/drawing/2014/main" id="{43B9AE72-BD6B-4296-AD39-49386FD817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194" b="-375"/>
              <a:stretch/>
            </p:blipFill>
            <p:spPr>
              <a:xfrm>
                <a:off x="7781456" y="3507441"/>
                <a:ext cx="2842506" cy="3177819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87E32C-4CAF-4229-A090-7E13978864F0}"/>
                </a:ext>
              </a:extLst>
            </p:cNvPr>
            <p:cNvSpPr txBox="1"/>
            <p:nvPr/>
          </p:nvSpPr>
          <p:spPr>
            <a:xfrm>
              <a:off x="1984604" y="1863519"/>
              <a:ext cx="18780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"/>
                  <a:ea typeface="+mn-ea"/>
                  <a:cs typeface="+mn-cs"/>
                </a:rPr>
                <a:t>Our Mentors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pic>
          <p:nvPicPr>
            <p:cNvPr id="28" name="Picture 27" descr="Logo&#10;&#10;Description automatically generated">
              <a:extLst>
                <a:ext uri="{FF2B5EF4-FFF2-40B4-BE49-F238E27FC236}">
                  <a16:creationId xmlns:a16="http://schemas.microsoft.com/office/drawing/2014/main" id="{9C3CB4DC-9046-42FB-9FD2-DC8754DCA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922" y="2417620"/>
              <a:ext cx="1615436" cy="1354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458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push dir="u"/>
      </p:transition>
    </mc:Choice>
    <mc:Fallback xmlns="">
      <p:transition spd="slow" advTm="30000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wall, person, indoor&#10;&#10;Description automatically generated">
            <a:extLst>
              <a:ext uri="{FF2B5EF4-FFF2-40B4-BE49-F238E27FC236}">
                <a16:creationId xmlns:a16="http://schemas.microsoft.com/office/drawing/2014/main" id="{FED6D4FD-3CC6-4009-8D4A-406BD1B90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0" y="0"/>
            <a:ext cx="12192000" cy="6858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4DD7689-8D33-4D68-B195-D91598ECF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789" y="5087505"/>
            <a:ext cx="2603351" cy="2182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E4E0A4-AD2C-4934-A084-6D3B5A6F8541}"/>
              </a:ext>
            </a:extLst>
          </p:cNvPr>
          <p:cNvSpPr txBox="1"/>
          <p:nvPr/>
        </p:nvSpPr>
        <p:spPr>
          <a:xfrm>
            <a:off x="1581372" y="1385467"/>
            <a:ext cx="92730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WANTED 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SOCIAL MEDIA ADVOCATE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293841-DE3F-4A7A-8FD4-EDF069A54AB2}"/>
              </a:ext>
            </a:extLst>
          </p:cNvPr>
          <p:cNvSpPr txBox="1"/>
          <p:nvPr/>
        </p:nvSpPr>
        <p:spPr>
          <a:xfrm>
            <a:off x="196131" y="6294976"/>
            <a:ext cx="6169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https://thewun.co.uk</a:t>
            </a:r>
          </a:p>
        </p:txBody>
      </p:sp>
    </p:spTree>
    <p:extLst>
      <p:ext uri="{BB962C8B-B14F-4D97-AF65-F5344CB8AC3E}">
        <p14:creationId xmlns:p14="http://schemas.microsoft.com/office/powerpoint/2010/main" val="222753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push dir="u"/>
      </p:transition>
    </mc:Choice>
    <mc:Fallback xmlns="">
      <p:transition spd="slow" advTm="5000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D7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A19B82E-A900-477F-AAD0-480018F61908}"/>
              </a:ext>
            </a:extLst>
          </p:cNvPr>
          <p:cNvSpPr txBox="1"/>
          <p:nvPr/>
        </p:nvSpPr>
        <p:spPr>
          <a:xfrm>
            <a:off x="450818" y="532135"/>
            <a:ext cx="49127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Montserrat"/>
              </a:rPr>
              <a:t>Todays Agenda </a:t>
            </a:r>
            <a:endParaRPr lang="en-GB" sz="4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12F0D3-BC71-48CC-95B4-2FBE7F62A245}"/>
              </a:ext>
            </a:extLst>
          </p:cNvPr>
          <p:cNvSpPr txBox="1"/>
          <p:nvPr/>
        </p:nvSpPr>
        <p:spPr>
          <a:xfrm>
            <a:off x="759826" y="3006849"/>
            <a:ext cx="11313526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– Hayley Monks, WUN Founder &amp; MD of Utilities Sector </a:t>
            </a:r>
            <a:r>
              <a:rPr lang="en-GB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GoBeyond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Keynote speaker: :Joanne Smalley, Cardain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Wrap up and close –Hayley Monks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955E22-A1C8-4DDB-8A11-7EEB2C52B9B9}"/>
              </a:ext>
            </a:extLst>
          </p:cNvPr>
          <p:cNvSpPr txBox="1"/>
          <p:nvPr/>
        </p:nvSpPr>
        <p:spPr>
          <a:xfrm>
            <a:off x="5898464" y="6488668"/>
            <a:ext cx="6174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https://thewun.co.uk/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2E25E02-F2A2-27D5-A6F4-C3D75270C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783" y="104209"/>
            <a:ext cx="2356217" cy="19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92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D7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F012C7-F13A-42E3-8E9D-A32EF4925CE6}"/>
              </a:ext>
            </a:extLst>
          </p:cNvPr>
          <p:cNvSpPr txBox="1"/>
          <p:nvPr/>
        </p:nvSpPr>
        <p:spPr>
          <a:xfrm>
            <a:off x="2721458" y="10381"/>
            <a:ext cx="7437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effectLst/>
                <a:latin typeface="Montserrat" panose="00000500000000000000"/>
                <a:ea typeface="Calibri" panose="020F0502020204030204" pitchFamily="34" charset="0"/>
              </a:rPr>
              <a:t>Joanne Smalley, Cardain Communication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0DC71B-98C3-4FD0-AA36-CB168B941140}"/>
              </a:ext>
            </a:extLst>
          </p:cNvPr>
          <p:cNvSpPr txBox="1"/>
          <p:nvPr/>
        </p:nvSpPr>
        <p:spPr>
          <a:xfrm>
            <a:off x="8599123" y="3231109"/>
            <a:ext cx="31195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DC5D47-6DC9-4A78-95A7-11F2F5AD08E6}"/>
              </a:ext>
            </a:extLst>
          </p:cNvPr>
          <p:cNvSpPr txBox="1"/>
          <p:nvPr/>
        </p:nvSpPr>
        <p:spPr>
          <a:xfrm>
            <a:off x="4064688" y="6262559"/>
            <a:ext cx="6094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https://thewun.co.uk/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0EFCFF-810E-4E83-97F2-73CD66BFBCBA}"/>
              </a:ext>
            </a:extLst>
          </p:cNvPr>
          <p:cNvSpPr txBox="1"/>
          <p:nvPr/>
        </p:nvSpPr>
        <p:spPr>
          <a:xfrm>
            <a:off x="2416404" y="4044099"/>
            <a:ext cx="6182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chemeClr val="bg1"/>
                </a:solidFill>
                <a:effectLst/>
                <a:latin typeface="Montserrat "/>
              </a:rPr>
              <a:t>	.</a:t>
            </a:r>
            <a:endParaRPr lang="en-GB" dirty="0">
              <a:solidFill>
                <a:schemeClr val="bg1"/>
              </a:solidFill>
              <a:latin typeface="Montserrat "/>
            </a:endParaRP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34807EB8-E9BB-8940-DC4F-66DF9449C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08" y="10381"/>
            <a:ext cx="2956592" cy="2478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702BCC-8F92-E73A-B5B4-364C1A2EEEEB}"/>
              </a:ext>
            </a:extLst>
          </p:cNvPr>
          <p:cNvSpPr txBox="1"/>
          <p:nvPr/>
        </p:nvSpPr>
        <p:spPr>
          <a:xfrm>
            <a:off x="473335" y="2518611"/>
            <a:ext cx="10464707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dirty="0">
                <a:solidFill>
                  <a:schemeClr val="bg1"/>
                </a:solidFill>
              </a:rPr>
              <a:t>Joanne has built a career in the energy sector, delivering comms and marketing support to a wide range of businesses from </a:t>
            </a:r>
            <a:r>
              <a:rPr lang="en-US" sz="2400" dirty="0" err="1">
                <a:solidFill>
                  <a:schemeClr val="bg1"/>
                </a:solidFill>
              </a:rPr>
              <a:t>E.ONn</a:t>
            </a:r>
            <a:r>
              <a:rPr lang="en-US" sz="2400" dirty="0">
                <a:solidFill>
                  <a:schemeClr val="bg1"/>
                </a:solidFill>
              </a:rPr>
              <a:t> to </a:t>
            </a:r>
            <a:r>
              <a:rPr lang="en-US" sz="2400" dirty="0" err="1">
                <a:solidFill>
                  <a:schemeClr val="bg1"/>
                </a:solidFill>
              </a:rPr>
              <a:t>Elexon</a:t>
            </a:r>
            <a:r>
              <a:rPr lang="en-US" sz="2400" dirty="0">
                <a:solidFill>
                  <a:schemeClr val="bg1"/>
                </a:solidFill>
              </a:rPr>
              <a:t>, and from Gentrack to the Smart DCC.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7 years ago she set up her own consultancy, and she attributes her personal brand to helping her ‘consciously create’ the life she wants – working with exciting clients around the world from her home base in Mallorca.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2D3156C1-AAF4-9391-A190-BC8C403E3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13"/>
            <a:ext cx="2721458" cy="234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84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wall, person, indoor&#10;&#10;Description automatically generated">
            <a:extLst>
              <a:ext uri="{FF2B5EF4-FFF2-40B4-BE49-F238E27FC236}">
                <a16:creationId xmlns:a16="http://schemas.microsoft.com/office/drawing/2014/main" id="{FED6D4FD-3CC6-4009-8D4A-406BD1B90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4DD7689-8D33-4D68-B195-D91598ECF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789" y="5087505"/>
            <a:ext cx="2603351" cy="2182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E4E0A4-AD2C-4934-A084-6D3B5A6F8541}"/>
              </a:ext>
            </a:extLst>
          </p:cNvPr>
          <p:cNvSpPr txBox="1"/>
          <p:nvPr/>
        </p:nvSpPr>
        <p:spPr>
          <a:xfrm>
            <a:off x="1459454" y="1932941"/>
            <a:ext cx="92730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Don’t forget to join the Network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293841-DE3F-4A7A-8FD4-EDF069A54AB2}"/>
              </a:ext>
            </a:extLst>
          </p:cNvPr>
          <p:cNvSpPr txBox="1"/>
          <p:nvPr/>
        </p:nvSpPr>
        <p:spPr>
          <a:xfrm>
            <a:off x="3650531" y="5004790"/>
            <a:ext cx="6169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https://thewun.co.uk/join-wun/</a:t>
            </a:r>
          </a:p>
        </p:txBody>
      </p:sp>
    </p:spTree>
    <p:extLst>
      <p:ext uri="{BB962C8B-B14F-4D97-AF65-F5344CB8AC3E}">
        <p14:creationId xmlns:p14="http://schemas.microsoft.com/office/powerpoint/2010/main" val="76941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push dir="u"/>
      </p:transition>
    </mc:Choice>
    <mc:Fallback xmlns="">
      <p:transition spd="slow" advTm="5000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D7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3A0982B-D5E7-4577-8B82-39A574D653B7}"/>
              </a:ext>
            </a:extLst>
          </p:cNvPr>
          <p:cNvSpPr txBox="1"/>
          <p:nvPr/>
        </p:nvSpPr>
        <p:spPr>
          <a:xfrm>
            <a:off x="1465443" y="1640813"/>
            <a:ext cx="10152811" cy="13542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469E88-3F7E-4078-B44D-BC0B84D26183}"/>
              </a:ext>
            </a:extLst>
          </p:cNvPr>
          <p:cNvSpPr txBox="1"/>
          <p:nvPr/>
        </p:nvSpPr>
        <p:spPr>
          <a:xfrm>
            <a:off x="573746" y="818528"/>
            <a:ext cx="11238040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/>
                <a:ea typeface="+mn-ea"/>
                <a:cs typeface="Calibri"/>
              </a:rPr>
              <a:t>Thank you to all our Partners for their ongoing support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9A1E85-9F76-4E0A-91C1-88AE3937512B}"/>
              </a:ext>
            </a:extLst>
          </p:cNvPr>
          <p:cNvSpPr txBox="1"/>
          <p:nvPr/>
        </p:nvSpPr>
        <p:spPr>
          <a:xfrm>
            <a:off x="338138" y="6237649"/>
            <a:ext cx="6094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https://thewun.co.uk/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A2A015-4F62-EB28-EC23-7E8BAF851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841" y="2768487"/>
            <a:ext cx="3901937" cy="327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34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4FF72858061741B5FFF5EADFEC0BA2" ma:contentTypeVersion="12" ma:contentTypeDescription="Create a new document." ma:contentTypeScope="" ma:versionID="6b97e36b70c1dfbec10248af284b4bb8">
  <xsd:schema xmlns:xsd="http://www.w3.org/2001/XMLSchema" xmlns:xs="http://www.w3.org/2001/XMLSchema" xmlns:p="http://schemas.microsoft.com/office/2006/metadata/properties" xmlns:ns2="77667c3f-8633-47bc-83a7-11533b9998e6" xmlns:ns3="49c3b5b9-c3f2-4d4c-a909-978ce8b4fad9" targetNamespace="http://schemas.microsoft.com/office/2006/metadata/properties" ma:root="true" ma:fieldsID="51b3f7d4fda47ad1e36e735a6385908a" ns2:_="" ns3:_="">
    <xsd:import namespace="77667c3f-8633-47bc-83a7-11533b9998e6"/>
    <xsd:import namespace="49c3b5b9-c3f2-4d4c-a909-978ce8b4fa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667c3f-8633-47bc-83a7-11533b9998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c3b5b9-c3f2-4d4c-a909-978ce8b4fad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1017A7-F2E8-422F-9C85-E39B659232A3}">
  <ds:schemaRefs>
    <ds:schemaRef ds:uri="77667c3f-8633-47bc-83a7-11533b9998e6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C40729F-CB9E-4EC2-886C-24EB658D6B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667c3f-8633-47bc-83a7-11533b9998e6"/>
    <ds:schemaRef ds:uri="49c3b5b9-c3f2-4d4c-a909-978ce8b4fa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CD3FA8-BF0E-4972-8E53-836630C7ED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5694</TotalTime>
  <Words>585</Words>
  <Application>Microsoft Office PowerPoint</Application>
  <PresentationFormat>Widescreen</PresentationFormat>
  <Paragraphs>80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Mo</vt:lpstr>
      <vt:lpstr>Montserrat</vt:lpstr>
      <vt:lpstr>Montserrat 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Tamzin Klyen</dc:creator>
  <cp:lastModifiedBy>Helen Rints</cp:lastModifiedBy>
  <cp:revision>995</cp:revision>
  <dcterms:created xsi:type="dcterms:W3CDTF">2018-04-19T15:20:54Z</dcterms:created>
  <dcterms:modified xsi:type="dcterms:W3CDTF">2023-01-11T15:01:42Z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0x010100054FF72858061741B5FFF5EADFEC0BA2</vt:lpwstr>
  </property>
  <property fmtid="{D5CDD505-2E9C-101B-9397-08002B2CF9AE}" pid="3" name="MSIP_Label_7a28ff59-1dd3-406f-be87-f82473b549be_Enabled">
    <vt:lpwstr>True</vt:lpwstr>
  </property>
  <property fmtid="{D5CDD505-2E9C-101B-9397-08002B2CF9AE}" pid="4" name="MSIP_Label_7a28ff59-1dd3-406f-be87-f82473b549be_SiteId">
    <vt:lpwstr>de0d74aa-9914-4bb9-9235-fbefe83b1769</vt:lpwstr>
  </property>
  <property fmtid="{D5CDD505-2E9C-101B-9397-08002B2CF9AE}" pid="5" name="MSIP_Label_7a28ff59-1dd3-406f-be87-f82473b549be_Owner">
    <vt:lpwstr>Sharna.Matson@cadentgas.com</vt:lpwstr>
  </property>
  <property fmtid="{D5CDD505-2E9C-101B-9397-08002B2CF9AE}" pid="6" name="MSIP_Label_7a28ff59-1dd3-406f-be87-f82473b549be_SetDate">
    <vt:lpwstr>2021-02-16T09:54:15.9170959Z</vt:lpwstr>
  </property>
  <property fmtid="{D5CDD505-2E9C-101B-9397-08002B2CF9AE}" pid="7" name="MSIP_Label_7a28ff59-1dd3-406f-be87-f82473b549be_Name">
    <vt:lpwstr>Cadent - Official</vt:lpwstr>
  </property>
  <property fmtid="{D5CDD505-2E9C-101B-9397-08002B2CF9AE}" pid="8" name="MSIP_Label_7a28ff59-1dd3-406f-be87-f82473b549be_Application">
    <vt:lpwstr>Microsoft Azure Information Protection</vt:lpwstr>
  </property>
  <property fmtid="{D5CDD505-2E9C-101B-9397-08002B2CF9AE}" pid="9" name="MSIP_Label_7a28ff59-1dd3-406f-be87-f82473b549be_ActionId">
    <vt:lpwstr>93cd3482-c8da-420d-8f31-0a5a14eb1bba</vt:lpwstr>
  </property>
  <property fmtid="{D5CDD505-2E9C-101B-9397-08002B2CF9AE}" pid="10" name="MSIP_Label_7a28ff59-1dd3-406f-be87-f82473b549be_Extended_MSFT_Method">
    <vt:lpwstr>Automatic</vt:lpwstr>
  </property>
  <property fmtid="{D5CDD505-2E9C-101B-9397-08002B2CF9AE}" pid="11" name="Sensitivity">
    <vt:lpwstr>Cadent - Official</vt:lpwstr>
  </property>
</Properties>
</file>