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0"/>
  </p:notesMasterIdLst>
  <p:sldIdLst>
    <p:sldId id="370" r:id="rId5"/>
    <p:sldId id="355" r:id="rId6"/>
    <p:sldId id="344" r:id="rId7"/>
    <p:sldId id="372" r:id="rId8"/>
    <p:sldId id="373" r:id="rId9"/>
    <p:sldId id="376" r:id="rId10"/>
    <p:sldId id="374" r:id="rId11"/>
    <p:sldId id="368" r:id="rId12"/>
    <p:sldId id="371" r:id="rId13"/>
    <p:sldId id="335" r:id="rId14"/>
    <p:sldId id="367" r:id="rId15"/>
    <p:sldId id="359" r:id="rId16"/>
    <p:sldId id="357" r:id="rId17"/>
    <p:sldId id="351"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B6C936-967B-3788-7470-135D63BF554C}" name="Helen Rints" initials="HR" userId="c5335ef8f2ee848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D7AA"/>
    <a:srgbClr val="9900CC"/>
    <a:srgbClr val="9B2D1F"/>
    <a:srgbClr val="610402"/>
    <a:srgbClr val="018CA9"/>
    <a:srgbClr val="555759"/>
    <a:srgbClr val="D34817"/>
    <a:srgbClr val="EEECE1"/>
    <a:srgbClr val="344B97"/>
    <a:srgbClr val="A05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83436" autoAdjust="0"/>
  </p:normalViewPr>
  <p:slideViewPr>
    <p:cSldViewPr snapToGrid="0">
      <p:cViewPr varScale="1">
        <p:scale>
          <a:sx n="53" d="100"/>
          <a:sy n="53" d="100"/>
        </p:scale>
        <p:origin x="9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Rints" userId="2bb9952e-eb65-40d6-bc3f-c298a8913773" providerId="ADAL" clId="{04E9C456-7B20-4DA0-88C4-261066644BB6}"/>
    <pc:docChg chg="custSel delSld modSld sldOrd">
      <pc:chgData name="Helen Rints" userId="2bb9952e-eb65-40d6-bc3f-c298a8913773" providerId="ADAL" clId="{04E9C456-7B20-4DA0-88C4-261066644BB6}" dt="2022-09-28T09:28:14.864" v="355"/>
      <pc:docMkLst>
        <pc:docMk/>
      </pc:docMkLst>
      <pc:sldChg chg="del">
        <pc:chgData name="Helen Rints" userId="2bb9952e-eb65-40d6-bc3f-c298a8913773" providerId="ADAL" clId="{04E9C456-7B20-4DA0-88C4-261066644BB6}" dt="2022-09-26T13:24:19.850" v="247" actId="47"/>
        <pc:sldMkLst>
          <pc:docMk/>
          <pc:sldMk cId="4173861400" sldId="330"/>
        </pc:sldMkLst>
      </pc:sldChg>
      <pc:sldChg chg="del">
        <pc:chgData name="Helen Rints" userId="2bb9952e-eb65-40d6-bc3f-c298a8913773" providerId="ADAL" clId="{04E9C456-7B20-4DA0-88C4-261066644BB6}" dt="2022-09-26T13:24:22.114" v="248" actId="47"/>
        <pc:sldMkLst>
          <pc:docMk/>
          <pc:sldMk cId="2738821259" sldId="331"/>
        </pc:sldMkLst>
      </pc:sldChg>
      <pc:sldChg chg="addSp delSp modSp mod">
        <pc:chgData name="Helen Rints" userId="2bb9952e-eb65-40d6-bc3f-c298a8913773" providerId="ADAL" clId="{04E9C456-7B20-4DA0-88C4-261066644BB6}" dt="2022-09-28T09:27:02.306" v="352" actId="20577"/>
        <pc:sldMkLst>
          <pc:docMk/>
          <pc:sldMk cId="517918987" sldId="335"/>
        </pc:sldMkLst>
        <pc:spChg chg="mod">
          <ac:chgData name="Helen Rints" userId="2bb9952e-eb65-40d6-bc3f-c298a8913773" providerId="ADAL" clId="{04E9C456-7B20-4DA0-88C4-261066644BB6}" dt="2022-09-28T09:27:02.306" v="352" actId="20577"/>
          <ac:spMkLst>
            <pc:docMk/>
            <pc:sldMk cId="517918987" sldId="335"/>
            <ac:spMk id="2" creationId="{250A4C9F-18BE-65D3-AAE7-E42BEE6F8718}"/>
          </ac:spMkLst>
        </pc:spChg>
        <pc:picChg chg="del">
          <ac:chgData name="Helen Rints" userId="2bb9952e-eb65-40d6-bc3f-c298a8913773" providerId="ADAL" clId="{04E9C456-7B20-4DA0-88C4-261066644BB6}" dt="2022-09-26T13:23:08.966" v="229" actId="478"/>
          <ac:picMkLst>
            <pc:docMk/>
            <pc:sldMk cId="517918987" sldId="335"/>
            <ac:picMk id="4" creationId="{123F2EB6-A009-A762-2A22-18878DD5177D}"/>
          </ac:picMkLst>
        </pc:picChg>
        <pc:picChg chg="add del mod">
          <ac:chgData name="Helen Rints" userId="2bb9952e-eb65-40d6-bc3f-c298a8913773" providerId="ADAL" clId="{04E9C456-7B20-4DA0-88C4-261066644BB6}" dt="2022-09-28T08:56:16.883" v="346" actId="478"/>
          <ac:picMkLst>
            <pc:docMk/>
            <pc:sldMk cId="517918987" sldId="335"/>
            <ac:picMk id="4" creationId="{21DC5724-D99C-4A8E-F03C-BEC12C5E70B7}"/>
          </ac:picMkLst>
        </pc:picChg>
        <pc:picChg chg="add mod">
          <ac:chgData name="Helen Rints" userId="2bb9952e-eb65-40d6-bc3f-c298a8913773" providerId="ADAL" clId="{04E9C456-7B20-4DA0-88C4-261066644BB6}" dt="2022-09-26T13:23:26.934" v="237" actId="1076"/>
          <ac:picMkLst>
            <pc:docMk/>
            <pc:sldMk cId="517918987" sldId="335"/>
            <ac:picMk id="7" creationId="{64483BDE-ECBB-3A4D-CF7B-7BDFED19D96D}"/>
          </ac:picMkLst>
        </pc:picChg>
      </pc:sldChg>
      <pc:sldChg chg="addSp delSp modSp mod">
        <pc:chgData name="Helen Rints" userId="2bb9952e-eb65-40d6-bc3f-c298a8913773" providerId="ADAL" clId="{04E9C456-7B20-4DA0-88C4-261066644BB6}" dt="2022-09-28T09:27:43.788" v="353" actId="1076"/>
        <pc:sldMkLst>
          <pc:docMk/>
          <pc:sldMk cId="3869830406" sldId="344"/>
        </pc:sldMkLst>
        <pc:picChg chg="add mod">
          <ac:chgData name="Helen Rints" userId="2bb9952e-eb65-40d6-bc3f-c298a8913773" providerId="ADAL" clId="{04E9C456-7B20-4DA0-88C4-261066644BB6}" dt="2022-09-26T13:24:50.144" v="249" actId="1076"/>
          <ac:picMkLst>
            <pc:docMk/>
            <pc:sldMk cId="3869830406" sldId="344"/>
            <ac:picMk id="3" creationId="{7E713288-344D-3875-167D-93A78D5B6A90}"/>
          </ac:picMkLst>
        </pc:picChg>
        <pc:picChg chg="del">
          <ac:chgData name="Helen Rints" userId="2bb9952e-eb65-40d6-bc3f-c298a8913773" providerId="ADAL" clId="{04E9C456-7B20-4DA0-88C4-261066644BB6}" dt="2022-09-26T13:02:43.450" v="149" actId="478"/>
          <ac:picMkLst>
            <pc:docMk/>
            <pc:sldMk cId="3869830406" sldId="344"/>
            <ac:picMk id="6" creationId="{29C60203-3382-3DA2-E5EA-0E0ACFFF114D}"/>
          </ac:picMkLst>
        </pc:picChg>
        <pc:picChg chg="mod">
          <ac:chgData name="Helen Rints" userId="2bb9952e-eb65-40d6-bc3f-c298a8913773" providerId="ADAL" clId="{04E9C456-7B20-4DA0-88C4-261066644BB6}" dt="2022-09-28T09:27:43.788" v="353" actId="1076"/>
          <ac:picMkLst>
            <pc:docMk/>
            <pc:sldMk cId="3869830406" sldId="344"/>
            <ac:picMk id="7" creationId="{D33C7BCF-6D30-B889-FB2C-83BF237A053E}"/>
          </ac:picMkLst>
        </pc:picChg>
      </pc:sldChg>
      <pc:sldChg chg="addSp delSp modSp mod">
        <pc:chgData name="Helen Rints" userId="2bb9952e-eb65-40d6-bc3f-c298a8913773" providerId="ADAL" clId="{04E9C456-7B20-4DA0-88C4-261066644BB6}" dt="2022-09-26T13:23:51.501" v="245" actId="1076"/>
        <pc:sldMkLst>
          <pc:docMk/>
          <pc:sldMk cId="1012534576" sldId="351"/>
        </pc:sldMkLst>
        <pc:picChg chg="del">
          <ac:chgData name="Helen Rints" userId="2bb9952e-eb65-40d6-bc3f-c298a8913773" providerId="ADAL" clId="{04E9C456-7B20-4DA0-88C4-261066644BB6}" dt="2022-09-26T13:23:37.122" v="238" actId="478"/>
          <ac:picMkLst>
            <pc:docMk/>
            <pc:sldMk cId="1012534576" sldId="351"/>
            <ac:picMk id="3" creationId="{5B978B08-9485-0A88-975A-404920EE2C78}"/>
          </ac:picMkLst>
        </pc:picChg>
        <pc:picChg chg="add mod">
          <ac:chgData name="Helen Rints" userId="2bb9952e-eb65-40d6-bc3f-c298a8913773" providerId="ADAL" clId="{04E9C456-7B20-4DA0-88C4-261066644BB6}" dt="2022-09-26T13:23:51.501" v="245" actId="1076"/>
          <ac:picMkLst>
            <pc:docMk/>
            <pc:sldMk cId="1012534576" sldId="351"/>
            <ac:picMk id="4" creationId="{83C03021-A620-33FC-FD42-1A83EFB5CD4F}"/>
          </ac:picMkLst>
        </pc:picChg>
      </pc:sldChg>
      <pc:sldChg chg="addSp delSp modSp mod">
        <pc:chgData name="Helen Rints" userId="2bb9952e-eb65-40d6-bc3f-c298a8913773" providerId="ADAL" clId="{04E9C456-7B20-4DA0-88C4-261066644BB6}" dt="2022-09-26T13:02:38.720" v="148" actId="1076"/>
        <pc:sldMkLst>
          <pc:docMk/>
          <pc:sldMk cId="2729792651" sldId="355"/>
        </pc:sldMkLst>
        <pc:spChg chg="mod">
          <ac:chgData name="Helen Rints" userId="2bb9952e-eb65-40d6-bc3f-c298a8913773" providerId="ADAL" clId="{04E9C456-7B20-4DA0-88C4-261066644BB6}" dt="2022-09-26T08:57:31.518" v="42" actId="20577"/>
          <ac:spMkLst>
            <pc:docMk/>
            <pc:sldMk cId="2729792651" sldId="355"/>
            <ac:spMk id="5" creationId="{2E12F0D3-BC71-48CC-95B4-2FBE7F62A245}"/>
          </ac:spMkLst>
        </pc:spChg>
        <pc:picChg chg="add mod">
          <ac:chgData name="Helen Rints" userId="2bb9952e-eb65-40d6-bc3f-c298a8913773" providerId="ADAL" clId="{04E9C456-7B20-4DA0-88C4-261066644BB6}" dt="2022-09-26T13:02:38.720" v="148" actId="1076"/>
          <ac:picMkLst>
            <pc:docMk/>
            <pc:sldMk cId="2729792651" sldId="355"/>
            <ac:picMk id="4" creationId="{39D59FE9-75FC-8DB9-1629-8B8AD6CD863F}"/>
          </ac:picMkLst>
        </pc:picChg>
        <pc:picChg chg="del">
          <ac:chgData name="Helen Rints" userId="2bb9952e-eb65-40d6-bc3f-c298a8913773" providerId="ADAL" clId="{04E9C456-7B20-4DA0-88C4-261066644BB6}" dt="2022-09-26T13:02:25.780" v="143" actId="478"/>
          <ac:picMkLst>
            <pc:docMk/>
            <pc:sldMk cId="2729792651" sldId="355"/>
            <ac:picMk id="8" creationId="{986B0AB7-389C-55AA-E660-07CA4326C9AC}"/>
          </ac:picMkLst>
        </pc:picChg>
      </pc:sldChg>
      <pc:sldChg chg="del">
        <pc:chgData name="Helen Rints" userId="2bb9952e-eb65-40d6-bc3f-c298a8913773" providerId="ADAL" clId="{04E9C456-7B20-4DA0-88C4-261066644BB6}" dt="2022-09-26T13:23:58.511" v="246" actId="2696"/>
        <pc:sldMkLst>
          <pc:docMk/>
          <pc:sldMk cId="3923549920" sldId="360"/>
        </pc:sldMkLst>
      </pc:sldChg>
      <pc:sldChg chg="addSp delSp modSp mod ord">
        <pc:chgData name="Helen Rints" userId="2bb9952e-eb65-40d6-bc3f-c298a8913773" providerId="ADAL" clId="{04E9C456-7B20-4DA0-88C4-261066644BB6}" dt="2022-09-28T09:28:14.864" v="355"/>
        <pc:sldMkLst>
          <pc:docMk/>
          <pc:sldMk cId="987498468" sldId="367"/>
        </pc:sldMkLst>
        <pc:spChg chg="del mod">
          <ac:chgData name="Helen Rints" userId="2bb9952e-eb65-40d6-bc3f-c298a8913773" providerId="ADAL" clId="{04E9C456-7B20-4DA0-88C4-261066644BB6}" dt="2022-09-26T11:56:16.441" v="113"/>
          <ac:spMkLst>
            <pc:docMk/>
            <pc:sldMk cId="987498468" sldId="367"/>
            <ac:spMk id="8" creationId="{AE036D16-FD57-52DD-F8C1-E9DD4384EE20}"/>
          </ac:spMkLst>
        </pc:spChg>
        <pc:spChg chg="mod">
          <ac:chgData name="Helen Rints" userId="2bb9952e-eb65-40d6-bc3f-c298a8913773" providerId="ADAL" clId="{04E9C456-7B20-4DA0-88C4-261066644BB6}" dt="2022-09-26T11:56:15.382" v="111" actId="207"/>
          <ac:spMkLst>
            <pc:docMk/>
            <pc:sldMk cId="987498468" sldId="367"/>
            <ac:spMk id="15" creationId="{5876F84C-BF6B-0681-7072-EFA2CBC5D0C3}"/>
          </ac:spMkLst>
        </pc:spChg>
        <pc:spChg chg="mod">
          <ac:chgData name="Helen Rints" userId="2bb9952e-eb65-40d6-bc3f-c298a8913773" providerId="ADAL" clId="{04E9C456-7B20-4DA0-88C4-261066644BB6}" dt="2022-09-26T11:57:05.682" v="121" actId="13926"/>
          <ac:spMkLst>
            <pc:docMk/>
            <pc:sldMk cId="987498468" sldId="367"/>
            <ac:spMk id="17" creationId="{E09D29B4-36D2-4587-B42C-7D35666F6EDD}"/>
          </ac:spMkLst>
        </pc:spChg>
        <pc:picChg chg="add mod">
          <ac:chgData name="Helen Rints" userId="2bb9952e-eb65-40d6-bc3f-c298a8913773" providerId="ADAL" clId="{04E9C456-7B20-4DA0-88C4-261066644BB6}" dt="2022-09-26T11:56:51.954" v="120" actId="1076"/>
          <ac:picMkLst>
            <pc:docMk/>
            <pc:sldMk cId="987498468" sldId="367"/>
            <ac:picMk id="9" creationId="{A211E087-D03F-EE40-53B2-3EA57125092C}"/>
          </ac:picMkLst>
        </pc:picChg>
        <pc:picChg chg="del">
          <ac:chgData name="Helen Rints" userId="2bb9952e-eb65-40d6-bc3f-c298a8913773" providerId="ADAL" clId="{04E9C456-7B20-4DA0-88C4-261066644BB6}" dt="2022-09-26T11:54:41.070" v="101" actId="478"/>
          <ac:picMkLst>
            <pc:docMk/>
            <pc:sldMk cId="987498468" sldId="367"/>
            <ac:picMk id="22" creationId="{E07C3E1E-23D4-A630-6A39-C0A7060857D5}"/>
          </ac:picMkLst>
        </pc:picChg>
      </pc:sldChg>
      <pc:sldChg chg="addSp delSp modSp mod">
        <pc:chgData name="Helen Rints" userId="2bb9952e-eb65-40d6-bc3f-c298a8913773" providerId="ADAL" clId="{04E9C456-7B20-4DA0-88C4-261066644BB6}" dt="2022-09-26T13:22:19.514" v="217" actId="1076"/>
        <pc:sldMkLst>
          <pc:docMk/>
          <pc:sldMk cId="207591423" sldId="368"/>
        </pc:sldMkLst>
        <pc:picChg chg="add mod">
          <ac:chgData name="Helen Rints" userId="2bb9952e-eb65-40d6-bc3f-c298a8913773" providerId="ADAL" clId="{04E9C456-7B20-4DA0-88C4-261066644BB6}" dt="2022-09-26T13:22:19.514" v="217" actId="1076"/>
          <ac:picMkLst>
            <pc:docMk/>
            <pc:sldMk cId="207591423" sldId="368"/>
            <ac:picMk id="3" creationId="{5F38B131-F34E-22C9-60A2-025017FCC106}"/>
          </ac:picMkLst>
        </pc:picChg>
        <pc:picChg chg="del">
          <ac:chgData name="Helen Rints" userId="2bb9952e-eb65-40d6-bc3f-c298a8913773" providerId="ADAL" clId="{04E9C456-7B20-4DA0-88C4-261066644BB6}" dt="2022-09-26T13:21:57.035" v="205" actId="478"/>
          <ac:picMkLst>
            <pc:docMk/>
            <pc:sldMk cId="207591423" sldId="368"/>
            <ac:picMk id="4" creationId="{DBD9E569-8960-3DAB-7B29-65AA08455345}"/>
          </ac:picMkLst>
        </pc:picChg>
      </pc:sldChg>
      <pc:sldChg chg="addSp delSp modSp mod">
        <pc:chgData name="Helen Rints" userId="2bb9952e-eb65-40d6-bc3f-c298a8913773" providerId="ADAL" clId="{04E9C456-7B20-4DA0-88C4-261066644BB6}" dt="2022-09-26T13:02:19.062" v="142" actId="1076"/>
        <pc:sldMkLst>
          <pc:docMk/>
          <pc:sldMk cId="2714002954" sldId="370"/>
        </pc:sldMkLst>
        <pc:spChg chg="del mod">
          <ac:chgData name="Helen Rints" userId="2bb9952e-eb65-40d6-bc3f-c298a8913773" providerId="ADAL" clId="{04E9C456-7B20-4DA0-88C4-261066644BB6}" dt="2022-09-26T13:01:31.708" v="132"/>
          <ac:spMkLst>
            <pc:docMk/>
            <pc:sldMk cId="2714002954" sldId="370"/>
            <ac:spMk id="2" creationId="{211F477E-8F5C-3141-0055-10C1880EB832}"/>
          </ac:spMkLst>
        </pc:spChg>
        <pc:picChg chg="add del mod">
          <ac:chgData name="Helen Rints" userId="2bb9952e-eb65-40d6-bc3f-c298a8913773" providerId="ADAL" clId="{04E9C456-7B20-4DA0-88C4-261066644BB6}" dt="2022-09-26T13:02:02.168" v="134" actId="478"/>
          <ac:picMkLst>
            <pc:docMk/>
            <pc:sldMk cId="2714002954" sldId="370"/>
            <ac:picMk id="4" creationId="{E24B0D98-F52A-896B-8ECA-D83C8A63F6AC}"/>
          </ac:picMkLst>
        </pc:picChg>
        <pc:picChg chg="add mod">
          <ac:chgData name="Helen Rints" userId="2bb9952e-eb65-40d6-bc3f-c298a8913773" providerId="ADAL" clId="{04E9C456-7B20-4DA0-88C4-261066644BB6}" dt="2022-09-26T13:02:19.062" v="142" actId="1076"/>
          <ac:picMkLst>
            <pc:docMk/>
            <pc:sldMk cId="2714002954" sldId="370"/>
            <ac:picMk id="8" creationId="{FE76F92B-BDC8-78C1-9964-F19443658407}"/>
          </ac:picMkLst>
        </pc:picChg>
        <pc:picChg chg="del">
          <ac:chgData name="Helen Rints" userId="2bb9952e-eb65-40d6-bc3f-c298a8913773" providerId="ADAL" clId="{04E9C456-7B20-4DA0-88C4-261066644BB6}" dt="2022-09-26T13:01:12.019" v="122" actId="478"/>
          <ac:picMkLst>
            <pc:docMk/>
            <pc:sldMk cId="2714002954" sldId="370"/>
            <ac:picMk id="10" creationId="{A7C52898-06C1-0118-DE98-C45F56FAB745}"/>
          </ac:picMkLst>
        </pc:picChg>
      </pc:sldChg>
      <pc:sldChg chg="addSp delSp modSp mod">
        <pc:chgData name="Helen Rints" userId="2bb9952e-eb65-40d6-bc3f-c298a8913773" providerId="ADAL" clId="{04E9C456-7B20-4DA0-88C4-261066644BB6}" dt="2022-09-26T13:22:58.933" v="228" actId="1076"/>
        <pc:sldMkLst>
          <pc:docMk/>
          <pc:sldMk cId="1178267646" sldId="371"/>
        </pc:sldMkLst>
        <pc:spChg chg="add mod">
          <ac:chgData name="Helen Rints" userId="2bb9952e-eb65-40d6-bc3f-c298a8913773" providerId="ADAL" clId="{04E9C456-7B20-4DA0-88C4-261066644BB6}" dt="2022-09-26T13:22:29.483" v="218" actId="403"/>
          <ac:spMkLst>
            <pc:docMk/>
            <pc:sldMk cId="1178267646" sldId="371"/>
            <ac:spMk id="3" creationId="{754221AE-48E7-6D85-8BD9-82B0B93347B4}"/>
          </ac:spMkLst>
        </pc:spChg>
        <pc:spChg chg="mod">
          <ac:chgData name="Helen Rints" userId="2bb9952e-eb65-40d6-bc3f-c298a8913773" providerId="ADAL" clId="{04E9C456-7B20-4DA0-88C4-261066644BB6}" dt="2022-09-26T10:53:15.115" v="95" actId="1076"/>
          <ac:spMkLst>
            <pc:docMk/>
            <pc:sldMk cId="1178267646" sldId="371"/>
            <ac:spMk id="6" creationId="{807C13C3-64B4-4333-B6B7-EF60A5858BD8}"/>
          </ac:spMkLst>
        </pc:spChg>
        <pc:spChg chg="add mod">
          <ac:chgData name="Helen Rints" userId="2bb9952e-eb65-40d6-bc3f-c298a8913773" providerId="ADAL" clId="{04E9C456-7B20-4DA0-88C4-261066644BB6}" dt="2022-09-26T10:53:41.432" v="99" actId="20577"/>
          <ac:spMkLst>
            <pc:docMk/>
            <pc:sldMk cId="1178267646" sldId="371"/>
            <ac:spMk id="9" creationId="{115AF580-7E66-9D5F-C584-22B94080D369}"/>
          </ac:spMkLst>
        </pc:spChg>
        <pc:spChg chg="del">
          <ac:chgData name="Helen Rints" userId="2bb9952e-eb65-40d6-bc3f-c298a8913773" providerId="ADAL" clId="{04E9C456-7B20-4DA0-88C4-261066644BB6}" dt="2022-09-26T10:48:26.335" v="43" actId="478"/>
          <ac:spMkLst>
            <pc:docMk/>
            <pc:sldMk cId="1178267646" sldId="371"/>
            <ac:spMk id="10" creationId="{10469E88-3F7E-4078-B44D-BC0B84D26183}"/>
          </ac:spMkLst>
        </pc:spChg>
        <pc:spChg chg="add mod">
          <ac:chgData name="Helen Rints" userId="2bb9952e-eb65-40d6-bc3f-c298a8913773" providerId="ADAL" clId="{04E9C456-7B20-4DA0-88C4-261066644BB6}" dt="2022-09-26T10:53:09.491" v="94" actId="1076"/>
          <ac:spMkLst>
            <pc:docMk/>
            <pc:sldMk cId="1178267646" sldId="371"/>
            <ac:spMk id="14" creationId="{4042CA62-865A-FBF9-6FA9-222ED2C27235}"/>
          </ac:spMkLst>
        </pc:spChg>
        <pc:picChg chg="del">
          <ac:chgData name="Helen Rints" userId="2bb9952e-eb65-40d6-bc3f-c298a8913773" providerId="ADAL" clId="{04E9C456-7B20-4DA0-88C4-261066644BB6}" dt="2022-09-26T13:22:35.165" v="219" actId="478"/>
          <ac:picMkLst>
            <pc:docMk/>
            <pc:sldMk cId="1178267646" sldId="371"/>
            <ac:picMk id="4" creationId="{DBD9E569-8960-3DAB-7B29-65AA08455345}"/>
          </ac:picMkLst>
        </pc:picChg>
        <pc:picChg chg="add mod">
          <ac:chgData name="Helen Rints" userId="2bb9952e-eb65-40d6-bc3f-c298a8913773" providerId="ADAL" clId="{04E9C456-7B20-4DA0-88C4-261066644BB6}" dt="2022-09-26T13:22:58.933" v="228" actId="1076"/>
          <ac:picMkLst>
            <pc:docMk/>
            <pc:sldMk cId="1178267646" sldId="371"/>
            <ac:picMk id="5" creationId="{7F9B2E45-6F2E-1FBD-073E-025D241CD620}"/>
          </ac:picMkLst>
        </pc:picChg>
        <pc:picChg chg="add del">
          <ac:chgData name="Helen Rints" userId="2bb9952e-eb65-40d6-bc3f-c298a8913773" providerId="ADAL" clId="{04E9C456-7B20-4DA0-88C4-261066644BB6}" dt="2022-09-26T10:48:57.274" v="47" actId="478"/>
          <ac:picMkLst>
            <pc:docMk/>
            <pc:sldMk cId="1178267646" sldId="371"/>
            <ac:picMk id="7" creationId="{CB6124B9-3B07-6144-5DB7-8DF92B07F8C6}"/>
          </ac:picMkLst>
        </pc:picChg>
        <pc:picChg chg="add mod">
          <ac:chgData name="Helen Rints" userId="2bb9952e-eb65-40d6-bc3f-c298a8913773" providerId="ADAL" clId="{04E9C456-7B20-4DA0-88C4-261066644BB6}" dt="2022-09-26T10:53:47.470" v="100" actId="1076"/>
          <ac:picMkLst>
            <pc:docMk/>
            <pc:sldMk cId="1178267646" sldId="371"/>
            <ac:picMk id="12" creationId="{75476CE2-1E9F-A930-AFE8-A3F8333013B4}"/>
          </ac:picMkLst>
        </pc:picChg>
      </pc:sldChg>
      <pc:sldChg chg="addSp delSp modSp mod">
        <pc:chgData name="Helen Rints" userId="2bb9952e-eb65-40d6-bc3f-c298a8913773" providerId="ADAL" clId="{04E9C456-7B20-4DA0-88C4-261066644BB6}" dt="2022-09-26T13:03:22.944" v="165" actId="1076"/>
        <pc:sldMkLst>
          <pc:docMk/>
          <pc:sldMk cId="4107676006" sldId="372"/>
        </pc:sldMkLst>
        <pc:picChg chg="del">
          <ac:chgData name="Helen Rints" userId="2bb9952e-eb65-40d6-bc3f-c298a8913773" providerId="ADAL" clId="{04E9C456-7B20-4DA0-88C4-261066644BB6}" dt="2022-09-26T13:03:07.100" v="158" actId="478"/>
          <ac:picMkLst>
            <pc:docMk/>
            <pc:sldMk cId="4107676006" sldId="372"/>
            <ac:picMk id="6" creationId="{29C60203-3382-3DA2-E5EA-0E0ACFFF114D}"/>
          </ac:picMkLst>
        </pc:picChg>
        <pc:picChg chg="add mod">
          <ac:chgData name="Helen Rints" userId="2bb9952e-eb65-40d6-bc3f-c298a8913773" providerId="ADAL" clId="{04E9C456-7B20-4DA0-88C4-261066644BB6}" dt="2022-09-26T13:03:22.944" v="165" actId="1076"/>
          <ac:picMkLst>
            <pc:docMk/>
            <pc:sldMk cId="4107676006" sldId="372"/>
            <ac:picMk id="7" creationId="{C5DD7D27-5EA0-AE2B-6EDC-903C257FF7D5}"/>
          </ac:picMkLst>
        </pc:picChg>
      </pc:sldChg>
      <pc:sldChg chg="addSp delSp modSp mod">
        <pc:chgData name="Helen Rints" userId="2bb9952e-eb65-40d6-bc3f-c298a8913773" providerId="ADAL" clId="{04E9C456-7B20-4DA0-88C4-261066644BB6}" dt="2022-09-26T13:03:50.980" v="173" actId="1076"/>
        <pc:sldMkLst>
          <pc:docMk/>
          <pc:sldMk cId="1297726460" sldId="373"/>
        </pc:sldMkLst>
        <pc:picChg chg="add mod">
          <ac:chgData name="Helen Rints" userId="2bb9952e-eb65-40d6-bc3f-c298a8913773" providerId="ADAL" clId="{04E9C456-7B20-4DA0-88C4-261066644BB6}" dt="2022-09-26T13:03:50.980" v="173" actId="1076"/>
          <ac:picMkLst>
            <pc:docMk/>
            <pc:sldMk cId="1297726460" sldId="373"/>
            <ac:picMk id="3" creationId="{80171596-24CE-8CFC-AE6D-76EDFABBFC7E}"/>
          </ac:picMkLst>
        </pc:picChg>
        <pc:picChg chg="del">
          <ac:chgData name="Helen Rints" userId="2bb9952e-eb65-40d6-bc3f-c298a8913773" providerId="ADAL" clId="{04E9C456-7B20-4DA0-88C4-261066644BB6}" dt="2022-09-26T13:03:32.060" v="166" actId="478"/>
          <ac:picMkLst>
            <pc:docMk/>
            <pc:sldMk cId="1297726460" sldId="373"/>
            <ac:picMk id="6" creationId="{29C60203-3382-3DA2-E5EA-0E0ACFFF114D}"/>
          </ac:picMkLst>
        </pc:picChg>
      </pc:sldChg>
      <pc:sldChg chg="addSp delSp modSp mod">
        <pc:chgData name="Helen Rints" userId="2bb9952e-eb65-40d6-bc3f-c298a8913773" providerId="ADAL" clId="{04E9C456-7B20-4DA0-88C4-261066644BB6}" dt="2022-09-26T13:21:49.668" v="204" actId="1076"/>
        <pc:sldMkLst>
          <pc:docMk/>
          <pc:sldMk cId="3757611949" sldId="374"/>
        </pc:sldMkLst>
        <pc:spChg chg="mod">
          <ac:chgData name="Helen Rints" userId="2bb9952e-eb65-40d6-bc3f-c298a8913773" providerId="ADAL" clId="{04E9C456-7B20-4DA0-88C4-261066644BB6}" dt="2022-09-26T13:05:32.692" v="196" actId="1076"/>
          <ac:spMkLst>
            <pc:docMk/>
            <pc:sldMk cId="3757611949" sldId="374"/>
            <ac:spMk id="9" creationId="{E10DC71B-98C3-4FD0-AA36-CB168B941140}"/>
          </ac:spMkLst>
        </pc:spChg>
        <pc:picChg chg="del">
          <ac:chgData name="Helen Rints" userId="2bb9952e-eb65-40d6-bc3f-c298a8913773" providerId="ADAL" clId="{04E9C456-7B20-4DA0-88C4-261066644BB6}" dt="2022-09-26T13:05:17.893" v="189" actId="478"/>
          <ac:picMkLst>
            <pc:docMk/>
            <pc:sldMk cId="3757611949" sldId="374"/>
            <ac:picMk id="6" creationId="{29C60203-3382-3DA2-E5EA-0E0ACFFF114D}"/>
          </ac:picMkLst>
        </pc:picChg>
        <pc:picChg chg="add del mod">
          <ac:chgData name="Helen Rints" userId="2bb9952e-eb65-40d6-bc3f-c298a8913773" providerId="ADAL" clId="{04E9C456-7B20-4DA0-88C4-261066644BB6}" dt="2022-09-26T13:21:33.171" v="199" actId="478"/>
          <ac:picMkLst>
            <pc:docMk/>
            <pc:sldMk cId="3757611949" sldId="374"/>
            <ac:picMk id="8" creationId="{A44784A2-544C-7BE4-F7DA-81CDEADA9738}"/>
          </ac:picMkLst>
        </pc:picChg>
        <pc:picChg chg="add mod">
          <ac:chgData name="Helen Rints" userId="2bb9952e-eb65-40d6-bc3f-c298a8913773" providerId="ADAL" clId="{04E9C456-7B20-4DA0-88C4-261066644BB6}" dt="2022-09-26T13:21:49.668" v="204" actId="1076"/>
          <ac:picMkLst>
            <pc:docMk/>
            <pc:sldMk cId="3757611949" sldId="374"/>
            <ac:picMk id="12" creationId="{6DDA9E93-ECBC-6A97-2802-2BACE9523FA6}"/>
          </ac:picMkLst>
        </pc:picChg>
      </pc:sldChg>
      <pc:sldChg chg="addSp delSp modSp mod">
        <pc:chgData name="Helen Rints" userId="2bb9952e-eb65-40d6-bc3f-c298a8913773" providerId="ADAL" clId="{04E9C456-7B20-4DA0-88C4-261066644BB6}" dt="2022-09-26T13:05:00.039" v="188" actId="1076"/>
        <pc:sldMkLst>
          <pc:docMk/>
          <pc:sldMk cId="2596430573" sldId="375"/>
        </pc:sldMkLst>
        <pc:picChg chg="del">
          <ac:chgData name="Helen Rints" userId="2bb9952e-eb65-40d6-bc3f-c298a8913773" providerId="ADAL" clId="{04E9C456-7B20-4DA0-88C4-261066644BB6}" dt="2022-09-26T13:04:43.453" v="181" actId="478"/>
          <ac:picMkLst>
            <pc:docMk/>
            <pc:sldMk cId="2596430573" sldId="375"/>
            <ac:picMk id="6" creationId="{29C60203-3382-3DA2-E5EA-0E0ACFFF114D}"/>
          </ac:picMkLst>
        </pc:picChg>
        <pc:picChg chg="add mod">
          <ac:chgData name="Helen Rints" userId="2bb9952e-eb65-40d6-bc3f-c298a8913773" providerId="ADAL" clId="{04E9C456-7B20-4DA0-88C4-261066644BB6}" dt="2022-09-26T13:05:00.039" v="188" actId="1076"/>
          <ac:picMkLst>
            <pc:docMk/>
            <pc:sldMk cId="2596430573" sldId="375"/>
            <ac:picMk id="7" creationId="{71E49715-FE0A-04AF-0631-E52FE041DF46}"/>
          </ac:picMkLst>
        </pc:picChg>
      </pc:sldChg>
      <pc:sldChg chg="addSp delSp modSp mod">
        <pc:chgData name="Helen Rints" userId="2bb9952e-eb65-40d6-bc3f-c298a8913773" providerId="ADAL" clId="{04E9C456-7B20-4DA0-88C4-261066644BB6}" dt="2022-09-26T13:04:11.429" v="180" actId="14100"/>
        <pc:sldMkLst>
          <pc:docMk/>
          <pc:sldMk cId="2337917898" sldId="376"/>
        </pc:sldMkLst>
        <pc:picChg chg="del">
          <ac:chgData name="Helen Rints" userId="2bb9952e-eb65-40d6-bc3f-c298a8913773" providerId="ADAL" clId="{04E9C456-7B20-4DA0-88C4-261066644BB6}" dt="2022-09-26T13:03:57.790" v="174" actId="478"/>
          <ac:picMkLst>
            <pc:docMk/>
            <pc:sldMk cId="2337917898" sldId="376"/>
            <ac:picMk id="6" creationId="{29C60203-3382-3DA2-E5EA-0E0ACFFF114D}"/>
          </ac:picMkLst>
        </pc:picChg>
        <pc:picChg chg="add mod">
          <ac:chgData name="Helen Rints" userId="2bb9952e-eb65-40d6-bc3f-c298a8913773" providerId="ADAL" clId="{04E9C456-7B20-4DA0-88C4-261066644BB6}" dt="2022-09-26T13:04:11.429" v="180" actId="14100"/>
          <ac:picMkLst>
            <pc:docMk/>
            <pc:sldMk cId="2337917898" sldId="376"/>
            <ac:picMk id="7" creationId="{476EF465-B30D-E0B1-28DA-33AB5D3B14CD}"/>
          </ac:picMkLst>
        </pc:picChg>
      </pc:sldChg>
    </pc:docChg>
  </pc:docChgLst>
  <pc:docChgLst>
    <pc:chgData name="Helen Rints" userId="2bb9952e-eb65-40d6-bc3f-c298a8913773" providerId="ADAL" clId="{64F901CB-7D05-4110-BF95-022EE5C506CC}"/>
    <pc:docChg chg="delSld">
      <pc:chgData name="Helen Rints" userId="2bb9952e-eb65-40d6-bc3f-c298a8913773" providerId="ADAL" clId="{64F901CB-7D05-4110-BF95-022EE5C506CC}" dt="2022-10-31T07:50:38.835" v="0" actId="47"/>
      <pc:docMkLst>
        <pc:docMk/>
      </pc:docMkLst>
      <pc:sldChg chg="del">
        <pc:chgData name="Helen Rints" userId="2bb9952e-eb65-40d6-bc3f-c298a8913773" providerId="ADAL" clId="{64F901CB-7D05-4110-BF95-022EE5C506CC}" dt="2022-10-31T07:50:38.835" v="0" actId="47"/>
        <pc:sldMkLst>
          <pc:docMk/>
          <pc:sldMk cId="2596430573" sldId="3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B74DD-262F-4F12-866D-44C33944F10C}" type="datetimeFigureOut">
              <a:rPr lang="en-GB" smtClean="0"/>
              <a:t>31/10/2022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041B4-61B9-4F33-8B0E-10CC14E30273}" type="slidenum">
              <a:rPr lang="en-GB" smtClean="0"/>
              <a:t>‹#›</a:t>
            </a:fld>
            <a:endParaRPr lang="en-GB" dirty="0"/>
          </a:p>
        </p:txBody>
      </p:sp>
    </p:spTree>
    <p:extLst>
      <p:ext uri="{BB962C8B-B14F-4D97-AF65-F5344CB8AC3E}">
        <p14:creationId xmlns:p14="http://schemas.microsoft.com/office/powerpoint/2010/main" val="181959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1</a:t>
            </a:fld>
            <a:endParaRPr lang="en-GB" dirty="0"/>
          </a:p>
        </p:txBody>
      </p:sp>
    </p:spTree>
    <p:extLst>
      <p:ext uri="{BB962C8B-B14F-4D97-AF65-F5344CB8AC3E}">
        <p14:creationId xmlns:p14="http://schemas.microsoft.com/office/powerpoint/2010/main" val="186128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10</a:t>
            </a:fld>
            <a:endParaRPr lang="en-GB" dirty="0"/>
          </a:p>
        </p:txBody>
      </p:sp>
    </p:spTree>
    <p:extLst>
      <p:ext uri="{BB962C8B-B14F-4D97-AF65-F5344CB8AC3E}">
        <p14:creationId xmlns:p14="http://schemas.microsoft.com/office/powerpoint/2010/main" val="3565350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384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758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85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2</a:t>
            </a:fld>
            <a:endParaRPr lang="en-GB" dirty="0"/>
          </a:p>
        </p:txBody>
      </p:sp>
    </p:spTree>
    <p:extLst>
      <p:ext uri="{BB962C8B-B14F-4D97-AF65-F5344CB8AC3E}">
        <p14:creationId xmlns:p14="http://schemas.microsoft.com/office/powerpoint/2010/main" val="3562027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3</a:t>
            </a:fld>
            <a:endParaRPr lang="en-GB" dirty="0"/>
          </a:p>
        </p:txBody>
      </p:sp>
    </p:spTree>
    <p:extLst>
      <p:ext uri="{BB962C8B-B14F-4D97-AF65-F5344CB8AC3E}">
        <p14:creationId xmlns:p14="http://schemas.microsoft.com/office/powerpoint/2010/main" val="281578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4</a:t>
            </a:fld>
            <a:endParaRPr lang="en-GB" dirty="0"/>
          </a:p>
        </p:txBody>
      </p:sp>
    </p:spTree>
    <p:extLst>
      <p:ext uri="{BB962C8B-B14F-4D97-AF65-F5344CB8AC3E}">
        <p14:creationId xmlns:p14="http://schemas.microsoft.com/office/powerpoint/2010/main" val="309715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5</a:t>
            </a:fld>
            <a:endParaRPr lang="en-GB" dirty="0"/>
          </a:p>
        </p:txBody>
      </p:sp>
    </p:spTree>
    <p:extLst>
      <p:ext uri="{BB962C8B-B14F-4D97-AF65-F5344CB8AC3E}">
        <p14:creationId xmlns:p14="http://schemas.microsoft.com/office/powerpoint/2010/main" val="2455174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6</a:t>
            </a:fld>
            <a:endParaRPr lang="en-GB" dirty="0"/>
          </a:p>
        </p:txBody>
      </p:sp>
    </p:spTree>
    <p:extLst>
      <p:ext uri="{BB962C8B-B14F-4D97-AF65-F5344CB8AC3E}">
        <p14:creationId xmlns:p14="http://schemas.microsoft.com/office/powerpoint/2010/main" val="176061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7</a:t>
            </a:fld>
            <a:endParaRPr lang="en-GB" dirty="0"/>
          </a:p>
        </p:txBody>
      </p:sp>
    </p:spTree>
    <p:extLst>
      <p:ext uri="{BB962C8B-B14F-4D97-AF65-F5344CB8AC3E}">
        <p14:creationId xmlns:p14="http://schemas.microsoft.com/office/powerpoint/2010/main" val="1385670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8</a:t>
            </a:fld>
            <a:endParaRPr lang="en-GB" dirty="0"/>
          </a:p>
        </p:txBody>
      </p:sp>
    </p:spTree>
    <p:extLst>
      <p:ext uri="{BB962C8B-B14F-4D97-AF65-F5344CB8AC3E}">
        <p14:creationId xmlns:p14="http://schemas.microsoft.com/office/powerpoint/2010/main" val="2012267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9</a:t>
            </a:fld>
            <a:endParaRPr lang="en-GB" dirty="0"/>
          </a:p>
        </p:txBody>
      </p:sp>
    </p:spTree>
    <p:extLst>
      <p:ext uri="{BB962C8B-B14F-4D97-AF65-F5344CB8AC3E}">
        <p14:creationId xmlns:p14="http://schemas.microsoft.com/office/powerpoint/2010/main" val="3706335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AACE2-51C7-4900-A9CE-DC1138F6E0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7A6FE8-4B5D-4C94-99F3-DF48C2AB4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FE3346-4DED-4C8C-8D6B-2CB21791AEED}"/>
              </a:ext>
            </a:extLst>
          </p:cNvPr>
          <p:cNvSpPr>
            <a:spLocks noGrp="1"/>
          </p:cNvSpPr>
          <p:nvPr>
            <p:ph type="dt" sz="half" idx="10"/>
          </p:nvPr>
        </p:nvSpPr>
        <p:spPr/>
        <p:txBody>
          <a:bodyPr/>
          <a:lstStyle/>
          <a:p>
            <a:fld id="{47EC2CF2-AC50-4AF7-8703-45C8F2A2C319}" type="datetimeFigureOut">
              <a:rPr lang="en-GB" smtClean="0"/>
              <a:t>31/10/2022</a:t>
            </a:fld>
            <a:endParaRPr lang="en-GB" dirty="0"/>
          </a:p>
        </p:txBody>
      </p:sp>
      <p:sp>
        <p:nvSpPr>
          <p:cNvPr id="5" name="Footer Placeholder 4">
            <a:extLst>
              <a:ext uri="{FF2B5EF4-FFF2-40B4-BE49-F238E27FC236}">
                <a16:creationId xmlns:a16="http://schemas.microsoft.com/office/drawing/2014/main" id="{72E13994-C3DE-466F-BF6E-6D5F4CAAAA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9D11477-4ED4-476B-8020-0149DD9005E7}"/>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262887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8627-183C-46E9-8233-8958A4C279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622BCB-F30B-4F97-B46D-42F0FF97CA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0ACF31-BE88-4A4B-A9F9-EB9E1D27E375}"/>
              </a:ext>
            </a:extLst>
          </p:cNvPr>
          <p:cNvSpPr>
            <a:spLocks noGrp="1"/>
          </p:cNvSpPr>
          <p:nvPr>
            <p:ph type="dt" sz="half" idx="10"/>
          </p:nvPr>
        </p:nvSpPr>
        <p:spPr/>
        <p:txBody>
          <a:bodyPr/>
          <a:lstStyle/>
          <a:p>
            <a:fld id="{47EC2CF2-AC50-4AF7-8703-45C8F2A2C319}" type="datetimeFigureOut">
              <a:rPr lang="en-GB" smtClean="0"/>
              <a:t>31/10/2022</a:t>
            </a:fld>
            <a:endParaRPr lang="en-GB" dirty="0"/>
          </a:p>
        </p:txBody>
      </p:sp>
      <p:sp>
        <p:nvSpPr>
          <p:cNvPr id="5" name="Footer Placeholder 4">
            <a:extLst>
              <a:ext uri="{FF2B5EF4-FFF2-40B4-BE49-F238E27FC236}">
                <a16:creationId xmlns:a16="http://schemas.microsoft.com/office/drawing/2014/main" id="{3EEA1CDF-B659-474F-8F94-A588DF72CD5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D98A43-EC75-43E5-8113-A276D7BE542E}"/>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128609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8AA45A-D5AA-4DAC-B0BA-6A030E7E3B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A27BF1-BDAF-4281-B3E2-92F7A42DDF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A57190-1BE4-41AC-82BD-E43CAD3F2C0A}"/>
              </a:ext>
            </a:extLst>
          </p:cNvPr>
          <p:cNvSpPr>
            <a:spLocks noGrp="1"/>
          </p:cNvSpPr>
          <p:nvPr>
            <p:ph type="dt" sz="half" idx="10"/>
          </p:nvPr>
        </p:nvSpPr>
        <p:spPr/>
        <p:txBody>
          <a:bodyPr/>
          <a:lstStyle/>
          <a:p>
            <a:fld id="{47EC2CF2-AC50-4AF7-8703-45C8F2A2C319}" type="datetimeFigureOut">
              <a:rPr lang="en-GB" smtClean="0"/>
              <a:t>31/10/2022</a:t>
            </a:fld>
            <a:endParaRPr lang="en-GB" dirty="0"/>
          </a:p>
        </p:txBody>
      </p:sp>
      <p:sp>
        <p:nvSpPr>
          <p:cNvPr id="5" name="Footer Placeholder 4">
            <a:extLst>
              <a:ext uri="{FF2B5EF4-FFF2-40B4-BE49-F238E27FC236}">
                <a16:creationId xmlns:a16="http://schemas.microsoft.com/office/drawing/2014/main" id="{13F50C8D-6021-455C-A75F-24C78FB4390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91140BE-3996-4565-A5A3-139F18B18DF9}"/>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294301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2A058-239C-453E-A48A-2411C7EE7F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F4ADF4-DEC1-48EB-8EA2-ECF364709E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8B5C60-2694-4F15-A97A-8B7609641241}"/>
              </a:ext>
            </a:extLst>
          </p:cNvPr>
          <p:cNvSpPr>
            <a:spLocks noGrp="1"/>
          </p:cNvSpPr>
          <p:nvPr>
            <p:ph type="dt" sz="half" idx="10"/>
          </p:nvPr>
        </p:nvSpPr>
        <p:spPr/>
        <p:txBody>
          <a:bodyPr/>
          <a:lstStyle/>
          <a:p>
            <a:fld id="{47EC2CF2-AC50-4AF7-8703-45C8F2A2C319}" type="datetimeFigureOut">
              <a:rPr lang="en-GB" smtClean="0"/>
              <a:t>31/10/2022</a:t>
            </a:fld>
            <a:endParaRPr lang="en-GB" dirty="0"/>
          </a:p>
        </p:txBody>
      </p:sp>
      <p:sp>
        <p:nvSpPr>
          <p:cNvPr id="5" name="Footer Placeholder 4">
            <a:extLst>
              <a:ext uri="{FF2B5EF4-FFF2-40B4-BE49-F238E27FC236}">
                <a16:creationId xmlns:a16="http://schemas.microsoft.com/office/drawing/2014/main" id="{CF19BB68-0A25-4C73-B7E1-853F433F24A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D2E7EBF-6C3A-4963-8551-F5A4B0D4E4C8}"/>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222283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50217-6042-4089-997C-188C3988E9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6F81E0-41F1-47CA-AD32-7A3DBD5B78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E935EC-96F7-4767-B333-78A1CD353AFF}"/>
              </a:ext>
            </a:extLst>
          </p:cNvPr>
          <p:cNvSpPr>
            <a:spLocks noGrp="1"/>
          </p:cNvSpPr>
          <p:nvPr>
            <p:ph type="dt" sz="half" idx="10"/>
          </p:nvPr>
        </p:nvSpPr>
        <p:spPr/>
        <p:txBody>
          <a:bodyPr/>
          <a:lstStyle/>
          <a:p>
            <a:fld id="{47EC2CF2-AC50-4AF7-8703-45C8F2A2C319}" type="datetimeFigureOut">
              <a:rPr lang="en-GB" smtClean="0"/>
              <a:t>31/10/2022</a:t>
            </a:fld>
            <a:endParaRPr lang="en-GB" dirty="0"/>
          </a:p>
        </p:txBody>
      </p:sp>
      <p:sp>
        <p:nvSpPr>
          <p:cNvPr id="5" name="Footer Placeholder 4">
            <a:extLst>
              <a:ext uri="{FF2B5EF4-FFF2-40B4-BE49-F238E27FC236}">
                <a16:creationId xmlns:a16="http://schemas.microsoft.com/office/drawing/2014/main" id="{C70EC390-EC2F-401F-BD3B-81C489D12FB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0716B6B-D183-462F-8AA4-D21939CE4D9F}"/>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3474495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AF33C-D695-49EE-BA2C-4E62A2F218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72BA8D-26C4-45F9-AD35-07BEAD07D7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455284-DFC7-4A9B-B364-CD1998C433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0D3BE77-66C8-498E-A236-FBB430D7DDDF}"/>
              </a:ext>
            </a:extLst>
          </p:cNvPr>
          <p:cNvSpPr>
            <a:spLocks noGrp="1"/>
          </p:cNvSpPr>
          <p:nvPr>
            <p:ph type="dt" sz="half" idx="10"/>
          </p:nvPr>
        </p:nvSpPr>
        <p:spPr/>
        <p:txBody>
          <a:bodyPr/>
          <a:lstStyle/>
          <a:p>
            <a:fld id="{47EC2CF2-AC50-4AF7-8703-45C8F2A2C319}" type="datetimeFigureOut">
              <a:rPr lang="en-GB" smtClean="0"/>
              <a:t>31/10/2022</a:t>
            </a:fld>
            <a:endParaRPr lang="en-GB" dirty="0"/>
          </a:p>
        </p:txBody>
      </p:sp>
      <p:sp>
        <p:nvSpPr>
          <p:cNvPr id="6" name="Footer Placeholder 5">
            <a:extLst>
              <a:ext uri="{FF2B5EF4-FFF2-40B4-BE49-F238E27FC236}">
                <a16:creationId xmlns:a16="http://schemas.microsoft.com/office/drawing/2014/main" id="{C6C322AA-7944-41D7-A16F-0A539E7C806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7B18E93-93F3-4439-BAF7-7AA43F009FA1}"/>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113262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8E1C-D6EC-4FD8-AD3C-030D18D3A5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D97275-68A4-48B6-866F-6D7D57B522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2234FF-AD0C-46DB-96E6-C65AD68AD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CAA0E7-7111-47C7-A2D4-6D6585A860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5A0F84-62B7-4726-A21F-72A74918FA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454E17-A854-4B2A-9FF1-3F8A77267258}"/>
              </a:ext>
            </a:extLst>
          </p:cNvPr>
          <p:cNvSpPr>
            <a:spLocks noGrp="1"/>
          </p:cNvSpPr>
          <p:nvPr>
            <p:ph type="dt" sz="half" idx="10"/>
          </p:nvPr>
        </p:nvSpPr>
        <p:spPr/>
        <p:txBody>
          <a:bodyPr/>
          <a:lstStyle/>
          <a:p>
            <a:fld id="{47EC2CF2-AC50-4AF7-8703-45C8F2A2C319}" type="datetimeFigureOut">
              <a:rPr lang="en-GB" smtClean="0"/>
              <a:t>31/10/2022</a:t>
            </a:fld>
            <a:endParaRPr lang="en-GB" dirty="0"/>
          </a:p>
        </p:txBody>
      </p:sp>
      <p:sp>
        <p:nvSpPr>
          <p:cNvPr id="8" name="Footer Placeholder 7">
            <a:extLst>
              <a:ext uri="{FF2B5EF4-FFF2-40B4-BE49-F238E27FC236}">
                <a16:creationId xmlns:a16="http://schemas.microsoft.com/office/drawing/2014/main" id="{4C9D4FB2-1D9E-4DCC-8B58-F02322A9B30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BB40AF5-B61C-497E-90C0-FF2FCC6DAAD0}"/>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79914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6A59-2F2E-496A-9652-90849C6CDD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AD2DFF-0907-4506-94F5-EC9F430C838D}"/>
              </a:ext>
            </a:extLst>
          </p:cNvPr>
          <p:cNvSpPr>
            <a:spLocks noGrp="1"/>
          </p:cNvSpPr>
          <p:nvPr>
            <p:ph type="dt" sz="half" idx="10"/>
          </p:nvPr>
        </p:nvSpPr>
        <p:spPr/>
        <p:txBody>
          <a:bodyPr/>
          <a:lstStyle/>
          <a:p>
            <a:fld id="{47EC2CF2-AC50-4AF7-8703-45C8F2A2C319}" type="datetimeFigureOut">
              <a:rPr lang="en-GB" smtClean="0"/>
              <a:t>31/10/2022</a:t>
            </a:fld>
            <a:endParaRPr lang="en-GB" dirty="0"/>
          </a:p>
        </p:txBody>
      </p:sp>
      <p:sp>
        <p:nvSpPr>
          <p:cNvPr id="4" name="Footer Placeholder 3">
            <a:extLst>
              <a:ext uri="{FF2B5EF4-FFF2-40B4-BE49-F238E27FC236}">
                <a16:creationId xmlns:a16="http://schemas.microsoft.com/office/drawing/2014/main" id="{F70E51C2-DFFC-4232-A494-2794FB71812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BB0527-1E4B-47E5-A152-8E603459EA6F}"/>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156729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69D7A-F14D-40B9-8DFD-B042BE91FD42}"/>
              </a:ext>
            </a:extLst>
          </p:cNvPr>
          <p:cNvSpPr>
            <a:spLocks noGrp="1"/>
          </p:cNvSpPr>
          <p:nvPr>
            <p:ph type="dt" sz="half" idx="10"/>
          </p:nvPr>
        </p:nvSpPr>
        <p:spPr/>
        <p:txBody>
          <a:bodyPr/>
          <a:lstStyle/>
          <a:p>
            <a:fld id="{47EC2CF2-AC50-4AF7-8703-45C8F2A2C319}" type="datetimeFigureOut">
              <a:rPr lang="en-GB" smtClean="0"/>
              <a:t>31/10/2022</a:t>
            </a:fld>
            <a:endParaRPr lang="en-GB" dirty="0"/>
          </a:p>
        </p:txBody>
      </p:sp>
      <p:sp>
        <p:nvSpPr>
          <p:cNvPr id="3" name="Footer Placeholder 2">
            <a:extLst>
              <a:ext uri="{FF2B5EF4-FFF2-40B4-BE49-F238E27FC236}">
                <a16:creationId xmlns:a16="http://schemas.microsoft.com/office/drawing/2014/main" id="{312B2F77-7930-46FC-8C82-BBAC213765E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3383B3A-F599-4F0B-9B5B-190DC7D11B14}"/>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55888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F815-1F24-46CC-A45A-D8F1B62D93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BF561C-94E4-400C-A4C6-65D1C0D362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96B349-30DE-4E59-B701-10A7508DDE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E84C8-D664-4B5E-B1CE-74C9D3710AD2}"/>
              </a:ext>
            </a:extLst>
          </p:cNvPr>
          <p:cNvSpPr>
            <a:spLocks noGrp="1"/>
          </p:cNvSpPr>
          <p:nvPr>
            <p:ph type="dt" sz="half" idx="10"/>
          </p:nvPr>
        </p:nvSpPr>
        <p:spPr/>
        <p:txBody>
          <a:bodyPr/>
          <a:lstStyle/>
          <a:p>
            <a:fld id="{47EC2CF2-AC50-4AF7-8703-45C8F2A2C319}" type="datetimeFigureOut">
              <a:rPr lang="en-GB" smtClean="0"/>
              <a:t>31/10/2022</a:t>
            </a:fld>
            <a:endParaRPr lang="en-GB" dirty="0"/>
          </a:p>
        </p:txBody>
      </p:sp>
      <p:sp>
        <p:nvSpPr>
          <p:cNvPr id="6" name="Footer Placeholder 5">
            <a:extLst>
              <a:ext uri="{FF2B5EF4-FFF2-40B4-BE49-F238E27FC236}">
                <a16:creationId xmlns:a16="http://schemas.microsoft.com/office/drawing/2014/main" id="{2049E643-167C-4C87-9374-74112CE4180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6B4DA8E-1EC4-4BF6-977B-B4BF0A7898C2}"/>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105559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55DAC-C23A-44C4-984A-5F01770B0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D36A49-6050-4969-BFD2-DCD1328253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51EA5BC-2EBA-4646-9136-5142D2C2C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853EC8-9643-4F74-9D99-82C5666BC0D7}"/>
              </a:ext>
            </a:extLst>
          </p:cNvPr>
          <p:cNvSpPr>
            <a:spLocks noGrp="1"/>
          </p:cNvSpPr>
          <p:nvPr>
            <p:ph type="dt" sz="half" idx="10"/>
          </p:nvPr>
        </p:nvSpPr>
        <p:spPr/>
        <p:txBody>
          <a:bodyPr/>
          <a:lstStyle/>
          <a:p>
            <a:fld id="{47EC2CF2-AC50-4AF7-8703-45C8F2A2C319}" type="datetimeFigureOut">
              <a:rPr lang="en-GB" smtClean="0"/>
              <a:t>31/10/2022</a:t>
            </a:fld>
            <a:endParaRPr lang="en-GB" dirty="0"/>
          </a:p>
        </p:txBody>
      </p:sp>
      <p:sp>
        <p:nvSpPr>
          <p:cNvPr id="6" name="Footer Placeholder 5">
            <a:extLst>
              <a:ext uri="{FF2B5EF4-FFF2-40B4-BE49-F238E27FC236}">
                <a16:creationId xmlns:a16="http://schemas.microsoft.com/office/drawing/2014/main" id="{7C0AB4F0-AD8B-42DD-926E-DAB53DCB400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E516E76-D209-4BAF-97FB-602A67B9B9EF}"/>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376132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3C21F8-CCF6-45BB-838F-EAA20E3637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80238F-0488-491A-A36F-49C56B861C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CE707C-FB8E-4B18-ABDB-62EB8BEB2F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C2CF2-AC50-4AF7-8703-45C8F2A2C319}" type="datetimeFigureOut">
              <a:rPr lang="en-GB" smtClean="0"/>
              <a:t>31/10/2022</a:t>
            </a:fld>
            <a:endParaRPr lang="en-GB" dirty="0"/>
          </a:p>
        </p:txBody>
      </p:sp>
      <p:sp>
        <p:nvSpPr>
          <p:cNvPr id="5" name="Footer Placeholder 4">
            <a:extLst>
              <a:ext uri="{FF2B5EF4-FFF2-40B4-BE49-F238E27FC236}">
                <a16:creationId xmlns:a16="http://schemas.microsoft.com/office/drawing/2014/main" id="{B3928F62-65FD-44C1-845D-144293A57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867B10A-059C-48B2-850D-6421CE655A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5B087-1B06-4E5C-8489-E8D0A1DDFF97}" type="slidenum">
              <a:rPr lang="en-GB" smtClean="0"/>
              <a:t>‹#›</a:t>
            </a:fld>
            <a:endParaRPr lang="en-GB" dirty="0"/>
          </a:p>
        </p:txBody>
      </p:sp>
    </p:spTree>
    <p:extLst>
      <p:ext uri="{BB962C8B-B14F-4D97-AF65-F5344CB8AC3E}">
        <p14:creationId xmlns:p14="http://schemas.microsoft.com/office/powerpoint/2010/main" val="21185235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https://thewun.co.uk/news-blogs/" TargetMode="External"/><Relationship Id="rId7"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thewun.co.uk/mentoring/" TargetMode="External"/><Relationship Id="rId7" Type="http://schemas.openxmlformats.org/officeDocument/2006/relationships/image" Target="../media/image17.tmp"/><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tmp"/><Relationship Id="rId5" Type="http://schemas.openxmlformats.org/officeDocument/2006/relationships/image" Target="../media/image15.tm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A19B82E-A900-477F-AAD0-480018F61908}"/>
              </a:ext>
            </a:extLst>
          </p:cNvPr>
          <p:cNvSpPr txBox="1"/>
          <p:nvPr/>
        </p:nvSpPr>
        <p:spPr>
          <a:xfrm>
            <a:off x="0" y="2520854"/>
            <a:ext cx="12192000" cy="707886"/>
          </a:xfrm>
          <a:prstGeom prst="rect">
            <a:avLst/>
          </a:prstGeom>
          <a:noFill/>
        </p:spPr>
        <p:txBody>
          <a:bodyPr wrap="square" rtlCol="0">
            <a:spAutoFit/>
          </a:bodyPr>
          <a:lstStyle/>
          <a:p>
            <a:pPr algn="ctr"/>
            <a:endParaRPr lang="en-GB" sz="4000" dirty="0">
              <a:solidFill>
                <a:schemeClr val="bg1"/>
              </a:solidFill>
              <a:latin typeface="Montserrat" panose="00000500000000000000" pitchFamily="2" charset="0"/>
            </a:endParaRPr>
          </a:p>
        </p:txBody>
      </p:sp>
      <p:sp>
        <p:nvSpPr>
          <p:cNvPr id="5" name="TextBox 4">
            <a:extLst>
              <a:ext uri="{FF2B5EF4-FFF2-40B4-BE49-F238E27FC236}">
                <a16:creationId xmlns:a16="http://schemas.microsoft.com/office/drawing/2014/main" id="{09F5C561-1D7D-4BA0-8079-C24468FCEA70}"/>
              </a:ext>
            </a:extLst>
          </p:cNvPr>
          <p:cNvSpPr txBox="1"/>
          <p:nvPr/>
        </p:nvSpPr>
        <p:spPr>
          <a:xfrm>
            <a:off x="4615030" y="6237090"/>
            <a:ext cx="6153374" cy="369332"/>
          </a:xfrm>
          <a:prstGeom prst="rect">
            <a:avLst/>
          </a:prstGeom>
          <a:noFill/>
        </p:spPr>
        <p:txBody>
          <a:bodyPr wrap="square">
            <a:spAutoFit/>
          </a:bodyPr>
          <a:lstStyle/>
          <a:p>
            <a:r>
              <a:rPr lang="en-GB" dirty="0">
                <a:solidFill>
                  <a:schemeClr val="bg1"/>
                </a:solidFill>
              </a:rPr>
              <a:t>https://thewun.co.uk/</a:t>
            </a:r>
          </a:p>
        </p:txBody>
      </p:sp>
      <p:sp>
        <p:nvSpPr>
          <p:cNvPr id="3" name="TextBox 2">
            <a:extLst>
              <a:ext uri="{FF2B5EF4-FFF2-40B4-BE49-F238E27FC236}">
                <a16:creationId xmlns:a16="http://schemas.microsoft.com/office/drawing/2014/main" id="{B1750711-13C0-EADF-FD97-E87B3A74B494}"/>
              </a:ext>
            </a:extLst>
          </p:cNvPr>
          <p:cNvSpPr txBox="1"/>
          <p:nvPr/>
        </p:nvSpPr>
        <p:spPr>
          <a:xfrm>
            <a:off x="0" y="1759005"/>
            <a:ext cx="12192000" cy="707886"/>
          </a:xfrm>
          <a:prstGeom prst="rect">
            <a:avLst/>
          </a:prstGeom>
          <a:noFill/>
        </p:spPr>
        <p:txBody>
          <a:bodyPr wrap="square" rtlCol="0">
            <a:spAutoFit/>
          </a:bodyPr>
          <a:lstStyle/>
          <a:p>
            <a:r>
              <a:rPr lang="en-GB" sz="4000" dirty="0">
                <a:solidFill>
                  <a:schemeClr val="bg1"/>
                </a:solidFill>
                <a:latin typeface="Montserrat" panose="00000500000000000000" pitchFamily="2" charset="0"/>
              </a:rPr>
              <a:t>Welcome to WUN – We will be starting shortly.</a:t>
            </a:r>
          </a:p>
        </p:txBody>
      </p:sp>
      <p:pic>
        <p:nvPicPr>
          <p:cNvPr id="7" name="Picture 6" descr="A picture containing text&#10;&#10;Description automatically generated">
            <a:extLst>
              <a:ext uri="{FF2B5EF4-FFF2-40B4-BE49-F238E27FC236}">
                <a16:creationId xmlns:a16="http://schemas.microsoft.com/office/drawing/2014/main" id="{45CD2C7F-24A6-E93E-7E8F-B2BB852EA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308" y="2628865"/>
            <a:ext cx="4653649" cy="390114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E76F92B-BDC8-78C1-9964-F19443658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3850" y="101132"/>
            <a:ext cx="2184300" cy="1831094"/>
          </a:xfrm>
          <a:prstGeom prst="rect">
            <a:avLst/>
          </a:prstGeom>
        </p:spPr>
      </p:pic>
    </p:spTree>
    <p:extLst>
      <p:ext uri="{BB962C8B-B14F-4D97-AF65-F5344CB8AC3E}">
        <p14:creationId xmlns:p14="http://schemas.microsoft.com/office/powerpoint/2010/main" val="271400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A19B82E-A900-477F-AAD0-480018F61908}"/>
              </a:ext>
            </a:extLst>
          </p:cNvPr>
          <p:cNvSpPr txBox="1"/>
          <p:nvPr/>
        </p:nvSpPr>
        <p:spPr>
          <a:xfrm>
            <a:off x="0" y="322773"/>
            <a:ext cx="4912726" cy="707886"/>
          </a:xfrm>
          <a:prstGeom prst="rect">
            <a:avLst/>
          </a:prstGeom>
          <a:noFill/>
        </p:spPr>
        <p:txBody>
          <a:bodyPr wrap="square" lIns="91440" tIns="45720" rIns="91440" bIns="45720" rtlCol="0" anchor="t">
            <a:spAutoFit/>
          </a:bodyPr>
          <a:lstStyle/>
          <a:p>
            <a:pPr algn="ctr"/>
            <a:r>
              <a:rPr lang="en-GB" sz="4000" dirty="0">
                <a:solidFill>
                  <a:schemeClr val="bg1"/>
                </a:solidFill>
                <a:latin typeface="Montserrat"/>
              </a:rPr>
              <a:t>Coming up-</a:t>
            </a:r>
            <a:endParaRPr lang="en-GB" sz="4000" dirty="0">
              <a:solidFill>
                <a:schemeClr val="bg1"/>
              </a:solidFill>
              <a:latin typeface="Montserrat" panose="00000500000000000000" pitchFamily="2" charset="0"/>
            </a:endParaRPr>
          </a:p>
        </p:txBody>
      </p:sp>
      <p:sp>
        <p:nvSpPr>
          <p:cNvPr id="6" name="TextBox 5">
            <a:extLst>
              <a:ext uri="{FF2B5EF4-FFF2-40B4-BE49-F238E27FC236}">
                <a16:creationId xmlns:a16="http://schemas.microsoft.com/office/drawing/2014/main" id="{72955E22-A1C8-4DDB-8A11-7EEB2C52B9B9}"/>
              </a:ext>
            </a:extLst>
          </p:cNvPr>
          <p:cNvSpPr txBox="1"/>
          <p:nvPr/>
        </p:nvSpPr>
        <p:spPr>
          <a:xfrm>
            <a:off x="5023821" y="6239997"/>
            <a:ext cx="6174888" cy="369332"/>
          </a:xfrm>
          <a:prstGeom prst="rect">
            <a:avLst/>
          </a:prstGeom>
          <a:noFill/>
        </p:spPr>
        <p:txBody>
          <a:bodyPr wrap="square">
            <a:spAutoFit/>
          </a:bodyPr>
          <a:lstStyle/>
          <a:p>
            <a:r>
              <a:rPr lang="en-GB" dirty="0">
                <a:solidFill>
                  <a:schemeClr val="bg1"/>
                </a:solidFill>
              </a:rPr>
              <a:t>https://thewun.co.uk/</a:t>
            </a:r>
          </a:p>
        </p:txBody>
      </p:sp>
      <p:sp>
        <p:nvSpPr>
          <p:cNvPr id="2" name="TextBox 1">
            <a:extLst>
              <a:ext uri="{FF2B5EF4-FFF2-40B4-BE49-F238E27FC236}">
                <a16:creationId xmlns:a16="http://schemas.microsoft.com/office/drawing/2014/main" id="{250A4C9F-18BE-65D3-AAE7-E42BEE6F8718}"/>
              </a:ext>
            </a:extLst>
          </p:cNvPr>
          <p:cNvSpPr txBox="1"/>
          <p:nvPr/>
        </p:nvSpPr>
        <p:spPr>
          <a:xfrm>
            <a:off x="435141" y="2267286"/>
            <a:ext cx="11756858" cy="4462760"/>
          </a:xfrm>
          <a:prstGeom prst="rect">
            <a:avLst/>
          </a:prstGeom>
          <a:noFill/>
        </p:spPr>
        <p:txBody>
          <a:bodyPr wrap="square" rtlCol="0">
            <a:spAutoFit/>
          </a:bodyPr>
          <a:lstStyle/>
          <a:p>
            <a:pPr marL="457200" indent="-457200">
              <a:buFont typeface="Arial" panose="020B0604020202020204" pitchFamily="34" charset="0"/>
              <a:buChar char="•"/>
            </a:pPr>
            <a:r>
              <a:rPr lang="en-GB" sz="2600" dirty="0">
                <a:solidFill>
                  <a:schemeClr val="bg1"/>
                </a:solidFill>
                <a:latin typeface="Montserrat "/>
              </a:rPr>
              <a:t>Wednesday 26</a:t>
            </a:r>
            <a:r>
              <a:rPr lang="en-GB" sz="2600" baseline="30000" dirty="0">
                <a:solidFill>
                  <a:schemeClr val="bg1"/>
                </a:solidFill>
                <a:latin typeface="Montserrat "/>
              </a:rPr>
              <a:t>th</a:t>
            </a:r>
            <a:r>
              <a:rPr lang="en-GB" sz="2600" dirty="0">
                <a:solidFill>
                  <a:schemeClr val="bg1"/>
                </a:solidFill>
                <a:latin typeface="Montserrat "/>
              </a:rPr>
              <a:t> October WUN for ALL 1pm – Negotiation with </a:t>
            </a:r>
          </a:p>
          <a:p>
            <a:r>
              <a:rPr lang="en-GB" sz="2600" b="0" i="0" dirty="0">
                <a:solidFill>
                  <a:schemeClr val="bg1"/>
                </a:solidFill>
                <a:effectLst/>
                <a:latin typeface="Open Sans" panose="020B0606030504020204" pitchFamily="34" charset="0"/>
              </a:rPr>
              <a:t>Paul Fisher, Associate Fellow Saïd Business School, University of Oxford.</a:t>
            </a:r>
            <a:endParaRPr lang="en-GB" sz="2600" dirty="0">
              <a:solidFill>
                <a:schemeClr val="bg1"/>
              </a:solidFill>
              <a:highlight>
                <a:srgbClr val="FFFF00"/>
              </a:highlight>
              <a:latin typeface="Montserrat "/>
            </a:endParaRPr>
          </a:p>
          <a:p>
            <a:pPr marL="457200" indent="-457200">
              <a:buFont typeface="Arial" panose="020B0604020202020204" pitchFamily="34" charset="0"/>
              <a:buChar char="•"/>
            </a:pPr>
            <a:endParaRPr lang="en-GB" sz="2600" dirty="0">
              <a:solidFill>
                <a:schemeClr val="bg1"/>
              </a:solidFill>
              <a:latin typeface="Montserrat "/>
            </a:endParaRPr>
          </a:p>
          <a:p>
            <a:pPr marL="457200" indent="-457200">
              <a:buFont typeface="Arial" panose="020B0604020202020204" pitchFamily="34" charset="0"/>
              <a:buChar char="•"/>
            </a:pPr>
            <a:r>
              <a:rPr lang="en-GB" sz="2600" dirty="0">
                <a:solidFill>
                  <a:schemeClr val="bg1"/>
                </a:solidFill>
                <a:latin typeface="Montserrat "/>
              </a:rPr>
              <a:t>Thursday 1</a:t>
            </a:r>
            <a:r>
              <a:rPr lang="en-GB" sz="2600" baseline="30000" dirty="0">
                <a:solidFill>
                  <a:schemeClr val="bg1"/>
                </a:solidFill>
                <a:latin typeface="Montserrat "/>
              </a:rPr>
              <a:t>st</a:t>
            </a:r>
            <a:r>
              <a:rPr lang="en-GB" sz="2600" dirty="0">
                <a:solidFill>
                  <a:schemeClr val="bg1"/>
                </a:solidFill>
                <a:latin typeface="Montserrat "/>
              </a:rPr>
              <a:t> December 6pm, London. Innovation within Utilities.</a:t>
            </a:r>
          </a:p>
          <a:p>
            <a:endParaRPr lang="en-GB" sz="2800" dirty="0">
              <a:solidFill>
                <a:schemeClr val="bg1"/>
              </a:solidFill>
              <a:latin typeface="Montserrat "/>
            </a:endParaRPr>
          </a:p>
          <a:p>
            <a:pPr algn="ctr"/>
            <a:r>
              <a:rPr lang="en-GB" sz="2400" dirty="0">
                <a:solidFill>
                  <a:schemeClr val="bg1"/>
                </a:solidFill>
                <a:latin typeface="Montserrat "/>
              </a:rPr>
              <a:t>Tickets now available via WUN website.</a:t>
            </a:r>
          </a:p>
          <a:p>
            <a:pPr algn="ctr"/>
            <a:endParaRPr lang="en-GB" sz="2400" dirty="0">
              <a:solidFill>
                <a:schemeClr val="bg1"/>
              </a:solidFill>
              <a:latin typeface="Montserrat "/>
            </a:endParaRPr>
          </a:p>
          <a:p>
            <a:pPr algn="ctr"/>
            <a:r>
              <a:rPr lang="en-GB" sz="2400" dirty="0">
                <a:solidFill>
                  <a:schemeClr val="bg1"/>
                </a:solidFill>
                <a:latin typeface="Montserrat "/>
              </a:rPr>
              <a:t>Save the date #IAR – 15 November 22.</a:t>
            </a:r>
          </a:p>
          <a:p>
            <a:pPr algn="ctr"/>
            <a:r>
              <a:rPr lang="en-GB" sz="2400" dirty="0">
                <a:solidFill>
                  <a:schemeClr val="bg1"/>
                </a:solidFill>
                <a:latin typeface="Montserrat "/>
              </a:rPr>
              <a:t> </a:t>
            </a:r>
            <a:r>
              <a:rPr lang="en-GB" sz="2000" dirty="0">
                <a:solidFill>
                  <a:schemeClr val="bg1"/>
                </a:solidFill>
                <a:latin typeface="Montserrat "/>
              </a:rPr>
              <a:t>tickets available </a:t>
            </a:r>
            <a:r>
              <a:rPr lang="en-GB" sz="2400" dirty="0">
                <a:solidFill>
                  <a:schemeClr val="bg1"/>
                </a:solidFill>
                <a:latin typeface="Montserrat "/>
              </a:rPr>
              <a:t>shortly and </a:t>
            </a:r>
          </a:p>
          <a:p>
            <a:pPr algn="ctr"/>
            <a:r>
              <a:rPr lang="en-GB" sz="2400" dirty="0">
                <a:solidFill>
                  <a:schemeClr val="bg1"/>
                </a:solidFill>
                <a:latin typeface="Montserrat "/>
              </a:rPr>
              <a:t>2023 Events calendar – coming soon!</a:t>
            </a:r>
          </a:p>
          <a:p>
            <a:endParaRPr lang="en-GB" sz="1600" dirty="0">
              <a:solidFill>
                <a:schemeClr val="bg1"/>
              </a:solidFill>
            </a:endParaRPr>
          </a:p>
          <a:p>
            <a:r>
              <a:rPr lang="en-GB" sz="1600" dirty="0"/>
              <a:t>	 </a:t>
            </a:r>
          </a:p>
        </p:txBody>
      </p:sp>
      <p:pic>
        <p:nvPicPr>
          <p:cNvPr id="5" name="Picture 4" descr="Graphical user interface, application, website&#10;&#10;Description automatically generated">
            <a:extLst>
              <a:ext uri="{FF2B5EF4-FFF2-40B4-BE49-F238E27FC236}">
                <a16:creationId xmlns:a16="http://schemas.microsoft.com/office/drawing/2014/main" id="{2178AD7E-A639-1019-4039-FEF1C001D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5017" y="38458"/>
            <a:ext cx="3036983" cy="170649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64483BDE-ECBB-3A4D-CF7B-7BDFED19D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8326" y="4666963"/>
            <a:ext cx="2613673" cy="2191037"/>
          </a:xfrm>
          <a:prstGeom prst="rect">
            <a:avLst/>
          </a:prstGeom>
        </p:spPr>
      </p:pic>
    </p:spTree>
    <p:extLst>
      <p:ext uri="{BB962C8B-B14F-4D97-AF65-F5344CB8AC3E}">
        <p14:creationId xmlns:p14="http://schemas.microsoft.com/office/powerpoint/2010/main" val="517918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CFA6258-2BA7-4A8B-8EA2-4CF357CB8E0B}"/>
              </a:ext>
            </a:extLst>
          </p:cNvPr>
          <p:cNvSpPr/>
          <p:nvPr/>
        </p:nvSpPr>
        <p:spPr>
          <a:xfrm>
            <a:off x="6388123" y="2466752"/>
            <a:ext cx="5528029" cy="2821413"/>
          </a:xfrm>
          <a:prstGeom prst="roundRect">
            <a:avLst/>
          </a:prstGeom>
          <a:solidFill>
            <a:srgbClr val="54D9AA"/>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3D677ADB-23C3-4DC9-B0E8-9007C1439A8C}"/>
              </a:ext>
            </a:extLst>
          </p:cNvPr>
          <p:cNvSpPr/>
          <p:nvPr/>
        </p:nvSpPr>
        <p:spPr>
          <a:xfrm>
            <a:off x="796572" y="2466753"/>
            <a:ext cx="5299427" cy="2821413"/>
          </a:xfrm>
          <a:prstGeom prst="roundRect">
            <a:avLst/>
          </a:prstGeom>
          <a:solidFill>
            <a:srgbClr val="54D9AA"/>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3A0982B-D5E7-4577-8B82-39A574D653B7}"/>
              </a:ext>
            </a:extLst>
          </p:cNvPr>
          <p:cNvSpPr txBox="1"/>
          <p:nvPr/>
        </p:nvSpPr>
        <p:spPr>
          <a:xfrm>
            <a:off x="1019591" y="845338"/>
            <a:ext cx="10152811" cy="46166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Montserrat "/>
                <a:ea typeface="+mn-ea"/>
                <a:cs typeface="Calibri"/>
              </a:rPr>
              <a:t>Listen to our latest podcasts </a:t>
            </a:r>
            <a:endParaRPr kumimoji="0" lang="en-GB" sz="2400" b="0" i="0" u="none" strike="noStrike" kern="1200" cap="none" spc="0" normalizeH="0" baseline="0" noProof="0" dirty="0">
              <a:ln>
                <a:noFill/>
              </a:ln>
              <a:solidFill>
                <a:prstClr val="black"/>
              </a:solidFill>
              <a:effectLst/>
              <a:uLnTx/>
              <a:uFillTx/>
              <a:latin typeface="Montserrat "/>
              <a:ea typeface="Times New Roman" panose="02020603050405020304" pitchFamily="18" charset="0"/>
              <a:cs typeface="Segoe UI Emoji" panose="020B0502040204020203" pitchFamily="34" charset="0"/>
            </a:endParaRPr>
          </a:p>
        </p:txBody>
      </p:sp>
      <p:sp>
        <p:nvSpPr>
          <p:cNvPr id="2" name="TextBox 1">
            <a:extLst>
              <a:ext uri="{FF2B5EF4-FFF2-40B4-BE49-F238E27FC236}">
                <a16:creationId xmlns:a16="http://schemas.microsoft.com/office/drawing/2014/main" id="{2377A8C3-91C3-44ED-8009-638A4B72FEBA}"/>
              </a:ext>
            </a:extLst>
          </p:cNvPr>
          <p:cNvSpPr txBox="1"/>
          <p:nvPr/>
        </p:nvSpPr>
        <p:spPr>
          <a:xfrm>
            <a:off x="961013" y="5570680"/>
            <a:ext cx="10043604"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ontserrat "/>
                <a:ea typeface="+mn-ea"/>
                <a:cs typeface="Calibri"/>
              </a:rPr>
              <a:t>You can follow our podcast on Apple Podcasts, Spotify, Amazon Music and wherever else you get your podcasts – just search “WUN4ALL”.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ontserrat "/>
                <a:ea typeface="+mn-ea"/>
                <a:cs typeface="Calibri"/>
              </a:rPr>
              <a:t>Or just click through for new website: </a:t>
            </a:r>
            <a:r>
              <a:rPr kumimoji="0" lang="en-GB" sz="1800" b="1" i="0" u="none" strike="noStrike" kern="1200" cap="none" spc="0" normalizeH="0" baseline="0" noProof="0" dirty="0">
                <a:ln>
                  <a:noFill/>
                </a:ln>
                <a:solidFill>
                  <a:prstClr val="white"/>
                </a:solidFill>
                <a:effectLst/>
                <a:uLnTx/>
                <a:uFillTx/>
                <a:latin typeface="Montserrat "/>
                <a:ea typeface="+mn-lt"/>
                <a:cs typeface="Calibri" panose="020F0502020204030204"/>
                <a:hlinkClick r:id="rId3">
                  <a:extLst>
                    <a:ext uri="{A12FA001-AC4F-418D-AE19-62706E023703}">
                      <ahyp:hlinkClr xmlns:ahyp="http://schemas.microsoft.com/office/drawing/2018/hyperlinkcolor" val="tx"/>
                    </a:ext>
                  </a:extLst>
                </a:hlinkClick>
              </a:rPr>
              <a:t>https://thewun.co.uk/news-blogs/</a:t>
            </a:r>
            <a:r>
              <a:rPr kumimoji="0" lang="en-GB" sz="1800" b="1" i="0" u="none" strike="noStrike" kern="1200" cap="none" spc="0" normalizeH="0" baseline="0" noProof="0" dirty="0">
                <a:ln>
                  <a:noFill/>
                </a:ln>
                <a:solidFill>
                  <a:prstClr val="white"/>
                </a:solidFill>
                <a:effectLst/>
                <a:uLnTx/>
                <a:uFillTx/>
                <a:latin typeface="Montserrat "/>
                <a:ea typeface="+mn-lt"/>
                <a:cs typeface="Calibri" panose="020F0502020204030204"/>
              </a:rPr>
              <a:t> </a:t>
            </a:r>
            <a:endParaRPr kumimoji="0" lang="en-GB" sz="1800" b="1" i="0" u="none" strike="noStrike" kern="1200" cap="none" spc="0" normalizeH="0" baseline="0" noProof="0" dirty="0">
              <a:ln>
                <a:noFill/>
              </a:ln>
              <a:solidFill>
                <a:prstClr val="white"/>
              </a:solidFill>
              <a:effectLst/>
              <a:uLnTx/>
              <a:uFillTx/>
              <a:latin typeface="Montserrat "/>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Montserrat "/>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09D29B4-36D2-4587-B42C-7D35666F6EDD}"/>
              </a:ext>
            </a:extLst>
          </p:cNvPr>
          <p:cNvSpPr txBox="1"/>
          <p:nvPr/>
        </p:nvSpPr>
        <p:spPr>
          <a:xfrm>
            <a:off x="1740832" y="232300"/>
            <a:ext cx="871033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bg1"/>
                </a:solidFill>
                <a:effectLst/>
                <a:uLnTx/>
                <a:uFillTx/>
                <a:latin typeface="Montserrat "/>
                <a:ea typeface="+mn-ea"/>
                <a:cs typeface="+mn-cs"/>
              </a:rPr>
              <a:t>WUN Podcasts</a:t>
            </a:r>
            <a:endParaRPr kumimoji="0" lang="en-GB" sz="40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endParaRPr>
          </a:p>
        </p:txBody>
      </p:sp>
      <p:pic>
        <p:nvPicPr>
          <p:cNvPr id="21" name="Picture 20" descr="Logo&#10;&#10;Description automatically generated">
            <a:extLst>
              <a:ext uri="{FF2B5EF4-FFF2-40B4-BE49-F238E27FC236}">
                <a16:creationId xmlns:a16="http://schemas.microsoft.com/office/drawing/2014/main" id="{35B5CBE5-CC3E-4C28-BAB8-92E183641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51" y="-235102"/>
            <a:ext cx="1790125" cy="1500658"/>
          </a:xfrm>
          <a:prstGeom prst="rect">
            <a:avLst/>
          </a:prstGeom>
        </p:spPr>
      </p:pic>
      <p:pic>
        <p:nvPicPr>
          <p:cNvPr id="5" name="Graphic 4" descr="Podcast with solid fill">
            <a:extLst>
              <a:ext uri="{FF2B5EF4-FFF2-40B4-BE49-F238E27FC236}">
                <a16:creationId xmlns:a16="http://schemas.microsoft.com/office/drawing/2014/main" id="{8F0224A8-9ADE-4086-A3AE-AA7F34C19D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15376" y="37532"/>
            <a:ext cx="914400" cy="914400"/>
          </a:xfrm>
          <a:prstGeom prst="rect">
            <a:avLst/>
          </a:prstGeom>
        </p:spPr>
      </p:pic>
      <p:sp>
        <p:nvSpPr>
          <p:cNvPr id="4" name="TextBox 3">
            <a:extLst>
              <a:ext uri="{FF2B5EF4-FFF2-40B4-BE49-F238E27FC236}">
                <a16:creationId xmlns:a16="http://schemas.microsoft.com/office/drawing/2014/main" id="{633C0000-1793-9F0B-751F-502F54E1DD88}"/>
              </a:ext>
            </a:extLst>
          </p:cNvPr>
          <p:cNvSpPr txBox="1"/>
          <p:nvPr/>
        </p:nvSpPr>
        <p:spPr>
          <a:xfrm>
            <a:off x="1772992" y="4728411"/>
            <a:ext cx="29915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23703C4-915C-BCFD-1F5C-DCA6AF00AB2E}"/>
              </a:ext>
            </a:extLst>
          </p:cNvPr>
          <p:cNvSpPr txBox="1"/>
          <p:nvPr/>
        </p:nvSpPr>
        <p:spPr>
          <a:xfrm>
            <a:off x="1191479" y="3973087"/>
            <a:ext cx="4396429" cy="329064"/>
          </a:xfrm>
          <a:prstGeom prst="rect">
            <a:avLst/>
          </a:prstGeom>
          <a:noFill/>
        </p:spPr>
        <p:txBody>
          <a:bodyPr wrap="square" rtlCol="0">
            <a:spAutoFit/>
          </a:bodyPr>
          <a:lstStyle/>
          <a:p>
            <a:pPr marL="0" marR="0" lvl="0" indent="0" algn="l" defTabSz="914400" rtl="0" eaLnBrk="1" fontAlgn="auto" latinLnBrk="0" hangingPunct="1">
              <a:lnSpc>
                <a:spcPts val="1950"/>
              </a:lnSpc>
              <a:spcBef>
                <a:spcPts val="0"/>
              </a:spcBef>
              <a:spcAft>
                <a:spcPts val="75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ontserrat "/>
                <a:ea typeface="Times New Roman" panose="02020603050405020304" pitchFamily="18" charset="0"/>
                <a:cs typeface="+mn-cs"/>
              </a:rPr>
              <a:t>.</a:t>
            </a:r>
          </a:p>
        </p:txBody>
      </p:sp>
      <p:sp>
        <p:nvSpPr>
          <p:cNvPr id="14" name="TextBox 13">
            <a:extLst>
              <a:ext uri="{FF2B5EF4-FFF2-40B4-BE49-F238E27FC236}">
                <a16:creationId xmlns:a16="http://schemas.microsoft.com/office/drawing/2014/main" id="{2A57672E-780C-464F-E5EC-F3B42B4138EA}"/>
              </a:ext>
            </a:extLst>
          </p:cNvPr>
          <p:cNvSpPr txBox="1"/>
          <p:nvPr/>
        </p:nvSpPr>
        <p:spPr>
          <a:xfrm>
            <a:off x="6527893" y="3172600"/>
            <a:ext cx="5121444" cy="2585323"/>
          </a:xfrm>
          <a:prstGeom prst="rect">
            <a:avLst/>
          </a:prstGeom>
          <a:noFill/>
        </p:spPr>
        <p:txBody>
          <a:bodyPr wrap="square" rtlCol="0">
            <a:spAutoFit/>
          </a:bodyPr>
          <a:lstStyle/>
          <a:p>
            <a:r>
              <a:rPr lang="en-GB" dirty="0">
                <a:solidFill>
                  <a:schemeClr val="bg1"/>
                </a:solidFill>
              </a:rPr>
              <a:t>Madelaine Brooks, Policy &amp; Regulation Researcher Octopus Energy</a:t>
            </a:r>
          </a:p>
          <a:p>
            <a:r>
              <a:rPr lang="en-GB" b="0" i="0" dirty="0">
                <a:solidFill>
                  <a:schemeClr val="bg1"/>
                </a:solidFill>
                <a:effectLst/>
                <a:latin typeface="CircularSp"/>
              </a:rPr>
              <a:t>We discuss some of the key barriers and opportunities in delivering net zero, the importance of effective market design in supporting net zero targets and hear more about Madelaine's career fascinating career journey so far.</a:t>
            </a:r>
            <a:endParaRPr lang="en-GB" dirty="0">
              <a:solidFill>
                <a:schemeClr val="bg1"/>
              </a:solidFill>
            </a:endParaRPr>
          </a:p>
          <a:p>
            <a:endParaRPr lang="en-GB" dirty="0">
              <a:solidFill>
                <a:schemeClr val="bg1"/>
              </a:solidFill>
            </a:endParaRPr>
          </a:p>
          <a:p>
            <a:r>
              <a:rPr lang="en-GB" dirty="0">
                <a:solidFill>
                  <a:schemeClr val="bg1"/>
                </a:solidFill>
              </a:rPr>
              <a:t> </a:t>
            </a:r>
          </a:p>
        </p:txBody>
      </p:sp>
      <p:pic>
        <p:nvPicPr>
          <p:cNvPr id="7" name="Picture 6" descr="A person standing in front of a blue wall&#10;&#10;Description automatically generated with low confidence">
            <a:extLst>
              <a:ext uri="{FF2B5EF4-FFF2-40B4-BE49-F238E27FC236}">
                <a16:creationId xmlns:a16="http://schemas.microsoft.com/office/drawing/2014/main" id="{6574BC43-C7E7-6A75-311B-45B285BB8A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411" y="1128740"/>
            <a:ext cx="2912165" cy="1942391"/>
          </a:xfrm>
          <a:prstGeom prst="rect">
            <a:avLst/>
          </a:prstGeom>
        </p:spPr>
      </p:pic>
      <p:sp>
        <p:nvSpPr>
          <p:cNvPr id="15" name="TextBox 14">
            <a:extLst>
              <a:ext uri="{FF2B5EF4-FFF2-40B4-BE49-F238E27FC236}">
                <a16:creationId xmlns:a16="http://schemas.microsoft.com/office/drawing/2014/main" id="{5876F84C-BF6B-0681-7072-EFA2CBC5D0C3}"/>
              </a:ext>
            </a:extLst>
          </p:cNvPr>
          <p:cNvSpPr txBox="1"/>
          <p:nvPr/>
        </p:nvSpPr>
        <p:spPr>
          <a:xfrm>
            <a:off x="1337907" y="3398097"/>
            <a:ext cx="453355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Sarah Bentley, CEO of Thames Water  discusses her fascinating career leading one of the largest utilities in the U.K, covering her transition from the tech sector to utilities, what it means to be a great leader and managing a busy family life outside of work</a:t>
            </a:r>
            <a:r>
              <a:rPr lang="en-US" dirty="0"/>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A picture containing person, wall, clothing, red&#10;&#10;Description automatically generated">
            <a:extLst>
              <a:ext uri="{FF2B5EF4-FFF2-40B4-BE49-F238E27FC236}">
                <a16:creationId xmlns:a16="http://schemas.microsoft.com/office/drawing/2014/main" id="{A211E087-D03F-EE40-53B2-3EA5712509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1479" y="1042704"/>
            <a:ext cx="2390034" cy="2219650"/>
          </a:xfrm>
          <a:prstGeom prst="rect">
            <a:avLst/>
          </a:prstGeom>
        </p:spPr>
      </p:pic>
    </p:spTree>
    <p:extLst>
      <p:ext uri="{BB962C8B-B14F-4D97-AF65-F5344CB8AC3E}">
        <p14:creationId xmlns:p14="http://schemas.microsoft.com/office/powerpoint/2010/main" val="987498468"/>
      </p:ext>
    </p:extLst>
  </p:cSld>
  <p:clrMapOvr>
    <a:masterClrMapping/>
  </p:clrMapOvr>
  <mc:AlternateContent xmlns:mc="http://schemas.openxmlformats.org/markup-compatibility/2006" xmlns:p14="http://schemas.microsoft.com/office/powerpoint/2010/main">
    <mc:Choice Requires="p14">
      <p:transition spd="slow" p14:dur="1500" advTm="30000">
        <p:push dir="u"/>
      </p:transition>
    </mc:Choice>
    <mc:Fallback xmlns="">
      <p:transition spd="slow" advTm="30000">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3A0982B-D5E7-4577-8B82-39A574D653B7}"/>
              </a:ext>
            </a:extLst>
          </p:cNvPr>
          <p:cNvSpPr txBox="1"/>
          <p:nvPr/>
        </p:nvSpPr>
        <p:spPr>
          <a:xfrm>
            <a:off x="1465443" y="1640813"/>
            <a:ext cx="10152811" cy="135421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0469E88-3F7E-4078-B44D-BC0B84D26183}"/>
              </a:ext>
            </a:extLst>
          </p:cNvPr>
          <p:cNvSpPr txBox="1"/>
          <p:nvPr/>
        </p:nvSpPr>
        <p:spPr>
          <a:xfrm>
            <a:off x="5954484" y="1990372"/>
            <a:ext cx="6046681" cy="45243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ontserrat "/>
                <a:ea typeface="+mn-ea"/>
                <a:cs typeface="+mn-cs"/>
              </a:rPr>
              <a:t>WUN offers mentoring to women at any stage of their career in the utilities sector.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Montserrat "/>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ontserrat "/>
                <a:ea typeface="+mn-ea"/>
                <a:cs typeface="+mn-cs"/>
              </a:rPr>
              <a:t>We are hugely privileged to have some fantastic experienced mentors within the WUN mentoring programme.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Montserrat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ontserrat "/>
                <a:ea typeface="+mn-ea"/>
                <a:cs typeface="+mn-cs"/>
              </a:rPr>
              <a:t>With growing numbers of Mentors and Mentees we are delighted with the community and support fostered within the mentoring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Montserrat "/>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Montserrat "/>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Montserrat "/>
              <a:ea typeface="+mn-ea"/>
              <a:cs typeface="Calibri"/>
            </a:endParaRPr>
          </a:p>
        </p:txBody>
      </p:sp>
      <p:sp>
        <p:nvSpPr>
          <p:cNvPr id="2" name="TextBox 1">
            <a:extLst>
              <a:ext uri="{FF2B5EF4-FFF2-40B4-BE49-F238E27FC236}">
                <a16:creationId xmlns:a16="http://schemas.microsoft.com/office/drawing/2014/main" id="{2377A8C3-91C3-44ED-8009-638A4B72FEBA}"/>
              </a:ext>
            </a:extLst>
          </p:cNvPr>
          <p:cNvSpPr txBox="1"/>
          <p:nvPr/>
        </p:nvSpPr>
        <p:spPr>
          <a:xfrm>
            <a:off x="2224780" y="5622169"/>
            <a:ext cx="792437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ontserrat "/>
                <a:ea typeface="+mn-ea"/>
                <a:cs typeface="Calibri"/>
              </a:rPr>
              <a:t>If you are interested in becoming a mentor or a mentee please visit our website: </a:t>
            </a:r>
            <a:r>
              <a:rPr kumimoji="0" lang="en-GB" sz="2000" b="1" i="0" u="none" strike="noStrike" kern="1200" cap="none" spc="0" normalizeH="0" baseline="0" noProof="0" dirty="0">
                <a:ln>
                  <a:noFill/>
                </a:ln>
                <a:solidFill>
                  <a:prstClr val="white"/>
                </a:solidFill>
                <a:effectLst/>
                <a:uLnTx/>
                <a:uFillTx/>
                <a:latin typeface="Montserrat "/>
                <a:ea typeface="+mn-ea"/>
                <a:cs typeface="Calibri"/>
                <a:hlinkClick r:id="rId3">
                  <a:extLst>
                    <a:ext uri="{A12FA001-AC4F-418D-AE19-62706E023703}">
                      <ahyp:hlinkClr xmlns:ahyp="http://schemas.microsoft.com/office/drawing/2018/hyperlinkcolor" val="tx"/>
                    </a:ext>
                  </a:extLst>
                </a:hlinkClick>
              </a:rPr>
              <a:t>https://thewun.co.uk/mentoring/</a:t>
            </a:r>
            <a:r>
              <a:rPr kumimoji="0" lang="en-GB" sz="2000" b="1" i="0" u="none" strike="noStrike" kern="1200" cap="none" spc="0" normalizeH="0" baseline="0" noProof="0" dirty="0">
                <a:ln>
                  <a:noFill/>
                </a:ln>
                <a:solidFill>
                  <a:prstClr val="white"/>
                </a:solidFill>
                <a:effectLst/>
                <a:uLnTx/>
                <a:uFillTx/>
                <a:latin typeface="Montserrat "/>
                <a:ea typeface="+mn-ea"/>
                <a:cs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09D29B4-36D2-4587-B42C-7D35666F6EDD}"/>
              </a:ext>
            </a:extLst>
          </p:cNvPr>
          <p:cNvSpPr txBox="1"/>
          <p:nvPr/>
        </p:nvSpPr>
        <p:spPr>
          <a:xfrm>
            <a:off x="1740834" y="233709"/>
            <a:ext cx="871033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Montserrat "/>
                <a:ea typeface="+mn-ea"/>
                <a:cs typeface="+mn-cs"/>
              </a:rPr>
              <a:t>Join the free WUN Mentoring Programme</a:t>
            </a:r>
            <a:endParaRPr kumimoji="0" lang="en-GB" sz="4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pic>
        <p:nvPicPr>
          <p:cNvPr id="21" name="Picture 20" descr="Logo&#10;&#10;Description automatically generated">
            <a:extLst>
              <a:ext uri="{FF2B5EF4-FFF2-40B4-BE49-F238E27FC236}">
                <a16:creationId xmlns:a16="http://schemas.microsoft.com/office/drawing/2014/main" id="{35B5CBE5-CC3E-4C28-BAB8-92E183641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51" y="-235102"/>
            <a:ext cx="1790125" cy="1500658"/>
          </a:xfrm>
          <a:prstGeom prst="rect">
            <a:avLst/>
          </a:prstGeom>
        </p:spPr>
      </p:pic>
      <p:grpSp>
        <p:nvGrpSpPr>
          <p:cNvPr id="29" name="Group 28">
            <a:extLst>
              <a:ext uri="{FF2B5EF4-FFF2-40B4-BE49-F238E27FC236}">
                <a16:creationId xmlns:a16="http://schemas.microsoft.com/office/drawing/2014/main" id="{710DE244-4D43-4047-891C-8023BD2B7E45}"/>
              </a:ext>
            </a:extLst>
          </p:cNvPr>
          <p:cNvGrpSpPr/>
          <p:nvPr/>
        </p:nvGrpSpPr>
        <p:grpSpPr>
          <a:xfrm>
            <a:off x="547358" y="1734367"/>
            <a:ext cx="5126676" cy="3606565"/>
            <a:chOff x="358052" y="1812867"/>
            <a:chExt cx="5126676" cy="3606565"/>
          </a:xfrm>
        </p:grpSpPr>
        <p:grpSp>
          <p:nvGrpSpPr>
            <p:cNvPr id="14" name="Group 13">
              <a:extLst>
                <a:ext uri="{FF2B5EF4-FFF2-40B4-BE49-F238E27FC236}">
                  <a16:creationId xmlns:a16="http://schemas.microsoft.com/office/drawing/2014/main" id="{0075A26C-5D4A-4525-B330-A3BBBA26143F}"/>
                </a:ext>
              </a:extLst>
            </p:cNvPr>
            <p:cNvGrpSpPr/>
            <p:nvPr/>
          </p:nvGrpSpPr>
          <p:grpSpPr>
            <a:xfrm>
              <a:off x="358052" y="1812867"/>
              <a:ext cx="5126676" cy="3606565"/>
              <a:chOff x="1942681" y="264909"/>
              <a:chExt cx="8681281" cy="6420351"/>
            </a:xfrm>
          </p:grpSpPr>
          <p:pic>
            <p:nvPicPr>
              <p:cNvPr id="4" name="Picture 3" descr="A collage of people&#10;&#10;Description automatically generated with medium confidence">
                <a:extLst>
                  <a:ext uri="{FF2B5EF4-FFF2-40B4-BE49-F238E27FC236}">
                    <a16:creationId xmlns:a16="http://schemas.microsoft.com/office/drawing/2014/main" id="{31DDDF0C-D1B4-4451-A00D-96DDC4EFD6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2681" y="264909"/>
                <a:ext cx="2850127" cy="6378493"/>
              </a:xfrm>
              <a:prstGeom prst="rect">
                <a:avLst/>
              </a:prstGeom>
            </p:spPr>
          </p:pic>
          <p:pic>
            <p:nvPicPr>
              <p:cNvPr id="8" name="Picture 7" descr="A collage of people&#10;&#10;Description automatically generated with medium confidence">
                <a:extLst>
                  <a:ext uri="{FF2B5EF4-FFF2-40B4-BE49-F238E27FC236}">
                    <a16:creationId xmlns:a16="http://schemas.microsoft.com/office/drawing/2014/main" id="{96B3C2CC-AD36-4104-8FA5-1BB1BE321FD2}"/>
                  </a:ext>
                </a:extLst>
              </p:cNvPr>
              <p:cNvPicPr>
                <a:picLocks noChangeAspect="1"/>
              </p:cNvPicPr>
              <p:nvPr/>
            </p:nvPicPr>
            <p:blipFill rotWithShape="1">
              <a:blip r:embed="rId6">
                <a:extLst>
                  <a:ext uri="{28A0092B-C50C-407E-A947-70E740481C1C}">
                    <a14:useLocalDpi xmlns:a14="http://schemas.microsoft.com/office/drawing/2010/main" val="0"/>
                  </a:ext>
                </a:extLst>
              </a:blip>
              <a:srcRect b="49819"/>
              <a:stretch/>
            </p:blipFill>
            <p:spPr>
              <a:xfrm>
                <a:off x="4865879" y="3454155"/>
                <a:ext cx="2842506" cy="3177819"/>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C3128EE1-9403-4514-B591-ECBDE9B78D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1456" y="291522"/>
                <a:ext cx="2842506" cy="3215919"/>
              </a:xfrm>
              <a:prstGeom prst="rect">
                <a:avLst/>
              </a:prstGeom>
            </p:spPr>
          </p:pic>
          <p:pic>
            <p:nvPicPr>
              <p:cNvPr id="24" name="Picture 23" descr="A collage of people&#10;&#10;Description automatically generated with medium confidence">
                <a:extLst>
                  <a:ext uri="{FF2B5EF4-FFF2-40B4-BE49-F238E27FC236}">
                    <a16:creationId xmlns:a16="http://schemas.microsoft.com/office/drawing/2014/main" id="{43B9AE72-BD6B-4296-AD39-49386FD8173E}"/>
                  </a:ext>
                </a:extLst>
              </p:cNvPr>
              <p:cNvPicPr>
                <a:picLocks noChangeAspect="1"/>
              </p:cNvPicPr>
              <p:nvPr/>
            </p:nvPicPr>
            <p:blipFill rotWithShape="1">
              <a:blip r:embed="rId6">
                <a:extLst>
                  <a:ext uri="{28A0092B-C50C-407E-A947-70E740481C1C}">
                    <a14:useLocalDpi xmlns:a14="http://schemas.microsoft.com/office/drawing/2010/main" val="0"/>
                  </a:ext>
                </a:extLst>
              </a:blip>
              <a:srcRect t="50194" b="-375"/>
              <a:stretch/>
            </p:blipFill>
            <p:spPr>
              <a:xfrm>
                <a:off x="7781456" y="3507441"/>
                <a:ext cx="2842506" cy="3177819"/>
              </a:xfrm>
              <a:prstGeom prst="rect">
                <a:avLst/>
              </a:prstGeom>
            </p:spPr>
          </p:pic>
        </p:grpSp>
        <p:sp>
          <p:nvSpPr>
            <p:cNvPr id="27" name="TextBox 26">
              <a:extLst>
                <a:ext uri="{FF2B5EF4-FFF2-40B4-BE49-F238E27FC236}">
                  <a16:creationId xmlns:a16="http://schemas.microsoft.com/office/drawing/2014/main" id="{A087E32C-4CAF-4229-A090-7E13978864F0}"/>
                </a:ext>
              </a:extLst>
            </p:cNvPr>
            <p:cNvSpPr txBox="1"/>
            <p:nvPr/>
          </p:nvSpPr>
          <p:spPr>
            <a:xfrm>
              <a:off x="1984604" y="1863519"/>
              <a:ext cx="187807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Montserrat "/>
                  <a:ea typeface="+mn-ea"/>
                  <a:cs typeface="+mn-cs"/>
                </a:rPr>
                <a:t>Our Mentors</a:t>
              </a:r>
              <a:endParaRPr kumimoji="0" lang="en-GB" sz="2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pic>
          <p:nvPicPr>
            <p:cNvPr id="28" name="Picture 27" descr="Logo&#10;&#10;Description automatically generated">
              <a:extLst>
                <a:ext uri="{FF2B5EF4-FFF2-40B4-BE49-F238E27FC236}">
                  <a16:creationId xmlns:a16="http://schemas.microsoft.com/office/drawing/2014/main" id="{9C3CB4DC-9046-42FB-9FD2-DC8754DCA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922" y="2417620"/>
              <a:ext cx="1615436" cy="1354217"/>
            </a:xfrm>
            <a:prstGeom prst="rect">
              <a:avLst/>
            </a:prstGeom>
          </p:spPr>
        </p:pic>
      </p:grpSp>
    </p:spTree>
    <p:extLst>
      <p:ext uri="{BB962C8B-B14F-4D97-AF65-F5344CB8AC3E}">
        <p14:creationId xmlns:p14="http://schemas.microsoft.com/office/powerpoint/2010/main" val="2904589353"/>
      </p:ext>
    </p:extLst>
  </p:cSld>
  <p:clrMapOvr>
    <a:masterClrMapping/>
  </p:clrMapOvr>
  <mc:AlternateContent xmlns:mc="http://schemas.openxmlformats.org/markup-compatibility/2006" xmlns:p14="http://schemas.microsoft.com/office/powerpoint/2010/main">
    <mc:Choice Requires="p14">
      <p:transition spd="slow" p14:dur="1500" advTm="30000">
        <p:push dir="u"/>
      </p:transition>
    </mc:Choice>
    <mc:Fallback xmlns="">
      <p:transition spd="slow" advTm="30000">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wall, person, indoor&#10;&#10;Description automatically generated">
            <a:extLst>
              <a:ext uri="{FF2B5EF4-FFF2-40B4-BE49-F238E27FC236}">
                <a16:creationId xmlns:a16="http://schemas.microsoft.com/office/drawing/2014/main" id="{FED6D4FD-3CC6-4009-8D4A-406BD1B90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Logo&#10;&#10;Description automatically generated">
            <a:extLst>
              <a:ext uri="{FF2B5EF4-FFF2-40B4-BE49-F238E27FC236}">
                <a16:creationId xmlns:a16="http://schemas.microsoft.com/office/drawing/2014/main" id="{24DD7689-8D33-4D68-B195-D91598ECF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789" y="5087505"/>
            <a:ext cx="2603351" cy="2182384"/>
          </a:xfrm>
          <a:prstGeom prst="rect">
            <a:avLst/>
          </a:prstGeom>
        </p:spPr>
      </p:pic>
      <p:sp>
        <p:nvSpPr>
          <p:cNvPr id="6" name="TextBox 5">
            <a:extLst>
              <a:ext uri="{FF2B5EF4-FFF2-40B4-BE49-F238E27FC236}">
                <a16:creationId xmlns:a16="http://schemas.microsoft.com/office/drawing/2014/main" id="{7DE4E0A4-AD2C-4934-A084-6D3B5A6F8541}"/>
              </a:ext>
            </a:extLst>
          </p:cNvPr>
          <p:cNvSpPr txBox="1"/>
          <p:nvPr/>
        </p:nvSpPr>
        <p:spPr>
          <a:xfrm>
            <a:off x="1459454" y="1932941"/>
            <a:ext cx="9273092"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Don’t forget to join the Network</a:t>
            </a:r>
          </a:p>
        </p:txBody>
      </p:sp>
      <p:sp>
        <p:nvSpPr>
          <p:cNvPr id="7" name="TextBox 6">
            <a:extLst>
              <a:ext uri="{FF2B5EF4-FFF2-40B4-BE49-F238E27FC236}">
                <a16:creationId xmlns:a16="http://schemas.microsoft.com/office/drawing/2014/main" id="{D1293841-DE3F-4A7A-8FD4-EDF069A54AB2}"/>
              </a:ext>
            </a:extLst>
          </p:cNvPr>
          <p:cNvSpPr txBox="1"/>
          <p:nvPr/>
        </p:nvSpPr>
        <p:spPr>
          <a:xfrm>
            <a:off x="3650531" y="5004790"/>
            <a:ext cx="616984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https://thewun.co.uk/join-wun/</a:t>
            </a:r>
          </a:p>
        </p:txBody>
      </p:sp>
    </p:spTree>
    <p:extLst>
      <p:ext uri="{BB962C8B-B14F-4D97-AF65-F5344CB8AC3E}">
        <p14:creationId xmlns:p14="http://schemas.microsoft.com/office/powerpoint/2010/main" val="769419033"/>
      </p:ext>
    </p:extLst>
  </p:cSld>
  <p:clrMapOvr>
    <a:masterClrMapping/>
  </p:clrMapOvr>
  <mc:AlternateContent xmlns:mc="http://schemas.openxmlformats.org/markup-compatibility/2006" xmlns:p14="http://schemas.microsoft.com/office/powerpoint/2010/main">
    <mc:Choice Requires="p14">
      <p:transition spd="slow" p14:dur="1500" advTm="5000">
        <p:push dir="u"/>
      </p:transition>
    </mc:Choice>
    <mc:Fallback xmlns="">
      <p:transition spd="slow" advTm="5000">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3A0982B-D5E7-4577-8B82-39A574D653B7}"/>
              </a:ext>
            </a:extLst>
          </p:cNvPr>
          <p:cNvSpPr txBox="1"/>
          <p:nvPr/>
        </p:nvSpPr>
        <p:spPr>
          <a:xfrm>
            <a:off x="1465443" y="1640813"/>
            <a:ext cx="10152811" cy="135421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0469E88-3F7E-4078-B44D-BC0B84D26183}"/>
              </a:ext>
            </a:extLst>
          </p:cNvPr>
          <p:cNvSpPr txBox="1"/>
          <p:nvPr/>
        </p:nvSpPr>
        <p:spPr>
          <a:xfrm>
            <a:off x="573746" y="818528"/>
            <a:ext cx="11238040" cy="181588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Montserrat" panose="00000500000000000000"/>
                <a:ea typeface="+mn-ea"/>
                <a:cs typeface="Calibri"/>
              </a:rPr>
              <a:t>Thank you to all our Partners for their ongoing support </a:t>
            </a:r>
          </a:p>
        </p:txBody>
      </p:sp>
      <p:sp>
        <p:nvSpPr>
          <p:cNvPr id="6" name="TextBox 5">
            <a:extLst>
              <a:ext uri="{FF2B5EF4-FFF2-40B4-BE49-F238E27FC236}">
                <a16:creationId xmlns:a16="http://schemas.microsoft.com/office/drawing/2014/main" id="{299A1E85-9F76-4E0A-91C1-88AE3937512B}"/>
              </a:ext>
            </a:extLst>
          </p:cNvPr>
          <p:cNvSpPr txBox="1"/>
          <p:nvPr/>
        </p:nvSpPr>
        <p:spPr>
          <a:xfrm>
            <a:off x="338138" y="6237649"/>
            <a:ext cx="609420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https://thewun.co.uk/</a:t>
            </a:r>
          </a:p>
        </p:txBody>
      </p:sp>
      <p:pic>
        <p:nvPicPr>
          <p:cNvPr id="4" name="Picture 3" descr="A picture containing text&#10;&#10;Description automatically generated">
            <a:extLst>
              <a:ext uri="{FF2B5EF4-FFF2-40B4-BE49-F238E27FC236}">
                <a16:creationId xmlns:a16="http://schemas.microsoft.com/office/drawing/2014/main" id="{83C03021-A620-33FC-FD42-1A83EFB5C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075" y="2995030"/>
            <a:ext cx="4320070" cy="3621505"/>
          </a:xfrm>
          <a:prstGeom prst="rect">
            <a:avLst/>
          </a:prstGeom>
        </p:spPr>
      </p:pic>
    </p:spTree>
    <p:extLst>
      <p:ext uri="{BB962C8B-B14F-4D97-AF65-F5344CB8AC3E}">
        <p14:creationId xmlns:p14="http://schemas.microsoft.com/office/powerpoint/2010/main" val="1012534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4B82DF-EB52-4225-B77A-66373AAAA0F7}"/>
              </a:ext>
            </a:extLst>
          </p:cNvPr>
          <p:cNvSpPr txBox="1"/>
          <p:nvPr/>
        </p:nvSpPr>
        <p:spPr>
          <a:xfrm>
            <a:off x="168441" y="190500"/>
            <a:ext cx="11855117" cy="17235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57D7AA"/>
                </a:solidFill>
                <a:effectLst/>
                <a:uLnTx/>
                <a:uFillTx/>
                <a:latin typeface="Montserrat" panose="00000500000000000000" pitchFamily="2" charset="0"/>
                <a:ea typeface="+mn-ea"/>
                <a:cs typeface="+mn-cs"/>
              </a:rPr>
              <a:t>#WUN </a:t>
            </a:r>
            <a:r>
              <a:rPr kumimoji="0" lang="en-GB" sz="4000" b="1" i="0" u="none" strike="noStrike" kern="1200" cap="none" spc="0" normalizeH="0" baseline="0" noProof="0" dirty="0">
                <a:ln>
                  <a:noFill/>
                </a:ln>
                <a:solidFill>
                  <a:srgbClr val="57D7AA"/>
                </a:solidFill>
                <a:effectLst/>
                <a:uLnTx/>
                <a:uFillTx/>
                <a:latin typeface="Montserrat" panose="00000500000000000000" pitchFamily="2" charset="0"/>
                <a:ea typeface="+mn-ea"/>
                <a:cs typeface="+mn-cs"/>
              </a:rPr>
              <a:t>Don’t forget to follow us for the latest news and updates</a:t>
            </a:r>
            <a:endParaRPr kumimoji="0" lang="en-GB" sz="6600" b="1" i="0" u="none" strike="noStrike" kern="1200" cap="none" spc="0" normalizeH="0" baseline="0" noProof="0" dirty="0">
              <a:ln>
                <a:noFill/>
              </a:ln>
              <a:solidFill>
                <a:srgbClr val="57D7AA"/>
              </a:solidFill>
              <a:effectLst/>
              <a:uLnTx/>
              <a:uFillTx/>
              <a:latin typeface="Montserrat" panose="00000500000000000000" pitchFamily="2" charset="0"/>
              <a:ea typeface="+mn-ea"/>
              <a:cs typeface="+mn-cs"/>
            </a:endParaRPr>
          </a:p>
        </p:txBody>
      </p:sp>
      <p:pic>
        <p:nvPicPr>
          <p:cNvPr id="6" name="Picture 5">
            <a:extLst>
              <a:ext uri="{FF2B5EF4-FFF2-40B4-BE49-F238E27FC236}">
                <a16:creationId xmlns:a16="http://schemas.microsoft.com/office/drawing/2014/main" id="{706A6C85-2456-48B4-A88C-6B4D9B2FA381}"/>
              </a:ext>
            </a:extLst>
          </p:cNvPr>
          <p:cNvPicPr>
            <a:picLocks noChangeAspect="1"/>
          </p:cNvPicPr>
          <p:nvPr/>
        </p:nvPicPr>
        <p:blipFill>
          <a:blip r:embed="rId2"/>
          <a:stretch>
            <a:fillRect/>
          </a:stretch>
        </p:blipFill>
        <p:spPr>
          <a:xfrm>
            <a:off x="7274480" y="2484647"/>
            <a:ext cx="3913567" cy="3497815"/>
          </a:xfrm>
          <a:prstGeom prst="rect">
            <a:avLst/>
          </a:prstGeom>
        </p:spPr>
      </p:pic>
      <p:pic>
        <p:nvPicPr>
          <p:cNvPr id="9" name="Picture 8">
            <a:extLst>
              <a:ext uri="{FF2B5EF4-FFF2-40B4-BE49-F238E27FC236}">
                <a16:creationId xmlns:a16="http://schemas.microsoft.com/office/drawing/2014/main" id="{FBEC9A99-1A70-40BF-859D-24C0413CD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314" y="1163029"/>
            <a:ext cx="751747" cy="751747"/>
          </a:xfrm>
          <a:prstGeom prst="rect">
            <a:avLst/>
          </a:prstGeom>
        </p:spPr>
      </p:pic>
      <p:pic>
        <p:nvPicPr>
          <p:cNvPr id="11" name="Picture 10">
            <a:extLst>
              <a:ext uri="{FF2B5EF4-FFF2-40B4-BE49-F238E27FC236}">
                <a16:creationId xmlns:a16="http://schemas.microsoft.com/office/drawing/2014/main" id="{D17CCBA0-F413-4C81-BCAC-79EBD5E91F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0191" y="1374696"/>
            <a:ext cx="751747" cy="751747"/>
          </a:xfrm>
          <a:prstGeom prst="rect">
            <a:avLst/>
          </a:prstGeom>
        </p:spPr>
      </p:pic>
      <p:pic>
        <p:nvPicPr>
          <p:cNvPr id="2" name="Picture 1">
            <a:extLst>
              <a:ext uri="{FF2B5EF4-FFF2-40B4-BE49-F238E27FC236}">
                <a16:creationId xmlns:a16="http://schemas.microsoft.com/office/drawing/2014/main" id="{F3C634A0-C75D-4530-92F3-6D213B113B3C}"/>
              </a:ext>
            </a:extLst>
          </p:cNvPr>
          <p:cNvPicPr>
            <a:picLocks noChangeAspect="1"/>
          </p:cNvPicPr>
          <p:nvPr/>
        </p:nvPicPr>
        <p:blipFill rotWithShape="1">
          <a:blip r:embed="rId5"/>
          <a:srcRect t="8723"/>
          <a:stretch/>
        </p:blipFill>
        <p:spPr>
          <a:xfrm>
            <a:off x="1114950" y="2251748"/>
            <a:ext cx="3958473" cy="3963611"/>
          </a:xfrm>
          <a:prstGeom prst="rect">
            <a:avLst/>
          </a:prstGeom>
        </p:spPr>
      </p:pic>
      <p:sp>
        <p:nvSpPr>
          <p:cNvPr id="8" name="TextBox 7">
            <a:extLst>
              <a:ext uri="{FF2B5EF4-FFF2-40B4-BE49-F238E27FC236}">
                <a16:creationId xmlns:a16="http://schemas.microsoft.com/office/drawing/2014/main" id="{6C60D9A3-0E3A-4407-8F5B-9F9F75D8A8F0}"/>
              </a:ext>
            </a:extLst>
          </p:cNvPr>
          <p:cNvSpPr txBox="1"/>
          <p:nvPr/>
        </p:nvSpPr>
        <p:spPr>
          <a:xfrm>
            <a:off x="5268557" y="6368394"/>
            <a:ext cx="6298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https://thewun.co.uk/</a:t>
            </a:r>
          </a:p>
        </p:txBody>
      </p:sp>
    </p:spTree>
    <p:extLst>
      <p:ext uri="{BB962C8B-B14F-4D97-AF65-F5344CB8AC3E}">
        <p14:creationId xmlns:p14="http://schemas.microsoft.com/office/powerpoint/2010/main" val="3910693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A19B82E-A900-477F-AAD0-480018F61908}"/>
              </a:ext>
            </a:extLst>
          </p:cNvPr>
          <p:cNvSpPr txBox="1"/>
          <p:nvPr/>
        </p:nvSpPr>
        <p:spPr>
          <a:xfrm>
            <a:off x="450818" y="532135"/>
            <a:ext cx="4912726" cy="707886"/>
          </a:xfrm>
          <a:prstGeom prst="rect">
            <a:avLst/>
          </a:prstGeom>
          <a:noFill/>
        </p:spPr>
        <p:txBody>
          <a:bodyPr wrap="square" lIns="91440" tIns="45720" rIns="91440" bIns="45720" rtlCol="0" anchor="t">
            <a:spAutoFit/>
          </a:bodyPr>
          <a:lstStyle/>
          <a:p>
            <a:pPr algn="ctr"/>
            <a:r>
              <a:rPr lang="en-GB" sz="4000" dirty="0">
                <a:solidFill>
                  <a:schemeClr val="bg1"/>
                </a:solidFill>
                <a:latin typeface="Montserrat"/>
              </a:rPr>
              <a:t>Todays Agenda </a:t>
            </a:r>
            <a:endParaRPr lang="en-GB" sz="4000" dirty="0">
              <a:solidFill>
                <a:schemeClr val="bg1"/>
              </a:solidFill>
              <a:latin typeface="Montserrat" panose="00000500000000000000" pitchFamily="2" charset="0"/>
            </a:endParaRPr>
          </a:p>
        </p:txBody>
      </p:sp>
      <p:sp>
        <p:nvSpPr>
          <p:cNvPr id="5" name="TextBox 4">
            <a:extLst>
              <a:ext uri="{FF2B5EF4-FFF2-40B4-BE49-F238E27FC236}">
                <a16:creationId xmlns:a16="http://schemas.microsoft.com/office/drawing/2014/main" id="{2E12F0D3-BC71-48CC-95B4-2FBE7F62A245}"/>
              </a:ext>
            </a:extLst>
          </p:cNvPr>
          <p:cNvSpPr txBox="1"/>
          <p:nvPr/>
        </p:nvSpPr>
        <p:spPr>
          <a:xfrm>
            <a:off x="439237" y="1410355"/>
            <a:ext cx="11313526" cy="507831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solidFill>
                  <a:schemeClr val="bg1"/>
                </a:solidFill>
                <a:effectLst/>
                <a:latin typeface="Montserrat" panose="00000500000000000000"/>
                <a:ea typeface="Calibri" panose="020F0502020204030204" pitchFamily="34" charset="0"/>
              </a:rPr>
              <a:t>Arrival &amp; Networking</a:t>
            </a:r>
          </a:p>
          <a:p>
            <a:pPr marL="285750" indent="-285750">
              <a:buFont typeface="Arial" panose="020B0604020202020204" pitchFamily="34" charset="0"/>
              <a:buChar char="•"/>
            </a:pPr>
            <a:endParaRPr lang="en-GB" dirty="0">
              <a:solidFill>
                <a:schemeClr val="bg1"/>
              </a:solidFill>
              <a:latin typeface="Montserrat" panose="00000500000000000000"/>
              <a:ea typeface="Calibri" panose="020F0502020204030204" pitchFamily="34" charset="0"/>
            </a:endParaRPr>
          </a:p>
          <a:p>
            <a:pPr marL="285750" indent="-285750">
              <a:buFont typeface="Arial" panose="020B0604020202020204" pitchFamily="34" charset="0"/>
              <a:buChar char="•"/>
            </a:pPr>
            <a:r>
              <a:rPr lang="en-GB" dirty="0">
                <a:solidFill>
                  <a:schemeClr val="bg1"/>
                </a:solidFill>
                <a:effectLst/>
                <a:latin typeface="Montserrat" panose="00000500000000000000"/>
                <a:ea typeface="Calibri" panose="020F0502020204030204" pitchFamily="34" charset="0"/>
              </a:rPr>
              <a:t> - Welcome – Hayley Monks WUN Founder &amp; MD of Utilities </a:t>
            </a:r>
          </a:p>
          <a:p>
            <a:r>
              <a:rPr lang="en-GB" dirty="0">
                <a:solidFill>
                  <a:schemeClr val="bg1"/>
                </a:solidFill>
                <a:effectLst/>
                <a:latin typeface="Montserrat" panose="00000500000000000000"/>
                <a:ea typeface="Calibri" panose="020F0502020204030204" pitchFamily="34" charset="0"/>
              </a:rPr>
              <a:t>Sector </a:t>
            </a:r>
            <a:r>
              <a:rPr lang="en-GB" dirty="0" err="1">
                <a:solidFill>
                  <a:schemeClr val="bg1"/>
                </a:solidFill>
                <a:effectLst/>
                <a:latin typeface="Montserrat" panose="00000500000000000000"/>
                <a:ea typeface="Calibri" panose="020F0502020204030204" pitchFamily="34" charset="0"/>
              </a:rPr>
              <a:t>Gobeyond</a:t>
            </a:r>
            <a:r>
              <a:rPr lang="en-GB" dirty="0">
                <a:solidFill>
                  <a:schemeClr val="bg1"/>
                </a:solidFill>
                <a:effectLst/>
                <a:latin typeface="Montserrat" panose="00000500000000000000"/>
                <a:ea typeface="Calibri" panose="020F0502020204030204" pitchFamily="34" charset="0"/>
              </a:rPr>
              <a:t> Partners</a:t>
            </a:r>
          </a:p>
          <a:p>
            <a:endParaRPr lang="en-GB" dirty="0">
              <a:solidFill>
                <a:schemeClr val="bg1"/>
              </a:solidFill>
              <a:latin typeface="Montserrat" panose="00000500000000000000"/>
              <a:ea typeface="Calibri" panose="020F0502020204030204" pitchFamily="34" charset="0"/>
            </a:endParaRPr>
          </a:p>
          <a:p>
            <a:r>
              <a:rPr lang="en-GB" dirty="0">
                <a:solidFill>
                  <a:schemeClr val="bg1"/>
                </a:solidFill>
                <a:latin typeface="Montserrat" panose="00000500000000000000"/>
                <a:ea typeface="Calibri" panose="020F0502020204030204" pitchFamily="34" charset="0"/>
              </a:rPr>
              <a:t>Keynote speaker: Tom Foreman</a:t>
            </a:r>
          </a:p>
          <a:p>
            <a:endParaRPr lang="en-GB" dirty="0">
              <a:solidFill>
                <a:schemeClr val="bg1"/>
              </a:solidFill>
              <a:latin typeface="Montserrat" panose="00000500000000000000"/>
              <a:ea typeface="Calibri" panose="020F0502020204030204" pitchFamily="34" charset="0"/>
            </a:endParaRPr>
          </a:p>
          <a:p>
            <a:r>
              <a:rPr lang="en-GB" dirty="0">
                <a:solidFill>
                  <a:schemeClr val="bg1"/>
                </a:solidFill>
                <a:latin typeface="Montserrat" panose="00000500000000000000"/>
                <a:ea typeface="Calibri" panose="020F0502020204030204" pitchFamily="34" charset="0"/>
              </a:rPr>
              <a:t>Todays panellists:</a:t>
            </a:r>
          </a:p>
          <a:p>
            <a:pPr marL="457200"/>
            <a:r>
              <a:rPr lang="en-GB" sz="1800" dirty="0">
                <a:solidFill>
                  <a:schemeClr val="bg1"/>
                </a:solidFill>
                <a:effectLst/>
                <a:latin typeface="Montserrat "/>
                <a:ea typeface="Calibri" panose="020F0502020204030204" pitchFamily="34" charset="0"/>
              </a:rPr>
              <a:t>Catharine Skinner – Cadent Gas </a:t>
            </a:r>
          </a:p>
          <a:p>
            <a:pPr marL="457200"/>
            <a:r>
              <a:rPr lang="en-GB" sz="1800" dirty="0">
                <a:solidFill>
                  <a:schemeClr val="bg1"/>
                </a:solidFill>
                <a:effectLst/>
                <a:latin typeface="Montserrat "/>
                <a:ea typeface="Calibri" panose="020F0502020204030204" pitchFamily="34" charset="0"/>
              </a:rPr>
              <a:t>Monica Collings CEO – So Energy</a:t>
            </a:r>
          </a:p>
          <a:p>
            <a:pPr marL="457200"/>
            <a:r>
              <a:rPr lang="en-GB" sz="1800" dirty="0">
                <a:solidFill>
                  <a:schemeClr val="bg1"/>
                </a:solidFill>
                <a:effectLst/>
                <a:latin typeface="Montserrat "/>
                <a:ea typeface="Calibri" panose="020F0502020204030204" pitchFamily="34" charset="0"/>
              </a:rPr>
              <a:t>Dhara Vyas – Energy UK</a:t>
            </a:r>
          </a:p>
          <a:p>
            <a:pPr marL="457200"/>
            <a:r>
              <a:rPr lang="en-GB" dirty="0">
                <a:solidFill>
                  <a:schemeClr val="bg1"/>
                </a:solidFill>
                <a:latin typeface="Montserrat "/>
                <a:ea typeface="Calibri" panose="020F0502020204030204" pitchFamily="34" charset="0"/>
              </a:rPr>
              <a:t>Helen  Tipton – Fuel </a:t>
            </a:r>
            <a:r>
              <a:rPr lang="en-GB">
                <a:solidFill>
                  <a:schemeClr val="bg1"/>
                </a:solidFill>
                <a:latin typeface="Montserrat "/>
                <a:ea typeface="Calibri" panose="020F0502020204030204" pitchFamily="34" charset="0"/>
              </a:rPr>
              <a:t>Bank Foundation</a:t>
            </a:r>
            <a:endParaRPr lang="en-GB" sz="1800" dirty="0">
              <a:solidFill>
                <a:schemeClr val="bg1"/>
              </a:solidFill>
              <a:effectLst/>
              <a:latin typeface="Montserrat "/>
              <a:ea typeface="Calibri" panose="020F0502020204030204" pitchFamily="34" charset="0"/>
            </a:endParaRPr>
          </a:p>
          <a:p>
            <a:pPr marL="457200"/>
            <a:r>
              <a:rPr lang="en-GB" sz="1800" dirty="0">
                <a:effectLst/>
                <a:latin typeface="Montserrat "/>
                <a:ea typeface="Calibri" panose="020F0502020204030204" pitchFamily="34" charset="0"/>
              </a:rPr>
              <a:t> </a:t>
            </a:r>
            <a:endParaRPr lang="en-GB" dirty="0">
              <a:solidFill>
                <a:schemeClr val="bg1"/>
              </a:solidFill>
              <a:latin typeface="Montserrat" panose="00000500000000000000"/>
              <a:ea typeface="Calibri" panose="020F0502020204030204" pitchFamily="34" charset="0"/>
            </a:endParaRPr>
          </a:p>
          <a:p>
            <a:pPr marL="285750" indent="-285750">
              <a:buFont typeface="Arial" panose="020B0604020202020204" pitchFamily="34" charset="0"/>
              <a:buChar char="•"/>
            </a:pPr>
            <a:r>
              <a:rPr lang="en-GB" dirty="0">
                <a:solidFill>
                  <a:schemeClr val="bg1"/>
                </a:solidFill>
                <a:latin typeface="Montserrat" panose="00000500000000000000"/>
                <a:ea typeface="Calibri" panose="020F0502020204030204" pitchFamily="34" charset="0"/>
              </a:rPr>
              <a:t>Discussion /Q&amp;A</a:t>
            </a:r>
          </a:p>
          <a:p>
            <a:pPr marL="285750" indent="-285750">
              <a:buFont typeface="Arial" panose="020B0604020202020204" pitchFamily="34" charset="0"/>
              <a:buChar char="•"/>
            </a:pPr>
            <a:endParaRPr lang="en-GB" dirty="0">
              <a:solidFill>
                <a:schemeClr val="bg1"/>
              </a:solidFill>
              <a:highlight>
                <a:srgbClr val="FFFF00"/>
              </a:highlight>
              <a:latin typeface="Montserrat" panose="00000500000000000000"/>
              <a:ea typeface="Calibri" panose="020F0502020204030204" pitchFamily="34" charset="0"/>
            </a:endParaRPr>
          </a:p>
          <a:p>
            <a:pPr marL="285750" indent="-285750">
              <a:buFont typeface="Arial" panose="020B0604020202020204" pitchFamily="34" charset="0"/>
              <a:buChar char="•"/>
            </a:pPr>
            <a:r>
              <a:rPr lang="en-GB" dirty="0">
                <a:solidFill>
                  <a:schemeClr val="bg1"/>
                </a:solidFill>
                <a:latin typeface="Montserrat" panose="00000500000000000000"/>
                <a:ea typeface="Calibri" panose="020F0502020204030204" pitchFamily="34" charset="0"/>
              </a:rPr>
              <a:t>Further Networking  opportunity</a:t>
            </a:r>
          </a:p>
          <a:p>
            <a:endParaRPr lang="en-GB" dirty="0">
              <a:solidFill>
                <a:schemeClr val="bg1"/>
              </a:solidFill>
              <a:latin typeface="Montserrat" panose="00000500000000000000"/>
              <a:ea typeface="Calibri" panose="020F0502020204030204" pitchFamily="34" charset="0"/>
            </a:endParaRPr>
          </a:p>
          <a:p>
            <a:pPr marL="285750" indent="-285750">
              <a:buFont typeface="Arial" panose="020B0604020202020204" pitchFamily="34" charset="0"/>
              <a:buChar char="•"/>
            </a:pPr>
            <a:r>
              <a:rPr lang="en-GB" dirty="0">
                <a:solidFill>
                  <a:schemeClr val="bg1"/>
                </a:solidFill>
                <a:effectLst/>
                <a:latin typeface="Montserrat" panose="00000500000000000000"/>
                <a:ea typeface="Calibri" panose="020F0502020204030204" pitchFamily="34" charset="0"/>
              </a:rPr>
              <a:t>8:00pm – Wrap up and close – Hayley Monks </a:t>
            </a:r>
          </a:p>
        </p:txBody>
      </p:sp>
      <p:sp>
        <p:nvSpPr>
          <p:cNvPr id="6" name="TextBox 5">
            <a:extLst>
              <a:ext uri="{FF2B5EF4-FFF2-40B4-BE49-F238E27FC236}">
                <a16:creationId xmlns:a16="http://schemas.microsoft.com/office/drawing/2014/main" id="{72955E22-A1C8-4DDB-8A11-7EEB2C52B9B9}"/>
              </a:ext>
            </a:extLst>
          </p:cNvPr>
          <p:cNvSpPr txBox="1"/>
          <p:nvPr/>
        </p:nvSpPr>
        <p:spPr>
          <a:xfrm>
            <a:off x="5898464" y="6488668"/>
            <a:ext cx="6174888" cy="369332"/>
          </a:xfrm>
          <a:prstGeom prst="rect">
            <a:avLst/>
          </a:prstGeom>
          <a:noFill/>
        </p:spPr>
        <p:txBody>
          <a:bodyPr wrap="square">
            <a:spAutoFit/>
          </a:bodyPr>
          <a:lstStyle/>
          <a:p>
            <a:r>
              <a:rPr lang="en-GB" dirty="0">
                <a:solidFill>
                  <a:schemeClr val="bg1"/>
                </a:solidFill>
              </a:rPr>
              <a:t>https://thewun.co.uk/</a:t>
            </a:r>
          </a:p>
        </p:txBody>
      </p:sp>
      <p:pic>
        <p:nvPicPr>
          <p:cNvPr id="3" name="Picture 2" descr="A picture containing text&#10;&#10;Description automatically generated">
            <a:extLst>
              <a:ext uri="{FF2B5EF4-FFF2-40B4-BE49-F238E27FC236}">
                <a16:creationId xmlns:a16="http://schemas.microsoft.com/office/drawing/2014/main" id="{453BA097-41A7-42B8-13A7-E4F7914E9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0321" y="3766930"/>
            <a:ext cx="3687317" cy="309107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39D59FE9-75FC-8DB9-1629-8B8AD6CD8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0711" y="142838"/>
            <a:ext cx="3516927" cy="2948232"/>
          </a:xfrm>
          <a:prstGeom prst="rect">
            <a:avLst/>
          </a:prstGeom>
        </p:spPr>
      </p:pic>
    </p:spTree>
    <p:extLst>
      <p:ext uri="{BB962C8B-B14F-4D97-AF65-F5344CB8AC3E}">
        <p14:creationId xmlns:p14="http://schemas.microsoft.com/office/powerpoint/2010/main" val="2729792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F012C7-F13A-42E3-8E9D-A32EF4925CE6}"/>
              </a:ext>
            </a:extLst>
          </p:cNvPr>
          <p:cNvSpPr txBox="1"/>
          <p:nvPr/>
        </p:nvSpPr>
        <p:spPr>
          <a:xfrm>
            <a:off x="461781" y="212280"/>
            <a:ext cx="11256884" cy="1384995"/>
          </a:xfrm>
          <a:prstGeom prst="rect">
            <a:avLst/>
          </a:prstGeom>
          <a:noFill/>
        </p:spPr>
        <p:txBody>
          <a:bodyPr wrap="square" rtlCol="0">
            <a:spAutoFit/>
          </a:bodyPr>
          <a:lstStyle/>
          <a:p>
            <a:r>
              <a:rPr lang="en-GB" sz="2800" dirty="0">
                <a:solidFill>
                  <a:schemeClr val="bg1"/>
                </a:solidFill>
                <a:effectLst/>
                <a:latin typeface="Montserrat" panose="00000500000000000000"/>
                <a:ea typeface="Calibri" panose="020F0502020204030204" pitchFamily="34" charset="0"/>
              </a:rPr>
              <a:t>Todays Chair : Hayley Monks, </a:t>
            </a:r>
          </a:p>
          <a:p>
            <a:r>
              <a:rPr lang="en-GB" sz="2800" dirty="0">
                <a:solidFill>
                  <a:schemeClr val="bg1"/>
                </a:solidFill>
                <a:effectLst/>
                <a:latin typeface="Montserrat" panose="00000500000000000000"/>
                <a:ea typeface="Calibri" panose="020F0502020204030204" pitchFamily="34" charset="0"/>
              </a:rPr>
              <a:t>WUN Founder &amp; </a:t>
            </a:r>
          </a:p>
          <a:p>
            <a:r>
              <a:rPr lang="en-GB" sz="2800" dirty="0">
                <a:solidFill>
                  <a:schemeClr val="bg1"/>
                </a:solidFill>
                <a:effectLst/>
                <a:latin typeface="Montserrat" panose="00000500000000000000"/>
                <a:ea typeface="Calibri" panose="020F0502020204030204" pitchFamily="34" charset="0"/>
              </a:rPr>
              <a:t>MD of Utilities Sector of </a:t>
            </a:r>
            <a:r>
              <a:rPr lang="en-GB" sz="2800" dirty="0" err="1">
                <a:solidFill>
                  <a:schemeClr val="bg1"/>
                </a:solidFill>
                <a:effectLst/>
                <a:latin typeface="Montserrat" panose="00000500000000000000"/>
                <a:ea typeface="Calibri" panose="020F0502020204030204" pitchFamily="34" charset="0"/>
              </a:rPr>
              <a:t>Gobeyond</a:t>
            </a:r>
            <a:r>
              <a:rPr lang="en-GB" sz="2800" dirty="0">
                <a:solidFill>
                  <a:schemeClr val="bg1"/>
                </a:solidFill>
                <a:effectLst/>
                <a:latin typeface="Montserrat" panose="00000500000000000000"/>
                <a:ea typeface="Calibri" panose="020F0502020204030204" pitchFamily="34" charset="0"/>
              </a:rPr>
              <a:t> Partners</a:t>
            </a:r>
            <a:endParaRPr lang="en-GB" sz="2800" dirty="0">
              <a:solidFill>
                <a:schemeClr val="bg1"/>
              </a:solidFill>
              <a:latin typeface="Montserrat" panose="00000500000000000000"/>
              <a:ea typeface="Calibri" panose="020F0502020204030204" pitchFamily="34" charset="0"/>
            </a:endParaRPr>
          </a:p>
        </p:txBody>
      </p:sp>
      <p:sp>
        <p:nvSpPr>
          <p:cNvPr id="9" name="TextBox 8">
            <a:extLst>
              <a:ext uri="{FF2B5EF4-FFF2-40B4-BE49-F238E27FC236}">
                <a16:creationId xmlns:a16="http://schemas.microsoft.com/office/drawing/2014/main" id="{E10DC71B-98C3-4FD0-AA36-CB168B941140}"/>
              </a:ext>
            </a:extLst>
          </p:cNvPr>
          <p:cNvSpPr txBox="1"/>
          <p:nvPr/>
        </p:nvSpPr>
        <p:spPr>
          <a:xfrm>
            <a:off x="8599123" y="3231109"/>
            <a:ext cx="3119542" cy="1477328"/>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p:txBody>
      </p:sp>
      <p:sp>
        <p:nvSpPr>
          <p:cNvPr id="13" name="TextBox 12">
            <a:extLst>
              <a:ext uri="{FF2B5EF4-FFF2-40B4-BE49-F238E27FC236}">
                <a16:creationId xmlns:a16="http://schemas.microsoft.com/office/drawing/2014/main" id="{59DC5D47-6DC9-4A78-95A7-11F2F5AD08E6}"/>
              </a:ext>
            </a:extLst>
          </p:cNvPr>
          <p:cNvSpPr txBox="1"/>
          <p:nvPr/>
        </p:nvSpPr>
        <p:spPr>
          <a:xfrm>
            <a:off x="4064688" y="6262559"/>
            <a:ext cx="6094206" cy="369332"/>
          </a:xfrm>
          <a:prstGeom prst="rect">
            <a:avLst/>
          </a:prstGeom>
          <a:noFill/>
        </p:spPr>
        <p:txBody>
          <a:bodyPr wrap="square">
            <a:spAutoFit/>
          </a:bodyPr>
          <a:lstStyle/>
          <a:p>
            <a:r>
              <a:rPr lang="en-GB" dirty="0">
                <a:solidFill>
                  <a:schemeClr val="bg1"/>
                </a:solidFill>
              </a:rPr>
              <a:t>https://thewun.co.uk/</a:t>
            </a:r>
          </a:p>
        </p:txBody>
      </p:sp>
      <p:sp>
        <p:nvSpPr>
          <p:cNvPr id="4" name="TextBox 3">
            <a:extLst>
              <a:ext uri="{FF2B5EF4-FFF2-40B4-BE49-F238E27FC236}">
                <a16:creationId xmlns:a16="http://schemas.microsoft.com/office/drawing/2014/main" id="{890EFCFF-810E-4E83-97F2-73CD66BFBCBA}"/>
              </a:ext>
            </a:extLst>
          </p:cNvPr>
          <p:cNvSpPr txBox="1"/>
          <p:nvPr/>
        </p:nvSpPr>
        <p:spPr>
          <a:xfrm>
            <a:off x="2416404" y="4044099"/>
            <a:ext cx="6182719" cy="369332"/>
          </a:xfrm>
          <a:prstGeom prst="rect">
            <a:avLst/>
          </a:prstGeom>
          <a:noFill/>
        </p:spPr>
        <p:txBody>
          <a:bodyPr wrap="square" rtlCol="0">
            <a:spAutoFit/>
          </a:bodyPr>
          <a:lstStyle/>
          <a:p>
            <a:r>
              <a:rPr lang="en-GB" b="0" i="0" dirty="0">
                <a:solidFill>
                  <a:schemeClr val="bg1"/>
                </a:solidFill>
                <a:effectLst/>
                <a:latin typeface="Montserrat "/>
              </a:rPr>
              <a:t>	.</a:t>
            </a:r>
            <a:endParaRPr lang="en-GB" dirty="0">
              <a:solidFill>
                <a:schemeClr val="bg1"/>
              </a:solidFill>
              <a:latin typeface="Montserrat "/>
            </a:endParaRPr>
          </a:p>
        </p:txBody>
      </p:sp>
      <p:sp>
        <p:nvSpPr>
          <p:cNvPr id="14" name="TextBox 13">
            <a:extLst>
              <a:ext uri="{FF2B5EF4-FFF2-40B4-BE49-F238E27FC236}">
                <a16:creationId xmlns:a16="http://schemas.microsoft.com/office/drawing/2014/main" id="{B5089778-AF72-9CF0-194F-DF15C74601E6}"/>
              </a:ext>
            </a:extLst>
          </p:cNvPr>
          <p:cNvSpPr txBox="1"/>
          <p:nvPr/>
        </p:nvSpPr>
        <p:spPr>
          <a:xfrm>
            <a:off x="473335" y="1597275"/>
            <a:ext cx="8505531" cy="5078313"/>
          </a:xfrm>
          <a:prstGeom prst="rect">
            <a:avLst/>
          </a:prstGeom>
          <a:noFill/>
        </p:spPr>
        <p:txBody>
          <a:bodyPr wrap="square">
            <a:spAutoFit/>
          </a:bodyPr>
          <a:lstStyle/>
          <a:p>
            <a:pPr algn="l" fontAlgn="base"/>
            <a:endParaRPr lang="en-US" b="0" i="0" dirty="0">
              <a:solidFill>
                <a:srgbClr val="333333"/>
              </a:solidFill>
              <a:effectLst/>
              <a:latin typeface="Open Sans" panose="020B0606030504020204" pitchFamily="34" charset="0"/>
            </a:endParaRPr>
          </a:p>
          <a:p>
            <a:pPr algn="l" fontAlgn="base"/>
            <a:r>
              <a:rPr lang="en-US" b="0" i="0" dirty="0">
                <a:solidFill>
                  <a:schemeClr val="bg1"/>
                </a:solidFill>
                <a:effectLst/>
                <a:latin typeface="Open Sans" panose="020B0606030504020204" pitchFamily="34" charset="0"/>
              </a:rPr>
              <a:t>Hayley is an experienced business leader, with over 20 years spent in roles in operations, credit management, and customer service leadership. </a:t>
            </a:r>
          </a:p>
          <a:p>
            <a:pPr algn="l" fontAlgn="base"/>
            <a:endParaRPr lang="en-US" dirty="0">
              <a:solidFill>
                <a:schemeClr val="bg1"/>
              </a:solidFill>
              <a:latin typeface="Open Sans" panose="020B0606030504020204" pitchFamily="34" charset="0"/>
            </a:endParaRPr>
          </a:p>
          <a:p>
            <a:pPr algn="l" fontAlgn="base"/>
            <a:r>
              <a:rPr lang="en-US" b="0" i="0" dirty="0">
                <a:solidFill>
                  <a:schemeClr val="bg1"/>
                </a:solidFill>
                <a:effectLst/>
                <a:latin typeface="Open Sans" panose="020B0606030504020204" pitchFamily="34" charset="0"/>
              </a:rPr>
              <a:t>She is one of the founder Members of the successful Women in Utilities Network, and in 2015 launched Think, Inspire Create, a unique consultancy focused on supporting businesses to grow, evolve and drive change through working with them to develop their people. Think Inspire Create, known to colleague and customers as TICL (pronounced Tickle) work with clients across many sectors. Hayley’s experience gives her a unique perspective on what makes businesses successful, and her engaging and inspiring style means she is an influential speaker and acts as a personal coach to many senior leaders.</a:t>
            </a:r>
          </a:p>
          <a:p>
            <a:pPr algn="l" fontAlgn="base"/>
            <a:endParaRPr lang="en-US" dirty="0">
              <a:solidFill>
                <a:schemeClr val="bg1"/>
              </a:solidFill>
              <a:latin typeface="Open Sans" panose="020B0606030504020204" pitchFamily="34" charset="0"/>
            </a:endParaRPr>
          </a:p>
          <a:p>
            <a:pPr algn="l" fontAlgn="base"/>
            <a:r>
              <a:rPr lang="en-US" b="0" i="0" dirty="0">
                <a:solidFill>
                  <a:schemeClr val="bg1"/>
                </a:solidFill>
                <a:effectLst/>
                <a:latin typeface="Open Sans" panose="020B0606030504020204" pitchFamily="34" charset="0"/>
              </a:rPr>
              <a:t> In November 21 Hayley joined </a:t>
            </a:r>
            <a:r>
              <a:rPr lang="en-US" b="0" i="0" dirty="0" err="1">
                <a:solidFill>
                  <a:schemeClr val="bg1"/>
                </a:solidFill>
                <a:effectLst/>
                <a:latin typeface="Open Sans" panose="020B0606030504020204" pitchFamily="34" charset="0"/>
              </a:rPr>
              <a:t>Gobeyond</a:t>
            </a:r>
            <a:r>
              <a:rPr lang="en-US" b="0" i="0" dirty="0">
                <a:solidFill>
                  <a:schemeClr val="bg1"/>
                </a:solidFill>
                <a:effectLst/>
                <a:latin typeface="Open Sans" panose="020B0606030504020204" pitchFamily="34" charset="0"/>
              </a:rPr>
              <a:t> Partners as Managing Director of the Utilities Sector.</a:t>
            </a:r>
          </a:p>
          <a:p>
            <a:pPr algn="l" fontAlgn="base"/>
            <a:r>
              <a:rPr lang="en-US" b="0" i="0" dirty="0">
                <a:solidFill>
                  <a:schemeClr val="bg1"/>
                </a:solidFill>
                <a:effectLst/>
                <a:latin typeface="Open Sans" panose="020B0606030504020204" pitchFamily="34" charset="0"/>
              </a:rPr>
              <a:t> </a:t>
            </a:r>
          </a:p>
          <a:p>
            <a:pPr algn="l" fontAlgn="base"/>
            <a:r>
              <a:rPr lang="en-US" b="0" i="0" dirty="0">
                <a:solidFill>
                  <a:srgbClr val="333333"/>
                </a:solidFill>
                <a:effectLst/>
                <a:latin typeface="Open Sans" panose="020B0606030504020204" pitchFamily="34" charset="0"/>
              </a:rPr>
              <a:t> </a:t>
            </a:r>
          </a:p>
          <a:p>
            <a:pPr algn="l" fontAlgn="base"/>
            <a:r>
              <a:rPr lang="en-US" b="0" i="0" dirty="0">
                <a:solidFill>
                  <a:srgbClr val="333333"/>
                </a:solidFill>
                <a:effectLst/>
                <a:latin typeface="Open Sans" panose="020B0606030504020204" pitchFamily="34" charset="0"/>
              </a:rPr>
              <a:t> </a:t>
            </a:r>
          </a:p>
        </p:txBody>
      </p:sp>
      <p:pic>
        <p:nvPicPr>
          <p:cNvPr id="7" name="Picture 6" descr="A person smiling for the camera&#10;&#10;Description automatically generated with medium confidence">
            <a:extLst>
              <a:ext uri="{FF2B5EF4-FFF2-40B4-BE49-F238E27FC236}">
                <a16:creationId xmlns:a16="http://schemas.microsoft.com/office/drawing/2014/main" id="{D33C7BCF-6D30-B889-FB2C-83BF237A0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027" y="0"/>
            <a:ext cx="2814449" cy="2814449"/>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7E713288-344D-3875-167D-93A78D5B6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3274" y="4378983"/>
            <a:ext cx="2957202" cy="2479017"/>
          </a:xfrm>
          <a:prstGeom prst="rect">
            <a:avLst/>
          </a:prstGeom>
        </p:spPr>
      </p:pic>
    </p:spTree>
    <p:extLst>
      <p:ext uri="{BB962C8B-B14F-4D97-AF65-F5344CB8AC3E}">
        <p14:creationId xmlns:p14="http://schemas.microsoft.com/office/powerpoint/2010/main" val="386983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F012C7-F13A-42E3-8E9D-A32EF4925CE6}"/>
              </a:ext>
            </a:extLst>
          </p:cNvPr>
          <p:cNvSpPr txBox="1"/>
          <p:nvPr/>
        </p:nvSpPr>
        <p:spPr>
          <a:xfrm>
            <a:off x="461781" y="212280"/>
            <a:ext cx="11256884" cy="523220"/>
          </a:xfrm>
          <a:prstGeom prst="rect">
            <a:avLst/>
          </a:prstGeom>
          <a:noFill/>
        </p:spPr>
        <p:txBody>
          <a:bodyPr wrap="square" rtlCol="0">
            <a:spAutoFit/>
          </a:bodyPr>
          <a:lstStyle/>
          <a:p>
            <a:r>
              <a:rPr lang="en-GB" sz="2800" dirty="0">
                <a:solidFill>
                  <a:schemeClr val="bg1"/>
                </a:solidFill>
                <a:effectLst/>
                <a:latin typeface="Montserrat" panose="00000500000000000000"/>
                <a:ea typeface="Calibri" panose="020F0502020204030204" pitchFamily="34" charset="0"/>
              </a:rPr>
              <a:t>Todays Keynote Speaker – </a:t>
            </a:r>
            <a:r>
              <a:rPr lang="en-GB" sz="2800" b="1" dirty="0">
                <a:solidFill>
                  <a:schemeClr val="bg1"/>
                </a:solidFill>
                <a:effectLst/>
                <a:latin typeface="Montserrat" panose="00000500000000000000"/>
                <a:ea typeface="Calibri" panose="020F0502020204030204" pitchFamily="34" charset="0"/>
              </a:rPr>
              <a:t>Tom Forman</a:t>
            </a:r>
            <a:endParaRPr lang="en-GB" sz="2800" b="1" dirty="0">
              <a:solidFill>
                <a:schemeClr val="bg1"/>
              </a:solidFill>
              <a:latin typeface="Montserrat" panose="00000500000000000000"/>
              <a:ea typeface="Calibri" panose="020F0502020204030204" pitchFamily="34" charset="0"/>
            </a:endParaRPr>
          </a:p>
        </p:txBody>
      </p:sp>
      <p:sp>
        <p:nvSpPr>
          <p:cNvPr id="9" name="TextBox 8">
            <a:extLst>
              <a:ext uri="{FF2B5EF4-FFF2-40B4-BE49-F238E27FC236}">
                <a16:creationId xmlns:a16="http://schemas.microsoft.com/office/drawing/2014/main" id="{E10DC71B-98C3-4FD0-AA36-CB168B941140}"/>
              </a:ext>
            </a:extLst>
          </p:cNvPr>
          <p:cNvSpPr txBox="1"/>
          <p:nvPr/>
        </p:nvSpPr>
        <p:spPr>
          <a:xfrm>
            <a:off x="8599123" y="3231109"/>
            <a:ext cx="3119542" cy="1477328"/>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p:txBody>
      </p:sp>
      <p:sp>
        <p:nvSpPr>
          <p:cNvPr id="13" name="TextBox 12">
            <a:extLst>
              <a:ext uri="{FF2B5EF4-FFF2-40B4-BE49-F238E27FC236}">
                <a16:creationId xmlns:a16="http://schemas.microsoft.com/office/drawing/2014/main" id="{59DC5D47-6DC9-4A78-95A7-11F2F5AD08E6}"/>
              </a:ext>
            </a:extLst>
          </p:cNvPr>
          <p:cNvSpPr txBox="1"/>
          <p:nvPr/>
        </p:nvSpPr>
        <p:spPr>
          <a:xfrm>
            <a:off x="4064688" y="6262559"/>
            <a:ext cx="6094206" cy="369332"/>
          </a:xfrm>
          <a:prstGeom prst="rect">
            <a:avLst/>
          </a:prstGeom>
          <a:noFill/>
        </p:spPr>
        <p:txBody>
          <a:bodyPr wrap="square">
            <a:spAutoFit/>
          </a:bodyPr>
          <a:lstStyle/>
          <a:p>
            <a:r>
              <a:rPr lang="en-GB" dirty="0">
                <a:solidFill>
                  <a:schemeClr val="bg1"/>
                </a:solidFill>
              </a:rPr>
              <a:t>https://thewun.co.uk/</a:t>
            </a:r>
          </a:p>
        </p:txBody>
      </p:sp>
      <p:sp>
        <p:nvSpPr>
          <p:cNvPr id="4" name="TextBox 3">
            <a:extLst>
              <a:ext uri="{FF2B5EF4-FFF2-40B4-BE49-F238E27FC236}">
                <a16:creationId xmlns:a16="http://schemas.microsoft.com/office/drawing/2014/main" id="{890EFCFF-810E-4E83-97F2-73CD66BFBCBA}"/>
              </a:ext>
            </a:extLst>
          </p:cNvPr>
          <p:cNvSpPr txBox="1"/>
          <p:nvPr/>
        </p:nvSpPr>
        <p:spPr>
          <a:xfrm>
            <a:off x="2416404" y="4044099"/>
            <a:ext cx="6182719" cy="369332"/>
          </a:xfrm>
          <a:prstGeom prst="rect">
            <a:avLst/>
          </a:prstGeom>
          <a:noFill/>
        </p:spPr>
        <p:txBody>
          <a:bodyPr wrap="square" rtlCol="0">
            <a:spAutoFit/>
          </a:bodyPr>
          <a:lstStyle/>
          <a:p>
            <a:r>
              <a:rPr lang="en-GB" b="0" i="0" dirty="0">
                <a:solidFill>
                  <a:schemeClr val="bg1"/>
                </a:solidFill>
                <a:effectLst/>
                <a:latin typeface="Montserrat "/>
              </a:rPr>
              <a:t>	.</a:t>
            </a:r>
            <a:endParaRPr lang="en-GB" dirty="0">
              <a:solidFill>
                <a:schemeClr val="bg1"/>
              </a:solidFill>
              <a:latin typeface="Montserrat "/>
            </a:endParaRPr>
          </a:p>
        </p:txBody>
      </p:sp>
      <p:sp>
        <p:nvSpPr>
          <p:cNvPr id="14" name="TextBox 13">
            <a:extLst>
              <a:ext uri="{FF2B5EF4-FFF2-40B4-BE49-F238E27FC236}">
                <a16:creationId xmlns:a16="http://schemas.microsoft.com/office/drawing/2014/main" id="{B5089778-AF72-9CF0-194F-DF15C74601E6}"/>
              </a:ext>
            </a:extLst>
          </p:cNvPr>
          <p:cNvSpPr txBox="1"/>
          <p:nvPr/>
        </p:nvSpPr>
        <p:spPr>
          <a:xfrm>
            <a:off x="558660" y="2596896"/>
            <a:ext cx="8505531" cy="2308324"/>
          </a:xfrm>
          <a:prstGeom prst="rect">
            <a:avLst/>
          </a:prstGeom>
          <a:noFill/>
        </p:spPr>
        <p:txBody>
          <a:bodyPr wrap="square">
            <a:spAutoFit/>
          </a:bodyPr>
          <a:lstStyle/>
          <a:p>
            <a:pPr algn="l" fontAlgn="base"/>
            <a:r>
              <a:rPr lang="en-GB" b="0" i="0" dirty="0">
                <a:solidFill>
                  <a:schemeClr val="bg1"/>
                </a:solidFill>
                <a:effectLst/>
                <a:latin typeface="Open Sans" panose="020B0606030504020204" pitchFamily="34" charset="0"/>
              </a:rPr>
              <a:t>Tom is an expert in energy regulatory and commercial matters. He has advised many industry participants on the regulatory and legislative framework that governs the industry from offshore wind to transmission networks. </a:t>
            </a:r>
          </a:p>
          <a:p>
            <a:pPr algn="l" fontAlgn="base"/>
            <a:endParaRPr lang="en-GB" dirty="0">
              <a:solidFill>
                <a:schemeClr val="bg1"/>
              </a:solidFill>
              <a:latin typeface="Open Sans" panose="020B0606030504020204" pitchFamily="34" charset="0"/>
            </a:endParaRPr>
          </a:p>
          <a:p>
            <a:pPr algn="l" fontAlgn="base"/>
            <a:r>
              <a:rPr lang="en-GB" b="0" i="0" dirty="0">
                <a:solidFill>
                  <a:schemeClr val="bg1"/>
                </a:solidFill>
                <a:effectLst/>
                <a:latin typeface="Open Sans" panose="020B0606030504020204" pitchFamily="34" charset="0"/>
              </a:rPr>
              <a:t>In relation to the supply market he has advised on large scale M&amp;A, customer book transactions, </a:t>
            </a:r>
            <a:r>
              <a:rPr lang="en-GB" b="0" i="0" dirty="0" err="1">
                <a:solidFill>
                  <a:schemeClr val="bg1"/>
                </a:solidFill>
                <a:effectLst/>
                <a:latin typeface="Open Sans" panose="020B0606030504020204" pitchFamily="34" charset="0"/>
              </a:rPr>
              <a:t>SoLR</a:t>
            </a:r>
            <a:r>
              <a:rPr lang="en-GB" b="0" i="0" dirty="0">
                <a:solidFill>
                  <a:schemeClr val="bg1"/>
                </a:solidFill>
                <a:effectLst/>
                <a:latin typeface="Open Sans" panose="020B0606030504020204" pitchFamily="34" charset="0"/>
              </a:rPr>
              <a:t> processes and Ofgem enforcement actions as well as day to day issues such as licence compliance and smart metering projects</a:t>
            </a:r>
            <a:r>
              <a:rPr lang="en-GB" b="0" i="0" dirty="0">
                <a:solidFill>
                  <a:srgbClr val="666666"/>
                </a:solidFill>
                <a:effectLst/>
                <a:latin typeface="Open Sans" panose="020B0606030504020204" pitchFamily="34" charset="0"/>
              </a:rPr>
              <a:t>.</a:t>
            </a:r>
            <a:endParaRPr lang="en-US" b="0" i="0" dirty="0">
              <a:solidFill>
                <a:srgbClr val="333333"/>
              </a:solidFill>
              <a:effectLst/>
              <a:latin typeface="Open Sans" panose="020B0606030504020204" pitchFamily="34" charset="0"/>
            </a:endParaRPr>
          </a:p>
        </p:txBody>
      </p:sp>
      <p:pic>
        <p:nvPicPr>
          <p:cNvPr id="3" name="Picture 2" descr="A person in a suit&#10;&#10;Description automatically generated with low confidence">
            <a:extLst>
              <a:ext uri="{FF2B5EF4-FFF2-40B4-BE49-F238E27FC236}">
                <a16:creationId xmlns:a16="http://schemas.microsoft.com/office/drawing/2014/main" id="{14ADCD33-F623-767C-CD29-CD6FFE534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087" y="-63932"/>
            <a:ext cx="2898913" cy="2898913"/>
          </a:xfrm>
          <a:prstGeom prst="rect">
            <a:avLst/>
          </a:prstGeom>
        </p:spPr>
      </p:pic>
      <p:sp>
        <p:nvSpPr>
          <p:cNvPr id="10" name="TextBox 9">
            <a:extLst>
              <a:ext uri="{FF2B5EF4-FFF2-40B4-BE49-F238E27FC236}">
                <a16:creationId xmlns:a16="http://schemas.microsoft.com/office/drawing/2014/main" id="{357566E1-7D68-F609-9D8E-18C7308528B6}"/>
              </a:ext>
            </a:extLst>
          </p:cNvPr>
          <p:cNvSpPr txBox="1"/>
          <p:nvPr/>
        </p:nvSpPr>
        <p:spPr>
          <a:xfrm>
            <a:off x="558660" y="843222"/>
            <a:ext cx="6097656" cy="646331"/>
          </a:xfrm>
          <a:prstGeom prst="rect">
            <a:avLst/>
          </a:prstGeom>
          <a:noFill/>
        </p:spPr>
        <p:txBody>
          <a:bodyPr wrap="square">
            <a:spAutoFit/>
          </a:bodyPr>
          <a:lstStyle/>
          <a:p>
            <a:r>
              <a:rPr lang="en-GB" b="1" i="0" dirty="0">
                <a:solidFill>
                  <a:schemeClr val="bg1"/>
                </a:solidFill>
                <a:effectLst/>
                <a:latin typeface="Open Sans" panose="020B0606030504020204" pitchFamily="34" charset="0"/>
              </a:rPr>
              <a:t>Senior Associate at the international law firm CMS, focussing on Energy &amp; Climate Change</a:t>
            </a:r>
            <a:endParaRPr lang="en-GB" b="1" dirty="0">
              <a:solidFill>
                <a:schemeClr val="bg1"/>
              </a:solidFill>
            </a:endParaRPr>
          </a:p>
        </p:txBody>
      </p:sp>
      <p:pic>
        <p:nvPicPr>
          <p:cNvPr id="7" name="Picture 6" descr="A picture containing text&#10;&#10;Description automatically generated">
            <a:extLst>
              <a:ext uri="{FF2B5EF4-FFF2-40B4-BE49-F238E27FC236}">
                <a16:creationId xmlns:a16="http://schemas.microsoft.com/office/drawing/2014/main" id="{C5DD7D27-5EA0-AE2B-6EDC-903C257FF7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4191" y="4247435"/>
            <a:ext cx="3082431" cy="2583995"/>
          </a:xfrm>
          <a:prstGeom prst="rect">
            <a:avLst/>
          </a:prstGeom>
        </p:spPr>
      </p:pic>
    </p:spTree>
    <p:extLst>
      <p:ext uri="{BB962C8B-B14F-4D97-AF65-F5344CB8AC3E}">
        <p14:creationId xmlns:p14="http://schemas.microsoft.com/office/powerpoint/2010/main" val="410767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F012C7-F13A-42E3-8E9D-A32EF4925CE6}"/>
              </a:ext>
            </a:extLst>
          </p:cNvPr>
          <p:cNvSpPr txBox="1"/>
          <p:nvPr/>
        </p:nvSpPr>
        <p:spPr>
          <a:xfrm>
            <a:off x="467558" y="150457"/>
            <a:ext cx="11256884" cy="523220"/>
          </a:xfrm>
          <a:prstGeom prst="rect">
            <a:avLst/>
          </a:prstGeom>
          <a:noFill/>
        </p:spPr>
        <p:txBody>
          <a:bodyPr wrap="square" rtlCol="0">
            <a:spAutoFit/>
          </a:bodyPr>
          <a:lstStyle/>
          <a:p>
            <a:r>
              <a:rPr lang="en-GB" sz="2800" dirty="0">
                <a:solidFill>
                  <a:schemeClr val="bg1"/>
                </a:solidFill>
                <a:effectLst/>
                <a:latin typeface="Montserrat" panose="00000500000000000000"/>
                <a:ea typeface="Calibri" panose="020F0502020204030204" pitchFamily="34" charset="0"/>
              </a:rPr>
              <a:t>Todays Panel</a:t>
            </a:r>
            <a:endParaRPr lang="en-GB" sz="2800" dirty="0">
              <a:solidFill>
                <a:schemeClr val="bg1"/>
              </a:solidFill>
              <a:latin typeface="Montserrat" panose="00000500000000000000"/>
              <a:ea typeface="Calibri" panose="020F0502020204030204" pitchFamily="34" charset="0"/>
            </a:endParaRPr>
          </a:p>
        </p:txBody>
      </p:sp>
      <p:sp>
        <p:nvSpPr>
          <p:cNvPr id="9" name="TextBox 8">
            <a:extLst>
              <a:ext uri="{FF2B5EF4-FFF2-40B4-BE49-F238E27FC236}">
                <a16:creationId xmlns:a16="http://schemas.microsoft.com/office/drawing/2014/main" id="{E10DC71B-98C3-4FD0-AA36-CB168B941140}"/>
              </a:ext>
            </a:extLst>
          </p:cNvPr>
          <p:cNvSpPr txBox="1"/>
          <p:nvPr/>
        </p:nvSpPr>
        <p:spPr>
          <a:xfrm>
            <a:off x="8599123" y="3231109"/>
            <a:ext cx="3119542" cy="1477328"/>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p:txBody>
      </p:sp>
      <p:sp>
        <p:nvSpPr>
          <p:cNvPr id="13" name="TextBox 12">
            <a:extLst>
              <a:ext uri="{FF2B5EF4-FFF2-40B4-BE49-F238E27FC236}">
                <a16:creationId xmlns:a16="http://schemas.microsoft.com/office/drawing/2014/main" id="{59DC5D47-6DC9-4A78-95A7-11F2F5AD08E6}"/>
              </a:ext>
            </a:extLst>
          </p:cNvPr>
          <p:cNvSpPr txBox="1"/>
          <p:nvPr/>
        </p:nvSpPr>
        <p:spPr>
          <a:xfrm>
            <a:off x="4064688" y="6262559"/>
            <a:ext cx="6094206" cy="369332"/>
          </a:xfrm>
          <a:prstGeom prst="rect">
            <a:avLst/>
          </a:prstGeom>
          <a:noFill/>
        </p:spPr>
        <p:txBody>
          <a:bodyPr wrap="square">
            <a:spAutoFit/>
          </a:bodyPr>
          <a:lstStyle/>
          <a:p>
            <a:r>
              <a:rPr lang="en-GB" dirty="0">
                <a:solidFill>
                  <a:schemeClr val="bg1"/>
                </a:solidFill>
              </a:rPr>
              <a:t>https://thewun.co.uk/</a:t>
            </a:r>
          </a:p>
        </p:txBody>
      </p:sp>
      <p:sp>
        <p:nvSpPr>
          <p:cNvPr id="4" name="TextBox 3">
            <a:extLst>
              <a:ext uri="{FF2B5EF4-FFF2-40B4-BE49-F238E27FC236}">
                <a16:creationId xmlns:a16="http://schemas.microsoft.com/office/drawing/2014/main" id="{890EFCFF-810E-4E83-97F2-73CD66BFBCBA}"/>
              </a:ext>
            </a:extLst>
          </p:cNvPr>
          <p:cNvSpPr txBox="1"/>
          <p:nvPr/>
        </p:nvSpPr>
        <p:spPr>
          <a:xfrm>
            <a:off x="2416404" y="4044099"/>
            <a:ext cx="6182719" cy="369332"/>
          </a:xfrm>
          <a:prstGeom prst="rect">
            <a:avLst/>
          </a:prstGeom>
          <a:noFill/>
        </p:spPr>
        <p:txBody>
          <a:bodyPr wrap="square" rtlCol="0">
            <a:spAutoFit/>
          </a:bodyPr>
          <a:lstStyle/>
          <a:p>
            <a:r>
              <a:rPr lang="en-GB" b="0" i="0" dirty="0">
                <a:solidFill>
                  <a:schemeClr val="bg1"/>
                </a:solidFill>
                <a:effectLst/>
                <a:latin typeface="Montserrat "/>
              </a:rPr>
              <a:t>	.</a:t>
            </a:r>
            <a:endParaRPr lang="en-GB" dirty="0">
              <a:solidFill>
                <a:schemeClr val="bg1"/>
              </a:solidFill>
              <a:latin typeface="Montserrat "/>
            </a:endParaRPr>
          </a:p>
        </p:txBody>
      </p:sp>
      <p:sp>
        <p:nvSpPr>
          <p:cNvPr id="14" name="TextBox 13">
            <a:extLst>
              <a:ext uri="{FF2B5EF4-FFF2-40B4-BE49-F238E27FC236}">
                <a16:creationId xmlns:a16="http://schemas.microsoft.com/office/drawing/2014/main" id="{B5089778-AF72-9CF0-194F-DF15C74601E6}"/>
              </a:ext>
            </a:extLst>
          </p:cNvPr>
          <p:cNvSpPr txBox="1"/>
          <p:nvPr/>
        </p:nvSpPr>
        <p:spPr>
          <a:xfrm>
            <a:off x="558660" y="2596896"/>
            <a:ext cx="8505531" cy="369332"/>
          </a:xfrm>
          <a:prstGeom prst="rect">
            <a:avLst/>
          </a:prstGeom>
          <a:noFill/>
        </p:spPr>
        <p:txBody>
          <a:bodyPr wrap="square">
            <a:spAutoFit/>
          </a:bodyPr>
          <a:lstStyle/>
          <a:p>
            <a:pPr algn="l" fontAlgn="base"/>
            <a:r>
              <a:rPr lang="en-GB" b="0" i="0" dirty="0">
                <a:solidFill>
                  <a:srgbClr val="666666"/>
                </a:solidFill>
                <a:effectLst/>
                <a:latin typeface="Open Sans" panose="020B0606030504020204" pitchFamily="34" charset="0"/>
              </a:rPr>
              <a:t>.</a:t>
            </a:r>
            <a:endParaRPr lang="en-US" b="0" i="0" dirty="0">
              <a:solidFill>
                <a:srgbClr val="333333"/>
              </a:solidFill>
              <a:effectLst/>
              <a:latin typeface="Open Sans" panose="020B0606030504020204" pitchFamily="34" charset="0"/>
            </a:endParaRPr>
          </a:p>
        </p:txBody>
      </p:sp>
      <p:sp>
        <p:nvSpPr>
          <p:cNvPr id="7" name="TextBox 6">
            <a:extLst>
              <a:ext uri="{FF2B5EF4-FFF2-40B4-BE49-F238E27FC236}">
                <a16:creationId xmlns:a16="http://schemas.microsoft.com/office/drawing/2014/main" id="{54581CBE-7B22-325E-5BC1-958666DB2707}"/>
              </a:ext>
            </a:extLst>
          </p:cNvPr>
          <p:cNvSpPr txBox="1"/>
          <p:nvPr/>
        </p:nvSpPr>
        <p:spPr>
          <a:xfrm>
            <a:off x="379488" y="1341782"/>
            <a:ext cx="8684703" cy="4801314"/>
          </a:xfrm>
          <a:prstGeom prst="rect">
            <a:avLst/>
          </a:prstGeom>
          <a:noFill/>
        </p:spPr>
        <p:txBody>
          <a:bodyPr wrap="square">
            <a:spAutoFit/>
          </a:bodyPr>
          <a:lstStyle/>
          <a:p>
            <a:pPr algn="l"/>
            <a:r>
              <a:rPr lang="en-GB" b="1" i="0" dirty="0">
                <a:solidFill>
                  <a:schemeClr val="bg1"/>
                </a:solidFill>
                <a:effectLst/>
                <a:latin typeface="Open Sans" panose="020B0606030504020204" pitchFamily="34" charset="0"/>
              </a:rPr>
              <a:t>Monica Collings, CEO So Energy</a:t>
            </a:r>
          </a:p>
          <a:p>
            <a:pPr algn="l"/>
            <a:endParaRPr lang="en-GB" b="0" i="0" dirty="0">
              <a:solidFill>
                <a:schemeClr val="bg1"/>
              </a:solidFill>
              <a:effectLst/>
              <a:latin typeface="Open Sans" panose="020B0606030504020204" pitchFamily="34" charset="0"/>
            </a:endParaRPr>
          </a:p>
          <a:p>
            <a:pPr algn="l"/>
            <a:r>
              <a:rPr lang="en-GB" b="0" i="0" dirty="0">
                <a:solidFill>
                  <a:schemeClr val="bg1"/>
                </a:solidFill>
                <a:effectLst/>
                <a:latin typeface="Open Sans" panose="020B0606030504020204" pitchFamily="34" charset="0"/>
              </a:rPr>
              <a:t>Monica Collings is Chief Executive Officer of So Energy, challenger retail</a:t>
            </a:r>
          </a:p>
          <a:p>
            <a:pPr algn="l"/>
            <a:r>
              <a:rPr lang="en-GB" b="0" i="0" dirty="0">
                <a:solidFill>
                  <a:schemeClr val="bg1"/>
                </a:solidFill>
                <a:effectLst/>
                <a:latin typeface="Open Sans" panose="020B0606030504020204" pitchFamily="34" charset="0"/>
              </a:rPr>
              <a:t>energy supplier and part of the ESB Group. Having worked within the</a:t>
            </a:r>
          </a:p>
          <a:p>
            <a:pPr algn="l"/>
            <a:r>
              <a:rPr lang="en-GB" b="0" i="0" dirty="0">
                <a:solidFill>
                  <a:schemeClr val="bg1"/>
                </a:solidFill>
                <a:effectLst/>
                <a:latin typeface="Open Sans" panose="020B0606030504020204" pitchFamily="34" charset="0"/>
              </a:rPr>
              <a:t>energy industry since 2018, she formerly led Vattenfall’s supplier in GB. </a:t>
            </a:r>
          </a:p>
          <a:p>
            <a:pPr algn="l"/>
            <a:r>
              <a:rPr lang="en-GB" b="0" i="0" dirty="0">
                <a:solidFill>
                  <a:schemeClr val="bg1"/>
                </a:solidFill>
                <a:effectLst/>
                <a:latin typeface="Open Sans" panose="020B0606030504020204" pitchFamily="34" charset="0"/>
              </a:rPr>
              <a:t>With a career foundation in marketing and communications, her path to leadership has seen her work in a variety of sectors including property, automotive and retail; markets clearly relevant as part of the energy transition to net zero. Monica sits as a non-executive on a number of boards in addition to her executive role, chairing a Diversity and Inclusivity Committee - a subject she is incredibly passionate about. </a:t>
            </a:r>
          </a:p>
          <a:p>
            <a:pPr algn="l"/>
            <a:endParaRPr lang="en-GB" b="0" i="0" dirty="0">
              <a:solidFill>
                <a:schemeClr val="bg1"/>
              </a:solidFill>
              <a:effectLst/>
              <a:latin typeface="Open Sans" panose="020B0606030504020204" pitchFamily="34" charset="0"/>
            </a:endParaRPr>
          </a:p>
          <a:p>
            <a:pPr algn="l"/>
            <a:r>
              <a:rPr lang="en-GB" b="0" i="0" dirty="0">
                <a:solidFill>
                  <a:schemeClr val="bg1"/>
                </a:solidFill>
                <a:effectLst/>
                <a:latin typeface="Open Sans" panose="020B0606030504020204" pitchFamily="34" charset="0"/>
              </a:rPr>
              <a:t>Monica's career highlights include an impressive track record of business transformation, innovation and NPD, scaling and growth, managing M&amp;A processes, as well as her passion for creating strong visions and aligning organisational purpose to achieve results delivery. Monica’s leadership style can be described as progressive, empowering, people-centred and inclusive.</a:t>
            </a:r>
          </a:p>
        </p:txBody>
      </p:sp>
      <p:pic>
        <p:nvPicPr>
          <p:cNvPr id="11" name="Picture 10" descr="A person sitting in a chair&#10;&#10;Description automatically generated with medium confidence">
            <a:extLst>
              <a:ext uri="{FF2B5EF4-FFF2-40B4-BE49-F238E27FC236}">
                <a16:creationId xmlns:a16="http://schemas.microsoft.com/office/drawing/2014/main" id="{51EC67B3-9E9A-8735-B827-9AE872DE8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4990" y="0"/>
            <a:ext cx="3592877" cy="2385895"/>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80171596-24CE-8CFC-AE6D-76EDFABBFC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4037" y="4413431"/>
            <a:ext cx="2916110" cy="2444569"/>
          </a:xfrm>
          <a:prstGeom prst="rect">
            <a:avLst/>
          </a:prstGeom>
        </p:spPr>
      </p:pic>
    </p:spTree>
    <p:extLst>
      <p:ext uri="{BB962C8B-B14F-4D97-AF65-F5344CB8AC3E}">
        <p14:creationId xmlns:p14="http://schemas.microsoft.com/office/powerpoint/2010/main" val="1297726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F012C7-F13A-42E3-8E9D-A32EF4925CE6}"/>
              </a:ext>
            </a:extLst>
          </p:cNvPr>
          <p:cNvSpPr txBox="1"/>
          <p:nvPr/>
        </p:nvSpPr>
        <p:spPr>
          <a:xfrm>
            <a:off x="461781" y="212280"/>
            <a:ext cx="11256884" cy="523220"/>
          </a:xfrm>
          <a:prstGeom prst="rect">
            <a:avLst/>
          </a:prstGeom>
          <a:noFill/>
        </p:spPr>
        <p:txBody>
          <a:bodyPr wrap="square" rtlCol="0">
            <a:spAutoFit/>
          </a:bodyPr>
          <a:lstStyle/>
          <a:p>
            <a:r>
              <a:rPr lang="en-GB" sz="2800" dirty="0">
                <a:solidFill>
                  <a:schemeClr val="bg1"/>
                </a:solidFill>
                <a:effectLst/>
                <a:latin typeface="Montserrat" panose="00000500000000000000"/>
                <a:ea typeface="Calibri" panose="020F0502020204030204" pitchFamily="34" charset="0"/>
              </a:rPr>
              <a:t>Todays Panel</a:t>
            </a:r>
            <a:endParaRPr lang="en-GB" sz="2800" dirty="0">
              <a:solidFill>
                <a:schemeClr val="bg1"/>
              </a:solidFill>
              <a:latin typeface="Montserrat" panose="00000500000000000000"/>
              <a:ea typeface="Calibri" panose="020F0502020204030204" pitchFamily="34" charset="0"/>
            </a:endParaRPr>
          </a:p>
        </p:txBody>
      </p:sp>
      <p:sp>
        <p:nvSpPr>
          <p:cNvPr id="9" name="TextBox 8">
            <a:extLst>
              <a:ext uri="{FF2B5EF4-FFF2-40B4-BE49-F238E27FC236}">
                <a16:creationId xmlns:a16="http://schemas.microsoft.com/office/drawing/2014/main" id="{E10DC71B-98C3-4FD0-AA36-CB168B941140}"/>
              </a:ext>
            </a:extLst>
          </p:cNvPr>
          <p:cNvSpPr txBox="1"/>
          <p:nvPr/>
        </p:nvSpPr>
        <p:spPr>
          <a:xfrm>
            <a:off x="8599123" y="3231109"/>
            <a:ext cx="3119542" cy="1477328"/>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p:txBody>
      </p:sp>
      <p:sp>
        <p:nvSpPr>
          <p:cNvPr id="13" name="TextBox 12">
            <a:extLst>
              <a:ext uri="{FF2B5EF4-FFF2-40B4-BE49-F238E27FC236}">
                <a16:creationId xmlns:a16="http://schemas.microsoft.com/office/drawing/2014/main" id="{59DC5D47-6DC9-4A78-95A7-11F2F5AD08E6}"/>
              </a:ext>
            </a:extLst>
          </p:cNvPr>
          <p:cNvSpPr txBox="1"/>
          <p:nvPr/>
        </p:nvSpPr>
        <p:spPr>
          <a:xfrm>
            <a:off x="4064688" y="6262559"/>
            <a:ext cx="6094206" cy="369332"/>
          </a:xfrm>
          <a:prstGeom prst="rect">
            <a:avLst/>
          </a:prstGeom>
          <a:noFill/>
        </p:spPr>
        <p:txBody>
          <a:bodyPr wrap="square">
            <a:spAutoFit/>
          </a:bodyPr>
          <a:lstStyle/>
          <a:p>
            <a:r>
              <a:rPr lang="en-GB" dirty="0">
                <a:solidFill>
                  <a:schemeClr val="bg1"/>
                </a:solidFill>
              </a:rPr>
              <a:t>https://thewun.co.uk/</a:t>
            </a:r>
          </a:p>
        </p:txBody>
      </p:sp>
      <p:sp>
        <p:nvSpPr>
          <p:cNvPr id="4" name="TextBox 3">
            <a:extLst>
              <a:ext uri="{FF2B5EF4-FFF2-40B4-BE49-F238E27FC236}">
                <a16:creationId xmlns:a16="http://schemas.microsoft.com/office/drawing/2014/main" id="{890EFCFF-810E-4E83-97F2-73CD66BFBCBA}"/>
              </a:ext>
            </a:extLst>
          </p:cNvPr>
          <p:cNvSpPr txBox="1"/>
          <p:nvPr/>
        </p:nvSpPr>
        <p:spPr>
          <a:xfrm>
            <a:off x="2416404" y="4044099"/>
            <a:ext cx="6182719" cy="369332"/>
          </a:xfrm>
          <a:prstGeom prst="rect">
            <a:avLst/>
          </a:prstGeom>
          <a:noFill/>
        </p:spPr>
        <p:txBody>
          <a:bodyPr wrap="square" rtlCol="0">
            <a:spAutoFit/>
          </a:bodyPr>
          <a:lstStyle/>
          <a:p>
            <a:r>
              <a:rPr lang="en-GB" b="0" i="0" dirty="0">
                <a:solidFill>
                  <a:schemeClr val="bg1"/>
                </a:solidFill>
                <a:effectLst/>
                <a:latin typeface="Montserrat "/>
              </a:rPr>
              <a:t>	.</a:t>
            </a:r>
            <a:endParaRPr lang="en-GB" dirty="0">
              <a:solidFill>
                <a:schemeClr val="bg1"/>
              </a:solidFill>
              <a:latin typeface="Montserrat "/>
            </a:endParaRPr>
          </a:p>
        </p:txBody>
      </p:sp>
      <p:sp>
        <p:nvSpPr>
          <p:cNvPr id="14" name="TextBox 13">
            <a:extLst>
              <a:ext uri="{FF2B5EF4-FFF2-40B4-BE49-F238E27FC236}">
                <a16:creationId xmlns:a16="http://schemas.microsoft.com/office/drawing/2014/main" id="{B5089778-AF72-9CF0-194F-DF15C74601E6}"/>
              </a:ext>
            </a:extLst>
          </p:cNvPr>
          <p:cNvSpPr txBox="1"/>
          <p:nvPr/>
        </p:nvSpPr>
        <p:spPr>
          <a:xfrm>
            <a:off x="558660" y="2596896"/>
            <a:ext cx="8505531" cy="369332"/>
          </a:xfrm>
          <a:prstGeom prst="rect">
            <a:avLst/>
          </a:prstGeom>
          <a:noFill/>
        </p:spPr>
        <p:txBody>
          <a:bodyPr wrap="square">
            <a:spAutoFit/>
          </a:bodyPr>
          <a:lstStyle/>
          <a:p>
            <a:pPr algn="l" fontAlgn="base"/>
            <a:r>
              <a:rPr lang="en-GB" b="0" i="0" dirty="0">
                <a:solidFill>
                  <a:srgbClr val="666666"/>
                </a:solidFill>
                <a:effectLst/>
                <a:latin typeface="Open Sans" panose="020B0606030504020204" pitchFamily="34" charset="0"/>
              </a:rPr>
              <a:t>.</a:t>
            </a:r>
            <a:endParaRPr lang="en-US" b="0" i="0" dirty="0">
              <a:solidFill>
                <a:srgbClr val="333333"/>
              </a:solidFill>
              <a:effectLst/>
              <a:latin typeface="Open Sans" panose="020B0606030504020204" pitchFamily="34" charset="0"/>
            </a:endParaRPr>
          </a:p>
        </p:txBody>
      </p:sp>
      <p:sp>
        <p:nvSpPr>
          <p:cNvPr id="3" name="TextBox 2">
            <a:extLst>
              <a:ext uri="{FF2B5EF4-FFF2-40B4-BE49-F238E27FC236}">
                <a16:creationId xmlns:a16="http://schemas.microsoft.com/office/drawing/2014/main" id="{85ABB4D2-C25B-81D4-1920-F99F82F31FCF}"/>
              </a:ext>
            </a:extLst>
          </p:cNvPr>
          <p:cNvSpPr txBox="1"/>
          <p:nvPr/>
        </p:nvSpPr>
        <p:spPr>
          <a:xfrm>
            <a:off x="372361" y="964096"/>
            <a:ext cx="8878127" cy="4247317"/>
          </a:xfrm>
          <a:prstGeom prst="rect">
            <a:avLst/>
          </a:prstGeom>
          <a:noFill/>
        </p:spPr>
        <p:txBody>
          <a:bodyPr wrap="square">
            <a:spAutoFit/>
          </a:bodyPr>
          <a:lstStyle/>
          <a:p>
            <a:pPr algn="l"/>
            <a:r>
              <a:rPr lang="en-GB" b="1" i="0" dirty="0">
                <a:solidFill>
                  <a:schemeClr val="bg1"/>
                </a:solidFill>
                <a:effectLst/>
                <a:latin typeface="Open Sans" panose="020B0606030504020204" pitchFamily="34" charset="0"/>
              </a:rPr>
              <a:t>Dhara Vyas, Director of Advocacy &amp; Programmes (Interim) Energy UK</a:t>
            </a:r>
          </a:p>
          <a:p>
            <a:pPr algn="l"/>
            <a:endParaRPr lang="en-GB" b="1" i="0" dirty="0">
              <a:solidFill>
                <a:schemeClr val="bg1"/>
              </a:solidFill>
              <a:effectLst/>
              <a:latin typeface="Open Sans" panose="020B0606030504020204" pitchFamily="34" charset="0"/>
            </a:endParaRPr>
          </a:p>
          <a:p>
            <a:pPr algn="l"/>
            <a:endParaRPr lang="en-GB" b="0" i="0" dirty="0">
              <a:solidFill>
                <a:srgbClr val="4A4A4A"/>
              </a:solidFill>
              <a:effectLst/>
              <a:latin typeface="Open Sans" panose="020B0606030504020204" pitchFamily="34" charset="0"/>
            </a:endParaRPr>
          </a:p>
          <a:p>
            <a:pPr algn="l"/>
            <a:r>
              <a:rPr lang="en-GB" b="0" i="0" dirty="0">
                <a:solidFill>
                  <a:schemeClr val="bg1"/>
                </a:solidFill>
                <a:effectLst/>
                <a:latin typeface="Open Sans" panose="020B0606030504020204" pitchFamily="34" charset="0"/>
              </a:rPr>
              <a:t>Dhara is an expert on energy consumer issues and joined Energy UK in November 2021 from Citizens Advice, where she was responsible for the consumer watchdog’s work on net zero, decarbonisation and future energy. Prior to this, Dhara led on several energy retail market issues, including customer service, vulnerability and smart energy.</a:t>
            </a:r>
          </a:p>
          <a:p>
            <a:pPr algn="l"/>
            <a:endParaRPr lang="en-GB" b="0" i="0" dirty="0">
              <a:solidFill>
                <a:schemeClr val="bg1"/>
              </a:solidFill>
              <a:effectLst/>
              <a:latin typeface="Open Sans" panose="020B0606030504020204" pitchFamily="34" charset="0"/>
            </a:endParaRPr>
          </a:p>
          <a:p>
            <a:pPr algn="l"/>
            <a:endParaRPr lang="en-GB" b="0" i="0" dirty="0">
              <a:solidFill>
                <a:schemeClr val="bg1"/>
              </a:solidFill>
              <a:effectLst/>
              <a:latin typeface="Open Sans" panose="020B0606030504020204" pitchFamily="34" charset="0"/>
            </a:endParaRPr>
          </a:p>
          <a:p>
            <a:pPr algn="l"/>
            <a:r>
              <a:rPr lang="en-GB" b="0" i="0" dirty="0">
                <a:solidFill>
                  <a:schemeClr val="bg1"/>
                </a:solidFill>
                <a:effectLst/>
                <a:latin typeface="Open Sans" panose="020B0606030504020204" pitchFamily="34" charset="0"/>
              </a:rPr>
              <a:t>Dhara began her career in local government and has worked across a broad range of policy areas from civil society and community building to scrutiny, local democracy and deliberative decision making. She has also been an active member of a number of Government and academic advisory boards and stakeholder groups.</a:t>
            </a:r>
          </a:p>
        </p:txBody>
      </p:sp>
      <p:pic>
        <p:nvPicPr>
          <p:cNvPr id="8" name="Picture 7" descr="A picture containing person&#10;&#10;Description automatically generated">
            <a:extLst>
              <a:ext uri="{FF2B5EF4-FFF2-40B4-BE49-F238E27FC236}">
                <a16:creationId xmlns:a16="http://schemas.microsoft.com/office/drawing/2014/main" id="{7DE96EA3-59DC-C709-C279-A548519F0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362" y="0"/>
            <a:ext cx="2587638" cy="315070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476EF465-B30D-E0B1-28DA-33AB5D3B14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1387" y="4295273"/>
            <a:ext cx="3040613" cy="2548939"/>
          </a:xfrm>
          <a:prstGeom prst="rect">
            <a:avLst/>
          </a:prstGeom>
        </p:spPr>
      </p:pic>
    </p:spTree>
    <p:extLst>
      <p:ext uri="{BB962C8B-B14F-4D97-AF65-F5344CB8AC3E}">
        <p14:creationId xmlns:p14="http://schemas.microsoft.com/office/powerpoint/2010/main" val="233791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F012C7-F13A-42E3-8E9D-A32EF4925CE6}"/>
              </a:ext>
            </a:extLst>
          </p:cNvPr>
          <p:cNvSpPr txBox="1"/>
          <p:nvPr/>
        </p:nvSpPr>
        <p:spPr>
          <a:xfrm>
            <a:off x="461781" y="226109"/>
            <a:ext cx="11256884" cy="523220"/>
          </a:xfrm>
          <a:prstGeom prst="rect">
            <a:avLst/>
          </a:prstGeom>
          <a:noFill/>
        </p:spPr>
        <p:txBody>
          <a:bodyPr wrap="square" rtlCol="0">
            <a:spAutoFit/>
          </a:bodyPr>
          <a:lstStyle/>
          <a:p>
            <a:r>
              <a:rPr lang="en-GB" sz="2800" dirty="0">
                <a:solidFill>
                  <a:schemeClr val="bg1"/>
                </a:solidFill>
                <a:effectLst/>
                <a:latin typeface="Montserrat" panose="00000500000000000000"/>
                <a:ea typeface="Calibri" panose="020F0502020204030204" pitchFamily="34" charset="0"/>
              </a:rPr>
              <a:t>Todays Panel</a:t>
            </a:r>
            <a:endParaRPr lang="en-GB" sz="2800" dirty="0">
              <a:solidFill>
                <a:schemeClr val="bg1"/>
              </a:solidFill>
              <a:latin typeface="Montserrat" panose="00000500000000000000"/>
              <a:ea typeface="Calibri" panose="020F0502020204030204" pitchFamily="34" charset="0"/>
            </a:endParaRPr>
          </a:p>
        </p:txBody>
      </p:sp>
      <p:sp>
        <p:nvSpPr>
          <p:cNvPr id="9" name="TextBox 8">
            <a:extLst>
              <a:ext uri="{FF2B5EF4-FFF2-40B4-BE49-F238E27FC236}">
                <a16:creationId xmlns:a16="http://schemas.microsoft.com/office/drawing/2014/main" id="{E10DC71B-98C3-4FD0-AA36-CB168B941140}"/>
              </a:ext>
            </a:extLst>
          </p:cNvPr>
          <p:cNvSpPr txBox="1"/>
          <p:nvPr/>
        </p:nvSpPr>
        <p:spPr>
          <a:xfrm>
            <a:off x="9054349" y="3326133"/>
            <a:ext cx="3119542" cy="1477328"/>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p:txBody>
      </p:sp>
      <p:sp>
        <p:nvSpPr>
          <p:cNvPr id="13" name="TextBox 12">
            <a:extLst>
              <a:ext uri="{FF2B5EF4-FFF2-40B4-BE49-F238E27FC236}">
                <a16:creationId xmlns:a16="http://schemas.microsoft.com/office/drawing/2014/main" id="{59DC5D47-6DC9-4A78-95A7-11F2F5AD08E6}"/>
              </a:ext>
            </a:extLst>
          </p:cNvPr>
          <p:cNvSpPr txBox="1"/>
          <p:nvPr/>
        </p:nvSpPr>
        <p:spPr>
          <a:xfrm>
            <a:off x="4064688" y="6262559"/>
            <a:ext cx="6094206" cy="369332"/>
          </a:xfrm>
          <a:prstGeom prst="rect">
            <a:avLst/>
          </a:prstGeom>
          <a:noFill/>
        </p:spPr>
        <p:txBody>
          <a:bodyPr wrap="square">
            <a:spAutoFit/>
          </a:bodyPr>
          <a:lstStyle/>
          <a:p>
            <a:r>
              <a:rPr lang="en-GB" dirty="0">
                <a:solidFill>
                  <a:schemeClr val="bg1"/>
                </a:solidFill>
              </a:rPr>
              <a:t>https://thewun.co.uk/</a:t>
            </a:r>
          </a:p>
        </p:txBody>
      </p:sp>
      <p:sp>
        <p:nvSpPr>
          <p:cNvPr id="4" name="TextBox 3">
            <a:extLst>
              <a:ext uri="{FF2B5EF4-FFF2-40B4-BE49-F238E27FC236}">
                <a16:creationId xmlns:a16="http://schemas.microsoft.com/office/drawing/2014/main" id="{890EFCFF-810E-4E83-97F2-73CD66BFBCBA}"/>
              </a:ext>
            </a:extLst>
          </p:cNvPr>
          <p:cNvSpPr txBox="1"/>
          <p:nvPr/>
        </p:nvSpPr>
        <p:spPr>
          <a:xfrm>
            <a:off x="2416404" y="4044099"/>
            <a:ext cx="6182719" cy="369332"/>
          </a:xfrm>
          <a:prstGeom prst="rect">
            <a:avLst/>
          </a:prstGeom>
          <a:noFill/>
        </p:spPr>
        <p:txBody>
          <a:bodyPr wrap="square" rtlCol="0">
            <a:spAutoFit/>
          </a:bodyPr>
          <a:lstStyle/>
          <a:p>
            <a:r>
              <a:rPr lang="en-GB" b="0" i="0" dirty="0">
                <a:solidFill>
                  <a:schemeClr val="bg1"/>
                </a:solidFill>
                <a:effectLst/>
                <a:latin typeface="Montserrat "/>
              </a:rPr>
              <a:t>	.</a:t>
            </a:r>
            <a:endParaRPr lang="en-GB" dirty="0">
              <a:solidFill>
                <a:schemeClr val="bg1"/>
              </a:solidFill>
              <a:latin typeface="Montserrat "/>
            </a:endParaRPr>
          </a:p>
        </p:txBody>
      </p:sp>
      <p:sp>
        <p:nvSpPr>
          <p:cNvPr id="14" name="TextBox 13">
            <a:extLst>
              <a:ext uri="{FF2B5EF4-FFF2-40B4-BE49-F238E27FC236}">
                <a16:creationId xmlns:a16="http://schemas.microsoft.com/office/drawing/2014/main" id="{B5089778-AF72-9CF0-194F-DF15C74601E6}"/>
              </a:ext>
            </a:extLst>
          </p:cNvPr>
          <p:cNvSpPr txBox="1"/>
          <p:nvPr/>
        </p:nvSpPr>
        <p:spPr>
          <a:xfrm>
            <a:off x="558660" y="2596896"/>
            <a:ext cx="8505531" cy="369332"/>
          </a:xfrm>
          <a:prstGeom prst="rect">
            <a:avLst/>
          </a:prstGeom>
          <a:noFill/>
        </p:spPr>
        <p:txBody>
          <a:bodyPr wrap="square">
            <a:spAutoFit/>
          </a:bodyPr>
          <a:lstStyle/>
          <a:p>
            <a:pPr algn="l" fontAlgn="base"/>
            <a:r>
              <a:rPr lang="en-GB" b="0" i="0" dirty="0">
                <a:solidFill>
                  <a:srgbClr val="666666"/>
                </a:solidFill>
                <a:effectLst/>
                <a:latin typeface="Open Sans" panose="020B0606030504020204" pitchFamily="34" charset="0"/>
              </a:rPr>
              <a:t>.</a:t>
            </a:r>
            <a:endParaRPr lang="en-US" b="0" i="0" dirty="0">
              <a:solidFill>
                <a:srgbClr val="333333"/>
              </a:solidFill>
              <a:effectLst/>
              <a:latin typeface="Open Sans" panose="020B0606030504020204" pitchFamily="34" charset="0"/>
            </a:endParaRPr>
          </a:p>
        </p:txBody>
      </p:sp>
      <p:sp>
        <p:nvSpPr>
          <p:cNvPr id="3" name="TextBox 2">
            <a:extLst>
              <a:ext uri="{FF2B5EF4-FFF2-40B4-BE49-F238E27FC236}">
                <a16:creationId xmlns:a16="http://schemas.microsoft.com/office/drawing/2014/main" id="{E28CEAB4-C428-1BC3-00A3-7D40A11940D1}"/>
              </a:ext>
            </a:extLst>
          </p:cNvPr>
          <p:cNvSpPr txBox="1"/>
          <p:nvPr/>
        </p:nvSpPr>
        <p:spPr>
          <a:xfrm>
            <a:off x="866274" y="1173403"/>
            <a:ext cx="10123393" cy="369332"/>
          </a:xfrm>
          <a:prstGeom prst="rect">
            <a:avLst/>
          </a:prstGeom>
          <a:noFill/>
        </p:spPr>
        <p:txBody>
          <a:bodyPr wrap="square">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Helen Tipton, Trustee of the Fuel Bank Foundation</a:t>
            </a:r>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C95C44B2-36B5-82E2-841C-1A27386CDEC1}"/>
              </a:ext>
            </a:extLst>
          </p:cNvPr>
          <p:cNvSpPr txBox="1"/>
          <p:nvPr/>
        </p:nvSpPr>
        <p:spPr>
          <a:xfrm>
            <a:off x="866274" y="1922910"/>
            <a:ext cx="8505531" cy="4524315"/>
          </a:xfrm>
          <a:prstGeom prst="rect">
            <a:avLst/>
          </a:prstGeom>
          <a:noFill/>
        </p:spPr>
        <p:txBody>
          <a:bodyPr wrap="square" rtlCol="0">
            <a:spAutoFit/>
          </a:bodyPr>
          <a:lstStyle/>
          <a:p>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Helen has been a trustee of the Fuel Bank Foundation for the past 5 years. The Fuel Bank Foundation helps homes in fuel crisis providing emergency funds as well as practical advice that people need to help get them back on their feet.</a:t>
            </a:r>
          </a:p>
          <a:p>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p>
          <a:p>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Helen's career has been within the Energy sector most recently at National Grid Gas Transmission &amp; Metering holding executive roles in risk, assurance, safety and environment and sustainability.</a:t>
            </a:r>
          </a:p>
          <a:p>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p>
          <a:p>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Prior to National Grid, Helen worked for the energy supplier npower where she was Head of Retail Compliance for 6 years.</a:t>
            </a:r>
          </a:p>
          <a:p>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p>
          <a:p>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Helen is a passionate advocate for diversity and inclusion and was an active member of </a:t>
            </a:r>
            <a:r>
              <a:rPr lang="en-GB" sz="18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WiNG</a:t>
            </a: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(Women in National Grid) and chaired Moxie the women's group at npower. </a:t>
            </a:r>
          </a:p>
          <a:p>
            <a:r>
              <a:rPr lang="en-GB" sz="1800" dirty="0">
                <a:solidFill>
                  <a:schemeClr val="bg1"/>
                </a:solidFill>
                <a:effectLst/>
                <a:latin typeface="Calibri" panose="020F0502020204030204" pitchFamily="34" charset="0"/>
                <a:ea typeface="Times New Roman" panose="02020603050405020304" pitchFamily="18" charset="0"/>
              </a:rPr>
              <a:t> </a:t>
            </a:r>
            <a:endParaRPr lang="en-GB" sz="1800" dirty="0">
              <a:solidFill>
                <a:schemeClr val="bg1"/>
              </a:solidFill>
              <a:effectLst/>
              <a:latin typeface="Calibri" panose="020F0502020204030204" pitchFamily="34" charset="0"/>
              <a:ea typeface="Calibri" panose="020F0502020204030204" pitchFamily="34" charset="0"/>
            </a:endParaRPr>
          </a:p>
        </p:txBody>
      </p:sp>
      <p:pic>
        <p:nvPicPr>
          <p:cNvPr id="10" name="Picture 9" descr="A person wearing glasses&#10;&#10;Description automatically generated with low confidence">
            <a:extLst>
              <a:ext uri="{FF2B5EF4-FFF2-40B4-BE49-F238E27FC236}">
                <a16:creationId xmlns:a16="http://schemas.microsoft.com/office/drawing/2014/main" id="{0E436F02-1DA0-7C82-4DF8-3B736FD96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8853" y="0"/>
            <a:ext cx="2723147" cy="2723147"/>
          </a:xfrm>
          <a:prstGeom prst="rect">
            <a:avLst/>
          </a:prstGeom>
        </p:spPr>
      </p:pic>
      <p:pic>
        <p:nvPicPr>
          <p:cNvPr id="12" name="Picture 11">
            <a:extLst>
              <a:ext uri="{FF2B5EF4-FFF2-40B4-BE49-F238E27FC236}">
                <a16:creationId xmlns:a16="http://schemas.microsoft.com/office/drawing/2014/main" id="{6DDA9E93-ECBC-6A97-2802-2BACE9523F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6793" y="4608530"/>
            <a:ext cx="2567265" cy="2152133"/>
          </a:xfrm>
          <a:prstGeom prst="rect">
            <a:avLst/>
          </a:prstGeom>
        </p:spPr>
      </p:pic>
    </p:spTree>
    <p:extLst>
      <p:ext uri="{BB962C8B-B14F-4D97-AF65-F5344CB8AC3E}">
        <p14:creationId xmlns:p14="http://schemas.microsoft.com/office/powerpoint/2010/main" val="375761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0469E88-3F7E-4078-B44D-BC0B84D26183}"/>
              </a:ext>
            </a:extLst>
          </p:cNvPr>
          <p:cNvSpPr txBox="1"/>
          <p:nvPr/>
        </p:nvSpPr>
        <p:spPr>
          <a:xfrm>
            <a:off x="279698" y="2955364"/>
            <a:ext cx="10650069" cy="1323439"/>
          </a:xfrm>
          <a:prstGeom prst="rect">
            <a:avLst/>
          </a:prstGeom>
          <a:noFill/>
        </p:spPr>
        <p:txBody>
          <a:bodyPr wrap="square" lIns="91440" tIns="45720" rIns="91440" bIns="45720" rtlCol="0" anchor="t">
            <a:spAutoFit/>
          </a:bodyPr>
          <a:lstStyle/>
          <a:p>
            <a:pPr algn="ctr"/>
            <a:r>
              <a:rPr lang="en-GB" sz="4000" dirty="0">
                <a:solidFill>
                  <a:schemeClr val="bg1"/>
                </a:solidFill>
                <a:latin typeface="Montserrat" panose="00000500000000000000"/>
                <a:cs typeface="Calibri"/>
              </a:rPr>
              <a:t>Panel Discussion and Q&amp;A   </a:t>
            </a:r>
          </a:p>
          <a:p>
            <a:pPr marL="457200" indent="-457200" algn="ctr">
              <a:buFont typeface="Arial" panose="020B0604020202020204" pitchFamily="34" charset="0"/>
              <a:buChar char="•"/>
            </a:pPr>
            <a:endParaRPr lang="en-GB" sz="4000" dirty="0">
              <a:solidFill>
                <a:schemeClr val="bg1"/>
              </a:solidFill>
              <a:cs typeface="Calibri"/>
            </a:endParaRPr>
          </a:p>
        </p:txBody>
      </p:sp>
      <p:sp>
        <p:nvSpPr>
          <p:cNvPr id="6" name="TextBox 5">
            <a:extLst>
              <a:ext uri="{FF2B5EF4-FFF2-40B4-BE49-F238E27FC236}">
                <a16:creationId xmlns:a16="http://schemas.microsoft.com/office/drawing/2014/main" id="{807C13C3-64B4-4333-B6B7-EF60A5858BD8}"/>
              </a:ext>
            </a:extLst>
          </p:cNvPr>
          <p:cNvSpPr txBox="1"/>
          <p:nvPr/>
        </p:nvSpPr>
        <p:spPr>
          <a:xfrm>
            <a:off x="2557630" y="6375315"/>
            <a:ext cx="6094206" cy="369332"/>
          </a:xfrm>
          <a:prstGeom prst="rect">
            <a:avLst/>
          </a:prstGeom>
          <a:noFill/>
        </p:spPr>
        <p:txBody>
          <a:bodyPr wrap="square">
            <a:spAutoFit/>
          </a:bodyPr>
          <a:lstStyle/>
          <a:p>
            <a:pPr algn="ctr"/>
            <a:r>
              <a:rPr lang="en-GB" dirty="0">
                <a:solidFill>
                  <a:schemeClr val="bg1"/>
                </a:solidFill>
              </a:rPr>
              <a:t>https://thewun.co.uk/</a:t>
            </a:r>
          </a:p>
        </p:txBody>
      </p:sp>
      <p:pic>
        <p:nvPicPr>
          <p:cNvPr id="3" name="Picture 2" descr="A picture containing text">
            <a:extLst>
              <a:ext uri="{FF2B5EF4-FFF2-40B4-BE49-F238E27FC236}">
                <a16:creationId xmlns:a16="http://schemas.microsoft.com/office/drawing/2014/main" id="{5F38B131-F34E-22C9-60A2-025017FCC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1836" y="54119"/>
            <a:ext cx="3460876" cy="2901245"/>
          </a:xfrm>
          <a:prstGeom prst="rect">
            <a:avLst/>
          </a:prstGeom>
        </p:spPr>
      </p:pic>
    </p:spTree>
    <p:extLst>
      <p:ext uri="{BB962C8B-B14F-4D97-AF65-F5344CB8AC3E}">
        <p14:creationId xmlns:p14="http://schemas.microsoft.com/office/powerpoint/2010/main" val="207591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7C13C3-64B4-4333-B6B7-EF60A5858BD8}"/>
              </a:ext>
            </a:extLst>
          </p:cNvPr>
          <p:cNvSpPr txBox="1"/>
          <p:nvPr/>
        </p:nvSpPr>
        <p:spPr>
          <a:xfrm>
            <a:off x="7904330" y="6488668"/>
            <a:ext cx="6094206" cy="369332"/>
          </a:xfrm>
          <a:prstGeom prst="rect">
            <a:avLst/>
          </a:prstGeom>
          <a:noFill/>
        </p:spPr>
        <p:txBody>
          <a:bodyPr wrap="square">
            <a:spAutoFit/>
          </a:bodyPr>
          <a:lstStyle/>
          <a:p>
            <a:pPr algn="ctr"/>
            <a:r>
              <a:rPr lang="en-GB" dirty="0">
                <a:solidFill>
                  <a:schemeClr val="bg1"/>
                </a:solidFill>
              </a:rPr>
              <a:t>https://thewun.co.uk/</a:t>
            </a:r>
          </a:p>
        </p:txBody>
      </p:sp>
      <p:sp>
        <p:nvSpPr>
          <p:cNvPr id="3" name="TextBox 2">
            <a:extLst>
              <a:ext uri="{FF2B5EF4-FFF2-40B4-BE49-F238E27FC236}">
                <a16:creationId xmlns:a16="http://schemas.microsoft.com/office/drawing/2014/main" id="{754221AE-48E7-6D85-8BD9-82B0B93347B4}"/>
              </a:ext>
            </a:extLst>
          </p:cNvPr>
          <p:cNvSpPr txBox="1"/>
          <p:nvPr/>
        </p:nvSpPr>
        <p:spPr>
          <a:xfrm>
            <a:off x="334357" y="678349"/>
            <a:ext cx="6093994" cy="1452898"/>
          </a:xfrm>
          <a:prstGeom prst="rect">
            <a:avLst/>
          </a:prstGeom>
          <a:noFill/>
        </p:spPr>
        <p:txBody>
          <a:bodyPr wrap="square">
            <a:spAutoFit/>
          </a:bodyPr>
          <a:lstStyle/>
          <a:p>
            <a:pPr algn="ctr">
              <a:lnSpc>
                <a:spcPct val="107000"/>
              </a:lnSpc>
              <a:spcAft>
                <a:spcPts val="800"/>
              </a:spcAft>
            </a:pPr>
            <a:r>
              <a:rPr lang="en-GB" sz="2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New WUN report reveals how women really feel about working in the utilities sector</a:t>
            </a:r>
            <a:endParaRPr lang="en-GB" sz="2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115AF580-7E66-9D5F-C584-22B94080D369}"/>
              </a:ext>
            </a:extLst>
          </p:cNvPr>
          <p:cNvSpPr txBox="1"/>
          <p:nvPr/>
        </p:nvSpPr>
        <p:spPr>
          <a:xfrm>
            <a:off x="4659418" y="2238445"/>
            <a:ext cx="7265882" cy="3147978"/>
          </a:xfrm>
          <a:prstGeom prst="rect">
            <a:avLst/>
          </a:prstGeom>
          <a:noFill/>
        </p:spPr>
        <p:txBody>
          <a:bodyPr wrap="square">
            <a:spAutoFit/>
          </a:bodyPr>
          <a:lstStyle/>
          <a:p>
            <a:pPr>
              <a:lnSpc>
                <a:spcPct val="107000"/>
              </a:lnSpc>
              <a:spcAft>
                <a:spcPts val="80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It’s hoped the results will act as a wake-up call to leadership teams, key stakeholders, recruitment teams, and the wider industry, while setting out five clear takeaways to help transform attitudes and behaviours. </a:t>
            </a:r>
          </a:p>
          <a:p>
            <a:pPr>
              <a:lnSpc>
                <a:spcPct val="107000"/>
              </a:lnSpc>
              <a:spcAft>
                <a:spcPts val="800"/>
              </a:spcAft>
            </a:pPr>
            <a:r>
              <a:rPr lang="en-GB"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These include appointing more positive female role models in senior positions, providing greater networking and support opportunities for women working in the sector, and changing the culture and environment of utility workplaces to better meet the needs of all.</a:t>
            </a:r>
          </a:p>
        </p:txBody>
      </p:sp>
      <p:pic>
        <p:nvPicPr>
          <p:cNvPr id="12" name="Picture 11" descr="A picture containing window, indoor, conference room&#10;&#10;Description automatically generated">
            <a:extLst>
              <a:ext uri="{FF2B5EF4-FFF2-40B4-BE49-F238E27FC236}">
                <a16:creationId xmlns:a16="http://schemas.microsoft.com/office/drawing/2014/main" id="{75476CE2-1E9F-A930-AFE8-A3F833301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28639"/>
            <a:ext cx="4169889" cy="2729361"/>
          </a:xfrm>
          <a:prstGeom prst="rect">
            <a:avLst/>
          </a:prstGeom>
        </p:spPr>
      </p:pic>
      <p:sp>
        <p:nvSpPr>
          <p:cNvPr id="14" name="TextBox 13">
            <a:extLst>
              <a:ext uri="{FF2B5EF4-FFF2-40B4-BE49-F238E27FC236}">
                <a16:creationId xmlns:a16="http://schemas.microsoft.com/office/drawing/2014/main" id="{4042CA62-865A-FBF9-6FA9-222ED2C27235}"/>
              </a:ext>
            </a:extLst>
          </p:cNvPr>
          <p:cNvSpPr txBox="1"/>
          <p:nvPr/>
        </p:nvSpPr>
        <p:spPr>
          <a:xfrm>
            <a:off x="5113714" y="5758262"/>
            <a:ext cx="6093994" cy="374270"/>
          </a:xfrm>
          <a:prstGeom prst="rect">
            <a:avLst/>
          </a:prstGeom>
          <a:noFill/>
        </p:spPr>
        <p:txBody>
          <a:bodyPr wrap="square">
            <a:spAutoFit/>
          </a:bodyPr>
          <a:lstStyle/>
          <a:p>
            <a:pPr>
              <a:lnSpc>
                <a:spcPct val="107000"/>
              </a:lnSpc>
              <a:spcAft>
                <a:spcPts val="800"/>
              </a:spcAft>
            </a:pPr>
            <a:r>
              <a:rPr lang="en-GB"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 download and view the report for free, please visit </a:t>
            </a:r>
          </a:p>
        </p:txBody>
      </p:sp>
      <p:pic>
        <p:nvPicPr>
          <p:cNvPr id="5" name="Picture 4" descr="A picture containing text&#10;&#10;Description automatically generated">
            <a:extLst>
              <a:ext uri="{FF2B5EF4-FFF2-40B4-BE49-F238E27FC236}">
                <a16:creationId xmlns:a16="http://schemas.microsoft.com/office/drawing/2014/main" id="{7F9B2E45-6F2E-1FBD-073E-025D241CD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9144" y="120604"/>
            <a:ext cx="2304577" cy="1931922"/>
          </a:xfrm>
          <a:prstGeom prst="rect">
            <a:avLst/>
          </a:prstGeom>
        </p:spPr>
      </p:pic>
    </p:spTree>
    <p:extLst>
      <p:ext uri="{BB962C8B-B14F-4D97-AF65-F5344CB8AC3E}">
        <p14:creationId xmlns:p14="http://schemas.microsoft.com/office/powerpoint/2010/main" val="1178267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4FF72858061741B5FFF5EADFEC0BA2" ma:contentTypeVersion="12" ma:contentTypeDescription="Create a new document." ma:contentTypeScope="" ma:versionID="6b97e36b70c1dfbec10248af284b4bb8">
  <xsd:schema xmlns:xsd="http://www.w3.org/2001/XMLSchema" xmlns:xs="http://www.w3.org/2001/XMLSchema" xmlns:p="http://schemas.microsoft.com/office/2006/metadata/properties" xmlns:ns2="77667c3f-8633-47bc-83a7-11533b9998e6" xmlns:ns3="49c3b5b9-c3f2-4d4c-a909-978ce8b4fad9" targetNamespace="http://schemas.microsoft.com/office/2006/metadata/properties" ma:root="true" ma:fieldsID="51b3f7d4fda47ad1e36e735a6385908a" ns2:_="" ns3:_="">
    <xsd:import namespace="77667c3f-8633-47bc-83a7-11533b9998e6"/>
    <xsd:import namespace="49c3b5b9-c3f2-4d4c-a909-978ce8b4fa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667c3f-8633-47bc-83a7-11533b9998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c3b5b9-c3f2-4d4c-a909-978ce8b4fad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40729F-CB9E-4EC2-886C-24EB658D6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667c3f-8633-47bc-83a7-11533b9998e6"/>
    <ds:schemaRef ds:uri="49c3b5b9-c3f2-4d4c-a909-978ce8b4f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1017A7-F2E8-422F-9C85-E39B659232A3}">
  <ds:schemaRefs>
    <ds:schemaRef ds:uri="77667c3f-8633-47bc-83a7-11533b9998e6"/>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6CD3FA8-BF0E-4972-8E53-836630C7ED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5435</TotalTime>
  <Words>1368</Words>
  <Application>Microsoft Office PowerPoint</Application>
  <PresentationFormat>Widescreen</PresentationFormat>
  <Paragraphs>157</Paragraphs>
  <Slides>15</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CircularSp</vt:lpstr>
      <vt:lpstr>Montserrat</vt:lpstr>
      <vt:lpstr>Montserrat </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Tamzin Klyen</dc:creator>
  <cp:lastModifiedBy>Helen Rints</cp:lastModifiedBy>
  <cp:revision>991</cp:revision>
  <dcterms:created xsi:type="dcterms:W3CDTF">2018-04-19T15:20:54Z</dcterms:created>
  <dcterms:modified xsi:type="dcterms:W3CDTF">2022-10-31T07:50:45Z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0x010100054FF72858061741B5FFF5EADFEC0BA2</vt:lpwstr>
  </property>
  <property fmtid="{D5CDD505-2E9C-101B-9397-08002B2CF9AE}" pid="3" name="MSIP_Label_7a28ff59-1dd3-406f-be87-f82473b549be_Enabled">
    <vt:lpwstr>True</vt:lpwstr>
  </property>
  <property fmtid="{D5CDD505-2E9C-101B-9397-08002B2CF9AE}" pid="4" name="MSIP_Label_7a28ff59-1dd3-406f-be87-f82473b549be_SiteId">
    <vt:lpwstr>de0d74aa-9914-4bb9-9235-fbefe83b1769</vt:lpwstr>
  </property>
  <property fmtid="{D5CDD505-2E9C-101B-9397-08002B2CF9AE}" pid="5" name="MSIP_Label_7a28ff59-1dd3-406f-be87-f82473b549be_Owner">
    <vt:lpwstr>Sharna.Matson@cadentgas.com</vt:lpwstr>
  </property>
  <property fmtid="{D5CDD505-2E9C-101B-9397-08002B2CF9AE}" pid="6" name="MSIP_Label_7a28ff59-1dd3-406f-be87-f82473b549be_SetDate">
    <vt:lpwstr>2021-02-16T09:54:15.9170959Z</vt:lpwstr>
  </property>
  <property fmtid="{D5CDD505-2E9C-101B-9397-08002B2CF9AE}" pid="7" name="MSIP_Label_7a28ff59-1dd3-406f-be87-f82473b549be_Name">
    <vt:lpwstr>Cadent - Official</vt:lpwstr>
  </property>
  <property fmtid="{D5CDD505-2E9C-101B-9397-08002B2CF9AE}" pid="8" name="MSIP_Label_7a28ff59-1dd3-406f-be87-f82473b549be_Application">
    <vt:lpwstr>Microsoft Azure Information Protection</vt:lpwstr>
  </property>
  <property fmtid="{D5CDD505-2E9C-101B-9397-08002B2CF9AE}" pid="9" name="MSIP_Label_7a28ff59-1dd3-406f-be87-f82473b549be_ActionId">
    <vt:lpwstr>93cd3482-c8da-420d-8f31-0a5a14eb1bba</vt:lpwstr>
  </property>
  <property fmtid="{D5CDD505-2E9C-101B-9397-08002B2CF9AE}" pid="10" name="MSIP_Label_7a28ff59-1dd3-406f-be87-f82473b549be_Extended_MSFT_Method">
    <vt:lpwstr>Automatic</vt:lpwstr>
  </property>
  <property fmtid="{D5CDD505-2E9C-101B-9397-08002B2CF9AE}" pid="11" name="Sensitivity">
    <vt:lpwstr>Cadent - Official</vt:lpwstr>
  </property>
</Properties>
</file>